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1FAB4E-8626-47AE-8590-E328351E017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55360" y="403236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BA1F8C-14DB-4851-8FAE-75483B5AD94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45724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718A5F-7F18-46C2-99B8-2B50BB5A68A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89196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92820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5536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89196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92820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99D473-32D9-4C07-B019-D341A8AE464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632490-3738-46A9-85F5-381976CFFDC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9110C3-8D87-44FC-B444-CA9428FA68B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ACB96A-8740-41CD-867D-32A5610CC09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A36FA9-5FC8-4F5B-9019-9350BBFF976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55360" y="629640"/>
            <a:ext cx="89802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628103-D464-44DB-8AF6-58D13B9F3D6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F4085B-264F-4E41-8611-2F4A493ABD4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45724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DADF70-C518-439F-8D41-80DCE1601B2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C55A02-58F3-483D-814C-257A4314308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9602280" y="6563520"/>
            <a:ext cx="597600" cy="5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ADF172-CE96-4940-82A1-82DF94431E3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85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73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19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87;p33"/>
          <p:cNvSpPr/>
          <p:nvPr/>
        </p:nvSpPr>
        <p:spPr>
          <a:xfrm>
            <a:off x="543240" y="515520"/>
            <a:ext cx="305568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Persona: Anika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188;p33"/>
          <p:cNvSpPr/>
          <p:nvPr/>
        </p:nvSpPr>
        <p:spPr>
          <a:xfrm>
            <a:off x="543960" y="899280"/>
            <a:ext cx="92610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434343"/>
                </a:solidFill>
                <a:latin typeface="Google Sans"/>
                <a:ea typeface="Google Sans"/>
              </a:rPr>
              <a:t>Goal: Seeks quick and efficient pick up service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" name="Google Shape;189;p33"/>
          <p:cNvGraphicFramePr/>
          <p:nvPr/>
        </p:nvGraphicFramePr>
        <p:xfrm>
          <a:off x="603720" y="1485360"/>
          <a:ext cx="9363600" cy="5500800"/>
        </p:xfrm>
        <a:graphic>
          <a:graphicData uri="http://schemas.openxmlformats.org/drawingml/2006/table">
            <a:tbl>
              <a:tblPr/>
              <a:tblGrid>
                <a:gridCol w="1560600"/>
                <a:gridCol w="1560600"/>
                <a:gridCol w="1560600"/>
                <a:gridCol w="1539000"/>
                <a:gridCol w="1581840"/>
                <a:gridCol w="1561320"/>
              </a:tblGrid>
              <a:tr h="9504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Place order for CoffeeHouse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Ride to CoffeeHouse for pick up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Wait for processing of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Collect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Checkout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</a:tr>
              <a:tr h="1751040">
                <a:tc>
                  <a:txBody>
                    <a:bodyPr lIns="91080" rIns="91080" anchor="ctr">
                      <a:noAutofit/>
                    </a:bodyPr>
                    <a:p>
                      <a:pPr marL="177840" indent="-1144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 LIST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Gather all office orders.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Make an order in advance.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Continue other office activities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Suspend office activities.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Ride to CoffeeHouse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Identify fastest route.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Confirm order completion.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Wait for order to be processed.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Collect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Wait in line for collection of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Collect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Confirm order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Pay for order.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Make way to back to the office.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32624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FEELING ADJECTIVE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Overwhelmed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Alert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Disturbed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Glad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Salivating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473120">
                <a:tc>
                  <a:txBody>
                    <a:bodyPr lIns="11412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IMPROVEMENT OPPORTUNITIES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412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method of placing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way of tracking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Better route finding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Faster method of processing user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Quicker method of distributing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various payment methods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7;p 1"/>
          <p:cNvSpPr/>
          <p:nvPr/>
        </p:nvSpPr>
        <p:spPr>
          <a:xfrm>
            <a:off x="543240" y="515520"/>
            <a:ext cx="25567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Persona: Ali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188;p 1"/>
          <p:cNvSpPr/>
          <p:nvPr/>
        </p:nvSpPr>
        <p:spPr>
          <a:xfrm>
            <a:off x="543960" y="899280"/>
            <a:ext cx="92610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434343"/>
                </a:solidFill>
                <a:latin typeface="Google Sans"/>
                <a:ea typeface="Google Sans"/>
              </a:rPr>
              <a:t>Goal: Find a comfortable location to work and place order when necessary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" name="Google Shape;189;p 1"/>
          <p:cNvGraphicFramePr/>
          <p:nvPr/>
        </p:nvGraphicFramePr>
        <p:xfrm>
          <a:off x="603720" y="1485360"/>
          <a:ext cx="9363960" cy="5425200"/>
        </p:xfrm>
        <a:graphic>
          <a:graphicData uri="http://schemas.openxmlformats.org/drawingml/2006/table">
            <a:tbl>
              <a:tblPr/>
              <a:tblGrid>
                <a:gridCol w="1560600"/>
                <a:gridCol w="1560600"/>
                <a:gridCol w="1560600"/>
                <a:gridCol w="1539000"/>
                <a:gridCol w="1581840"/>
                <a:gridCol w="1561320"/>
              </a:tblGrid>
              <a:tr h="93708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Go to CoffeeHouse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Place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Wait for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Checkout completed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Enjoy coffee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</a:tr>
              <a:tr h="1726920">
                <a:tc>
                  <a:txBody>
                    <a:bodyPr lIns="91080" rIns="91080" anchor="ctr">
                      <a:noAutofit/>
                    </a:bodyPr>
                    <a:p>
                      <a:pPr marL="177840" indent="-1144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 LIST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Pack necesary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Find fastest route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Ride to CoffeeHouse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Stay in line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Place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Locate a comfortable seat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Continue freelancing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Pick up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Confirm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Pay for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Return to the seat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Continue freelancing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Drink coffee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30752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FEELING ADJECTIVE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Disturbed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Glad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453680">
                <a:tc>
                  <a:txBody>
                    <a:bodyPr lIns="11412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IMPROVEMENT OPPORTUNITIES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412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route finding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method of placing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Faster method of processing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Wi-Fi accessibility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Provision of more seats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more payment gateways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Wi-Fi accessibility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2023-05-24T04:19:05Z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