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Google Sans Medium"/>
      <p:regular r:id="rId32"/>
      <p:bold r:id="rId33"/>
      <p:italic r:id="rId34"/>
      <p:boldItalic r:id="rId35"/>
    </p:embeddedFont>
    <p:embeddedFont>
      <p:font typeface="Open Sans SemiBold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GoogleSansMedium-bold.fntdata"/><Relationship Id="rId10" Type="http://schemas.openxmlformats.org/officeDocument/2006/relationships/slide" Target="slides/slide4.xml"/><Relationship Id="rId32" Type="http://schemas.openxmlformats.org/officeDocument/2006/relationships/font" Target="fonts/GoogleSansMedium-regular.fntdata"/><Relationship Id="rId13" Type="http://schemas.openxmlformats.org/officeDocument/2006/relationships/slide" Target="slides/slide7.xml"/><Relationship Id="rId35" Type="http://schemas.openxmlformats.org/officeDocument/2006/relationships/font" Target="fonts/GoogleSans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GoogleSansMedium-italic.fntdata"/><Relationship Id="rId15" Type="http://schemas.openxmlformats.org/officeDocument/2006/relationships/slide" Target="slides/slide9.xml"/><Relationship Id="rId37" Type="http://schemas.openxmlformats.org/officeDocument/2006/relationships/font" Target="fonts/OpenSansSemiBold-bold.fntdata"/><Relationship Id="rId14" Type="http://schemas.openxmlformats.org/officeDocument/2006/relationships/slide" Target="slides/slide8.xml"/><Relationship Id="rId36" Type="http://schemas.openxmlformats.org/officeDocument/2006/relationships/font" Target="fonts/OpenSansSemiBold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SemiBold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SemiBold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d03e5b75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cd03e5b75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ed80ebc1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ed80ebc1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d03e5b75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d03e5b75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ed80ebc1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ed80ebc1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ed80ebc1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ed80ebc1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800de29c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800de29c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d03e5b75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d03e5b75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800de29c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800de29c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800de29cc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800de29cc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12f718f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d12f718f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800de29c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800de29c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d03e5b75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cd03e5b75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d03e5b752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d03e5b752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d03e5b75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cd03e5b75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cd03e5b75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cd03e5b75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cd03e5b752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cd03e5b752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ed80ebc1c_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ed80ebc1c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ed80ebc1c_1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ed80ebc1c_1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ed80ebc1c_1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ed80ebc1c_1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d03e5b75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d03e5b75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d03e5b75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d03e5b75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d03e5b75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d03e5b75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ed80ebc1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ed80ebc1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ed80ebc1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ed80ebc1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" name="Google Shape;5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">
  <p:cSld name="BLANK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2">
  <p:cSld name="BLANK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2">
  <p:cSld name="BLANK_1_2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2">
  <p:cSld name="BLANK_1_2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">
  <p:cSld name="BLANK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">
  <p:cSld name="BLANK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">
  <p:cSld name="BLANK_1_1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8" name="Google Shape;1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">
  <p:cSld name="BLANK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2">
  <p:cSld name="BLANK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2">
  <p:cSld name="BLANK_1_2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2">
  <p:cSld name="BLANK_1_2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">
  <p:cSld name="BLANK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">
  <p:cSld name="BLANK_1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">
  <p:cSld name="BLANK_1_1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6.xml"/><Relationship Id="rId6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84" name="Google Shape;84;p2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85F4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0"/>
          <p:cNvSpPr txBox="1"/>
          <p:nvPr/>
        </p:nvSpPr>
        <p:spPr>
          <a:xfrm>
            <a:off x="517675" y="1819738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Case study title</a:t>
            </a:r>
            <a:endParaRPr sz="36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4" name="Google Shape;154;p40"/>
          <p:cNvSpPr txBox="1"/>
          <p:nvPr/>
        </p:nvSpPr>
        <p:spPr>
          <a:xfrm>
            <a:off x="517675" y="2769663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Your name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5" name="Google Shape;155;p40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6" name="Google Shape;1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9900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9"/>
          <p:cNvSpPr txBox="1"/>
          <p:nvPr/>
        </p:nvSpPr>
        <p:spPr>
          <a:xfrm>
            <a:off x="3721275" y="1886850"/>
            <a:ext cx="6302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Paper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 w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Usability studies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49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6" name="Google Shape;246;p49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0"/>
          <p:cNvSpPr/>
          <p:nvPr/>
        </p:nvSpPr>
        <p:spPr>
          <a:xfrm>
            <a:off x="4211875" y="524350"/>
            <a:ext cx="4682700" cy="42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5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Paper 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50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54" name="Google Shape;254;p50"/>
          <p:cNvSpPr txBox="1"/>
          <p:nvPr/>
        </p:nvSpPr>
        <p:spPr>
          <a:xfrm>
            <a:off x="5830075" y="1833000"/>
            <a:ext cx="1695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paper wireframes including five different versions of the same screen and one image of the new, refined version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1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51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61" name="Google Shape;261;p51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" name="Google Shape;262;p51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51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</a:t>
            </a: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of the element </a:t>
            </a: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4" name="Google Shape;264;p51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51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first w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ireframe example 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51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2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52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73" name="Google Shape;273;p52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" name="Google Shape;274;p52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52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</a:t>
            </a: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6" name="Google Shape;276;p52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52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second 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wireframe example 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52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3"/>
          <p:cNvSpPr/>
          <p:nvPr/>
        </p:nvSpPr>
        <p:spPr>
          <a:xfrm>
            <a:off x="4211875" y="524350"/>
            <a:ext cx="4682700" cy="42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3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Low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-fidelity 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53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53"/>
          <p:cNvSpPr txBox="1"/>
          <p:nvPr/>
        </p:nvSpPr>
        <p:spPr>
          <a:xfrm>
            <a:off x="532875" y="1793800"/>
            <a:ext cx="291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to low-fidelity prototype and brief description of the user flow]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4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Usability study: findings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54"/>
          <p:cNvSpPr txBox="1"/>
          <p:nvPr/>
        </p:nvSpPr>
        <p:spPr>
          <a:xfrm>
            <a:off x="532875" y="1050575"/>
            <a:ext cx="7873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a short introduction to the usability studies you conducted and your findings.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54"/>
          <p:cNvSpPr txBox="1"/>
          <p:nvPr/>
        </p:nvSpPr>
        <p:spPr>
          <a:xfrm>
            <a:off x="456675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1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94" name="Google Shape;294;p54"/>
          <p:cNvSpPr/>
          <p:nvPr/>
        </p:nvSpPr>
        <p:spPr>
          <a:xfrm>
            <a:off x="4477900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4"/>
          <p:cNvSpPr txBox="1"/>
          <p:nvPr/>
        </p:nvSpPr>
        <p:spPr>
          <a:xfrm>
            <a:off x="4984525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6" name="Google Shape;296;p54"/>
          <p:cNvSpPr/>
          <p:nvPr/>
        </p:nvSpPr>
        <p:spPr>
          <a:xfrm>
            <a:off x="4671550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7" name="Google Shape;297;p54"/>
          <p:cNvSpPr txBox="1"/>
          <p:nvPr/>
        </p:nvSpPr>
        <p:spPr>
          <a:xfrm>
            <a:off x="4984525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8" name="Google Shape;298;p54"/>
          <p:cNvSpPr/>
          <p:nvPr/>
        </p:nvSpPr>
        <p:spPr>
          <a:xfrm>
            <a:off x="4671550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9" name="Google Shape;299;p54"/>
          <p:cNvSpPr txBox="1"/>
          <p:nvPr/>
        </p:nvSpPr>
        <p:spPr>
          <a:xfrm>
            <a:off x="4416900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2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300" name="Google Shape;300;p54"/>
          <p:cNvSpPr txBox="1"/>
          <p:nvPr/>
        </p:nvSpPr>
        <p:spPr>
          <a:xfrm>
            <a:off x="4937363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301" name="Google Shape;301;p54"/>
          <p:cNvSpPr/>
          <p:nvPr/>
        </p:nvSpPr>
        <p:spPr>
          <a:xfrm>
            <a:off x="4671538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02" name="Google Shape;302;p54"/>
          <p:cNvSpPr/>
          <p:nvPr/>
        </p:nvSpPr>
        <p:spPr>
          <a:xfrm>
            <a:off x="456675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4"/>
          <p:cNvSpPr txBox="1"/>
          <p:nvPr/>
        </p:nvSpPr>
        <p:spPr>
          <a:xfrm>
            <a:off x="963300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304" name="Google Shape;304;p54"/>
          <p:cNvSpPr/>
          <p:nvPr/>
        </p:nvSpPr>
        <p:spPr>
          <a:xfrm>
            <a:off x="650325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05" name="Google Shape;305;p54"/>
          <p:cNvSpPr txBox="1"/>
          <p:nvPr/>
        </p:nvSpPr>
        <p:spPr>
          <a:xfrm>
            <a:off x="963300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306" name="Google Shape;306;p54"/>
          <p:cNvSpPr/>
          <p:nvPr/>
        </p:nvSpPr>
        <p:spPr>
          <a:xfrm>
            <a:off x="650325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07" name="Google Shape;307;p54"/>
          <p:cNvSpPr txBox="1"/>
          <p:nvPr/>
        </p:nvSpPr>
        <p:spPr>
          <a:xfrm>
            <a:off x="916138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308" name="Google Shape;308;p54"/>
          <p:cNvSpPr/>
          <p:nvPr/>
        </p:nvSpPr>
        <p:spPr>
          <a:xfrm>
            <a:off x="650313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A853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5"/>
          <p:cNvSpPr txBox="1"/>
          <p:nvPr/>
        </p:nvSpPr>
        <p:spPr>
          <a:xfrm>
            <a:off x="3721275" y="2048400"/>
            <a:ext cx="399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Accessibility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55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Refining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5" name="Google Shape;315;p55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6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56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6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6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56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5" name="Google Shape;325;p56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cap="flat" cmpd="sng" w="28575">
            <a:solidFill>
              <a:srgbClr val="34A85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56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327" name="Google Shape;327;p56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328" name="Google Shape;328;p56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7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57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7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7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" name="Google Shape;337;p57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cap="flat" cmpd="sng" w="28575">
            <a:solidFill>
              <a:srgbClr val="34A85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57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339" name="Google Shape;339;p57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340" name="Google Shape;340;p57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57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8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58"/>
          <p:cNvSpPr/>
          <p:nvPr/>
        </p:nvSpPr>
        <p:spPr>
          <a:xfrm>
            <a:off x="531000" y="1391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8"/>
          <p:cNvSpPr/>
          <p:nvPr/>
        </p:nvSpPr>
        <p:spPr>
          <a:xfrm>
            <a:off x="2601788" y="1413675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8"/>
          <p:cNvSpPr/>
          <p:nvPr/>
        </p:nvSpPr>
        <p:spPr>
          <a:xfrm>
            <a:off x="469795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8"/>
          <p:cNvSpPr/>
          <p:nvPr/>
        </p:nvSpPr>
        <p:spPr>
          <a:xfrm>
            <a:off x="679410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8"/>
          <p:cNvSpPr txBox="1"/>
          <p:nvPr/>
        </p:nvSpPr>
        <p:spPr>
          <a:xfrm>
            <a:off x="89025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58"/>
          <p:cNvSpPr txBox="1"/>
          <p:nvPr/>
        </p:nvSpPr>
        <p:spPr>
          <a:xfrm>
            <a:off x="2953850" y="2723775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58"/>
          <p:cNvSpPr txBox="1"/>
          <p:nvPr/>
        </p:nvSpPr>
        <p:spPr>
          <a:xfrm>
            <a:off x="505720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58"/>
          <p:cNvSpPr txBox="1"/>
          <p:nvPr/>
        </p:nvSpPr>
        <p:spPr>
          <a:xfrm>
            <a:off x="7160550" y="2757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1"/>
          <p:cNvSpPr/>
          <p:nvPr/>
        </p:nvSpPr>
        <p:spPr>
          <a:xfrm>
            <a:off x="5517175" y="638725"/>
            <a:ext cx="3380400" cy="41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1"/>
          <p:cNvSpPr txBox="1"/>
          <p:nvPr/>
        </p:nvSpPr>
        <p:spPr>
          <a:xfrm>
            <a:off x="1231075" y="1604200"/>
            <a:ext cx="4086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product: 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about the app, website, or other product that you designed and the target users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41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41"/>
          <p:cNvSpPr/>
          <p:nvPr/>
        </p:nvSpPr>
        <p:spPr>
          <a:xfrm>
            <a:off x="517675" y="16042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1"/>
          <p:cNvSpPr txBox="1"/>
          <p:nvPr/>
        </p:nvSpPr>
        <p:spPr>
          <a:xfrm>
            <a:off x="1231075" y="317298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Project duration: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the time that you worked on this design project - e.g., Month Year to Month Year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41"/>
          <p:cNvSpPr/>
          <p:nvPr/>
        </p:nvSpPr>
        <p:spPr>
          <a:xfrm>
            <a:off x="517675" y="3172985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1"/>
          <p:cNvSpPr/>
          <p:nvPr/>
        </p:nvSpPr>
        <p:spPr>
          <a:xfrm>
            <a:off x="643388" y="3299236"/>
            <a:ext cx="261874" cy="260801"/>
          </a:xfrm>
          <a:custGeom>
            <a:rect b="b" l="l" r="r" t="t"/>
            <a:pathLst>
              <a:path extrusionOk="0" h="1045" w="1048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1"/>
          <p:cNvSpPr/>
          <p:nvPr/>
        </p:nvSpPr>
        <p:spPr>
          <a:xfrm>
            <a:off x="610514" y="1752262"/>
            <a:ext cx="327623" cy="217176"/>
          </a:xfrm>
          <a:custGeom>
            <a:rect b="b" l="l" r="r" t="t"/>
            <a:pathLst>
              <a:path extrusionOk="0" h="765" w="1149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1"/>
          <p:cNvSpPr txBox="1"/>
          <p:nvPr/>
        </p:nvSpPr>
        <p:spPr>
          <a:xfrm>
            <a:off x="6301825" y="2412325"/>
            <a:ext cx="181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Preview of selected polished designs.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/>
          <p:nvPr/>
        </p:nvSpPr>
        <p:spPr>
          <a:xfrm>
            <a:off x="4211875" y="524350"/>
            <a:ext cx="4682700" cy="42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9"/>
          <p:cNvSpPr txBox="1"/>
          <p:nvPr/>
        </p:nvSpPr>
        <p:spPr>
          <a:xfrm>
            <a:off x="517675" y="52435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High-fidelity</a:t>
            </a:r>
            <a:b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59"/>
          <p:cNvSpPr txBox="1"/>
          <p:nvPr/>
        </p:nvSpPr>
        <p:spPr>
          <a:xfrm>
            <a:off x="532875" y="1793800"/>
            <a:ext cx="2224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to high-fidelity prototype]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59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Accessibility considerations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8" name="Google Shape;368;p60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60"/>
          <p:cNvSpPr txBox="1"/>
          <p:nvPr/>
        </p:nvSpPr>
        <p:spPr>
          <a:xfrm>
            <a:off x="7113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nsert one to two sentence summaries describing each accessibility consideration applied in your designs. </a:t>
            </a:r>
            <a:endParaRPr sz="1200"/>
          </a:p>
        </p:txBody>
      </p:sp>
      <p:sp>
        <p:nvSpPr>
          <p:cNvPr id="370" name="Google Shape;370;p60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60"/>
          <p:cNvSpPr txBox="1"/>
          <p:nvPr/>
        </p:nvSpPr>
        <p:spPr>
          <a:xfrm>
            <a:off x="33689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nsert one to two sentence summaries describing each accessibility consideration applied in your designs.</a:t>
            </a:r>
            <a:endParaRPr sz="1200"/>
          </a:p>
        </p:txBody>
      </p:sp>
      <p:sp>
        <p:nvSpPr>
          <p:cNvPr id="372" name="Google Shape;372;p60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60"/>
          <p:cNvSpPr txBox="1"/>
          <p:nvPr/>
        </p:nvSpPr>
        <p:spPr>
          <a:xfrm>
            <a:off x="60265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nsert one to two sentence summaries describing each accessibility consideration applied in your designs. </a:t>
            </a:r>
            <a:endParaRPr sz="1200"/>
          </a:p>
        </p:txBody>
      </p:sp>
      <p:sp>
        <p:nvSpPr>
          <p:cNvPr id="374" name="Google Shape;374;p60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75" name="Google Shape;375;p60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76" name="Google Shape;376;p60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6368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1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61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Going forward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3" name="Google Shape;383;p61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2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p62"/>
          <p:cNvSpPr txBox="1"/>
          <p:nvPr/>
        </p:nvSpPr>
        <p:spPr>
          <a:xfrm>
            <a:off x="539600" y="2237975"/>
            <a:ext cx="34461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Impact: 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summarizing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impact of your designs. In the real world, you’d include data like number of downloads or sign ups, but since this is a course project, you can include a positive quote from a peer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or study participant.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62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62"/>
          <p:cNvSpPr txBox="1"/>
          <p:nvPr/>
        </p:nvSpPr>
        <p:spPr>
          <a:xfrm>
            <a:off x="44958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I learned: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what you learned throughout the project.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2" name="Google Shape;392;p62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62"/>
          <p:cNvSpPr/>
          <p:nvPr/>
        </p:nvSpPr>
        <p:spPr>
          <a:xfrm>
            <a:off x="679050" y="1660250"/>
            <a:ext cx="234394" cy="260801"/>
          </a:xfrm>
          <a:custGeom>
            <a:rect b="b" l="l" r="r" t="t"/>
            <a:pathLst>
              <a:path extrusionOk="0" h="1045" w="941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4" name="Google Shape;394;p62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395" name="Google Shape;395;p62"/>
            <p:cNvSpPr/>
            <p:nvPr/>
          </p:nvSpPr>
          <p:spPr>
            <a:xfrm>
              <a:off x="420350" y="238125"/>
              <a:ext cx="6779275" cy="5238750"/>
            </a:xfrm>
            <a:custGeom>
              <a:rect b="b" l="l" r="r" t="t"/>
              <a:pathLst>
                <a:path extrusionOk="0" h="209550" w="271171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2"/>
            <p:cNvSpPr/>
            <p:nvPr/>
          </p:nvSpPr>
          <p:spPr>
            <a:xfrm>
              <a:off x="4118525" y="1625500"/>
              <a:ext cx="2157675" cy="765850"/>
            </a:xfrm>
            <a:custGeom>
              <a:rect b="b" l="l" r="r" t="t"/>
              <a:pathLst>
                <a:path extrusionOk="0" h="30634" w="86307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62"/>
            <p:cNvSpPr/>
            <p:nvPr/>
          </p:nvSpPr>
          <p:spPr>
            <a:xfrm>
              <a:off x="4118525" y="2444600"/>
              <a:ext cx="2157675" cy="768075"/>
            </a:xfrm>
            <a:custGeom>
              <a:rect b="b" l="l" r="r" t="t"/>
              <a:pathLst>
                <a:path extrusionOk="0" h="30723" w="86307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2"/>
            <p:cNvSpPr/>
            <p:nvPr/>
          </p:nvSpPr>
          <p:spPr>
            <a:xfrm>
              <a:off x="4118525" y="3268150"/>
              <a:ext cx="2157675" cy="765850"/>
            </a:xfrm>
            <a:custGeom>
              <a:rect b="b" l="l" r="r" t="t"/>
              <a:pathLst>
                <a:path extrusionOk="0" h="30634" w="86307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3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4" name="Google Shape;404;p63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63"/>
          <p:cNvSpPr txBox="1"/>
          <p:nvPr/>
        </p:nvSpPr>
        <p:spPr>
          <a:xfrm>
            <a:off x="7113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406" name="Google Shape;406;p63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3"/>
          <p:cNvSpPr txBox="1"/>
          <p:nvPr/>
        </p:nvSpPr>
        <p:spPr>
          <a:xfrm>
            <a:off x="33689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408" name="Google Shape;408;p63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63"/>
          <p:cNvSpPr txBox="1"/>
          <p:nvPr/>
        </p:nvSpPr>
        <p:spPr>
          <a:xfrm>
            <a:off x="60265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410" name="Google Shape;410;p63"/>
          <p:cNvSpPr/>
          <p:nvPr/>
        </p:nvSpPr>
        <p:spPr>
          <a:xfrm>
            <a:off x="14791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11" name="Google Shape;411;p63"/>
          <p:cNvSpPr/>
          <p:nvPr/>
        </p:nvSpPr>
        <p:spPr>
          <a:xfrm>
            <a:off x="41367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12" name="Google Shape;412;p63"/>
          <p:cNvSpPr/>
          <p:nvPr/>
        </p:nvSpPr>
        <p:spPr>
          <a:xfrm>
            <a:off x="67943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4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Let’s connect!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8" name="Google Shape;418;p64"/>
          <p:cNvSpPr txBox="1"/>
          <p:nvPr/>
        </p:nvSpPr>
        <p:spPr>
          <a:xfrm>
            <a:off x="3064600" y="-1016100"/>
            <a:ext cx="6509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next steps you would take with this project and why. Feel free to organize next steps in a bullet point list.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9" name="Google Shape;419;p64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4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brief sentence or two about contacting you and/or reviewing more of your work.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Provide your contact information here. This might include your email address, phone number, and website or link to other professional platforms.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64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64"/>
          <p:cNvSpPr/>
          <p:nvPr/>
        </p:nvSpPr>
        <p:spPr>
          <a:xfrm>
            <a:off x="4361825" y="1734124"/>
            <a:ext cx="250599" cy="249449"/>
          </a:xfrm>
          <a:custGeom>
            <a:rect b="b" l="l" r="r" t="t"/>
            <a:pathLst>
              <a:path extrusionOk="0" h="962" w="964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2"/>
          <p:cNvSpPr txBox="1"/>
          <p:nvPr/>
        </p:nvSpPr>
        <p:spPr>
          <a:xfrm>
            <a:off x="517675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problem: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about the problem(s) you were trying to solve.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4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42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2"/>
          <p:cNvSpPr txBox="1"/>
          <p:nvPr/>
        </p:nvSpPr>
        <p:spPr>
          <a:xfrm>
            <a:off x="45720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goal: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about the goal of the project.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42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2"/>
          <p:cNvSpPr/>
          <p:nvPr/>
        </p:nvSpPr>
        <p:spPr>
          <a:xfrm>
            <a:off x="4684213" y="1653525"/>
            <a:ext cx="288875" cy="274249"/>
          </a:xfrm>
          <a:custGeom>
            <a:rect b="b" l="l" r="r" t="t"/>
            <a:pathLst>
              <a:path extrusionOk="0" h="993" w="1045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2"/>
          <p:cNvSpPr/>
          <p:nvPr/>
        </p:nvSpPr>
        <p:spPr>
          <a:xfrm>
            <a:off x="640475" y="1656801"/>
            <a:ext cx="267700" cy="267700"/>
          </a:xfrm>
          <a:custGeom>
            <a:rect b="b" l="l" r="r" t="t"/>
            <a:pathLst>
              <a:path extrusionOk="0" h="209550" w="20955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3"/>
          <p:cNvSpPr txBox="1"/>
          <p:nvPr/>
        </p:nvSpPr>
        <p:spPr>
          <a:xfrm>
            <a:off x="517675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My role: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Identify your role in the project - e.g., lead UX designer, UX researcher, etc. 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3"/>
          <p:cNvSpPr txBox="1"/>
          <p:nvPr/>
        </p:nvSpPr>
        <p:spPr>
          <a:xfrm>
            <a:off x="4572000" y="2237975"/>
            <a:ext cx="3446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Responsibilities</a:t>
            </a:r>
            <a:r>
              <a:rPr lang="en">
                <a:solidFill>
                  <a:srgbClr val="1967D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List the responsibilities you had throughout the project - e.g., user research, wireframing, prototyping, etc. 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3"/>
          <p:cNvSpPr/>
          <p:nvPr/>
        </p:nvSpPr>
        <p:spPr>
          <a:xfrm>
            <a:off x="645441" y="1662440"/>
            <a:ext cx="257757" cy="256421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4685687" y="1710781"/>
            <a:ext cx="285935" cy="159748"/>
          </a:xfrm>
          <a:custGeom>
            <a:rect b="b" l="l" r="r" t="t"/>
            <a:pathLst>
              <a:path extrusionOk="0" h="526" w="941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4335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4"/>
          <p:cNvSpPr txBox="1"/>
          <p:nvPr/>
        </p:nvSpPr>
        <p:spPr>
          <a:xfrm>
            <a:off x="-46002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Understanding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user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44"/>
          <p:cNvSpPr txBox="1"/>
          <p:nvPr/>
        </p:nvSpPr>
        <p:spPr>
          <a:xfrm>
            <a:off x="3712425" y="1886850"/>
            <a:ext cx="3946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research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statements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journey maps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8" name="Google Shape;198;p4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esearch: summary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45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a short paragraph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describing your user research.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This can include the type of research you conducted, assumptions that you made going into the research, and how your assumptions changed after conducting research.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4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5"/>
          <p:cNvSpPr/>
          <p:nvPr/>
        </p:nvSpPr>
        <p:spPr>
          <a:xfrm>
            <a:off x="4373201" y="1744926"/>
            <a:ext cx="227849" cy="227849"/>
          </a:xfrm>
          <a:custGeom>
            <a:rect b="b" l="l" r="r" t="t"/>
            <a:pathLst>
              <a:path extrusionOk="0" h="941" w="94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6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pain points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46"/>
          <p:cNvSpPr txBox="1"/>
          <p:nvPr/>
        </p:nvSpPr>
        <p:spPr>
          <a:xfrm>
            <a:off x="44146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4" name="Google Shape;214;p46"/>
          <p:cNvSpPr txBox="1"/>
          <p:nvPr/>
        </p:nvSpPr>
        <p:spPr>
          <a:xfrm>
            <a:off x="441475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15" name="Google Shape;215;p46"/>
          <p:cNvSpPr txBox="1"/>
          <p:nvPr/>
        </p:nvSpPr>
        <p:spPr>
          <a:xfrm>
            <a:off x="258271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2582725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17" name="Google Shape;217;p46"/>
          <p:cNvSpPr txBox="1"/>
          <p:nvPr/>
        </p:nvSpPr>
        <p:spPr>
          <a:xfrm>
            <a:off x="472396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8" name="Google Shape;218;p46"/>
          <p:cNvSpPr txBox="1"/>
          <p:nvPr/>
        </p:nvSpPr>
        <p:spPr>
          <a:xfrm>
            <a:off x="4723969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19" name="Google Shape;219;p46"/>
          <p:cNvSpPr txBox="1"/>
          <p:nvPr/>
        </p:nvSpPr>
        <p:spPr>
          <a:xfrm>
            <a:off x="686521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20" name="Google Shape;220;p46"/>
          <p:cNvSpPr txBox="1"/>
          <p:nvPr/>
        </p:nvSpPr>
        <p:spPr>
          <a:xfrm>
            <a:off x="6865219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21" name="Google Shape;221;p46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2" name="Google Shape;222;p46"/>
          <p:cNvSpPr/>
          <p:nvPr/>
        </p:nvSpPr>
        <p:spPr>
          <a:xfrm>
            <a:off x="32623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3" name="Google Shape;223;p46"/>
          <p:cNvSpPr/>
          <p:nvPr/>
        </p:nvSpPr>
        <p:spPr>
          <a:xfrm>
            <a:off x="54036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4" name="Google Shape;224;p46"/>
          <p:cNvSpPr/>
          <p:nvPr/>
        </p:nvSpPr>
        <p:spPr>
          <a:xfrm>
            <a:off x="75448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4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b="1"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endParaRPr b="1"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0" name="Google Shape;23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201" y="1083375"/>
            <a:ext cx="5265248" cy="29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7"/>
          <p:cNvSpPr txBox="1"/>
          <p:nvPr/>
        </p:nvSpPr>
        <p:spPr>
          <a:xfrm>
            <a:off x="517675" y="1674400"/>
            <a:ext cx="2184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Problem statement:</a:t>
            </a:r>
            <a:endParaRPr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[User nam</a:t>
            </a: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] is a [user characteristics]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who needs [user need]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because [insight].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8"/>
          <p:cNvSpPr/>
          <p:nvPr/>
        </p:nvSpPr>
        <p:spPr>
          <a:xfrm>
            <a:off x="4211875" y="524350"/>
            <a:ext cx="4682700" cy="42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8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journey map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48"/>
          <p:cNvSpPr txBox="1"/>
          <p:nvPr/>
        </p:nvSpPr>
        <p:spPr>
          <a:xfrm>
            <a:off x="6011725" y="2294700"/>
            <a:ext cx="133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user journey map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48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