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2" r:id="rId3"/>
    <p:sldId id="257" r:id="rId4"/>
    <p:sldId id="258" r:id="rId5"/>
    <p:sldId id="261"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A4E36E9-CBFF-4CFC-A61A-C4F39667A730}" type="datetimeFigureOut">
              <a:rPr lang="en-GB" smtClean="0"/>
              <a:t>12/07/2022</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485B06-1151-45AD-B31D-C34E96F79D8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3485B06-1151-45AD-B31D-C34E96F79D8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3485B06-1151-45AD-B31D-C34E96F79D8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3485B06-1151-45AD-B31D-C34E96F79D87}"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3485B06-1151-45AD-B31D-C34E96F79D87}"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73485B06-1151-45AD-B31D-C34E96F79D87}"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73485B06-1151-45AD-B31D-C34E96F79D8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73485B06-1151-45AD-B31D-C34E96F79D87}"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A4E36E9-CBFF-4CFC-A61A-C4F39667A730}" type="datetimeFigureOut">
              <a:rPr lang="en-GB" smtClean="0"/>
              <a:t>12/07/2022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73485B06-1151-45AD-B31D-C34E96F79D8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A4E36E9-CBFF-4CFC-A61A-C4F39667A730}" type="datetimeFigureOut">
              <a:rPr lang="en-GB" smtClean="0"/>
              <a:t>12/07/2022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73485B06-1151-45AD-B31D-C34E96F79D8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A4E36E9-CBFF-4CFC-A61A-C4F39667A730}" type="datetimeFigureOut">
              <a:rPr lang="en-GB" smtClean="0"/>
              <a:t>12/07/2022</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3485B06-1151-45AD-B31D-C34E96F79D87}"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A4E36E9-CBFF-4CFC-A61A-C4F39667A730}" type="datetimeFigureOut">
              <a:rPr lang="en-GB" smtClean="0"/>
              <a:t>12/07/2022</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3485B06-1151-45AD-B31D-C34E96F79D8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Idowu</a:t>
            </a:r>
            <a:r>
              <a:rPr lang="en-US" dirty="0" smtClean="0"/>
              <a:t> </a:t>
            </a:r>
            <a:r>
              <a:rPr lang="en-US" dirty="0" err="1" smtClean="0"/>
              <a:t>Adeoluwa</a:t>
            </a:r>
            <a:r>
              <a:rPr lang="en-US" dirty="0" smtClean="0"/>
              <a:t> </a:t>
            </a:r>
            <a:endParaRPr lang="en-GB" dirty="0"/>
          </a:p>
        </p:txBody>
      </p:sp>
      <p:sp>
        <p:nvSpPr>
          <p:cNvPr id="3" name="Subtitle 2"/>
          <p:cNvSpPr>
            <a:spLocks noGrp="1"/>
          </p:cNvSpPr>
          <p:nvPr>
            <p:ph type="subTitle" idx="1"/>
          </p:nvPr>
        </p:nvSpPr>
        <p:spPr/>
        <p:txBody>
          <a:bodyPr/>
          <a:lstStyle/>
          <a:p>
            <a:r>
              <a:rPr lang="en-US" dirty="0" err="1" smtClean="0"/>
              <a:t>CapStone</a:t>
            </a:r>
            <a:r>
              <a:rPr lang="en-US" dirty="0" smtClean="0"/>
              <a:t> Project</a:t>
            </a:r>
          </a:p>
          <a:p>
            <a:r>
              <a:rPr lang="en-US" dirty="0" smtClean="0"/>
              <a:t>10 </a:t>
            </a:r>
            <a:r>
              <a:rPr lang="en-US" dirty="0" err="1" smtClean="0"/>
              <a:t>Alytics</a:t>
            </a:r>
            <a:endParaRPr lang="en-GB" dirty="0"/>
          </a:p>
        </p:txBody>
      </p:sp>
    </p:spTree>
    <p:extLst>
      <p:ext uri="{BB962C8B-B14F-4D97-AF65-F5344CB8AC3E}">
        <p14:creationId xmlns:p14="http://schemas.microsoft.com/office/powerpoint/2010/main" val="2182738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Blossom Bank also known as BB PLC is a multinational financial services group, that offers retail and investment banking, pension management, asset management and payments services, headquartered in London, UK.</a:t>
            </a:r>
            <a:endParaRPr lang="en-GB" dirty="0"/>
          </a:p>
        </p:txBody>
      </p:sp>
      <p:sp>
        <p:nvSpPr>
          <p:cNvPr id="3" name="Title 2"/>
          <p:cNvSpPr>
            <a:spLocks noGrp="1"/>
          </p:cNvSpPr>
          <p:nvPr>
            <p:ph type="title"/>
          </p:nvPr>
        </p:nvSpPr>
        <p:spPr/>
        <p:txBody>
          <a:bodyPr/>
          <a:lstStyle/>
          <a:p>
            <a:r>
              <a:rPr lang="en-US" dirty="0" smtClean="0"/>
              <a:t>Background</a:t>
            </a:r>
            <a:endParaRPr lang="en-GB" dirty="0"/>
          </a:p>
        </p:txBody>
      </p:sp>
    </p:spTree>
    <p:extLst>
      <p:ext uri="{BB962C8B-B14F-4D97-AF65-F5344CB8AC3E}">
        <p14:creationId xmlns:p14="http://schemas.microsoft.com/office/powerpoint/2010/main" val="205546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New technology comes with demerits and loop holes , the bank has been experiencing some fraud. The problem here is to create a system that identifies patterns that correlates with fraud and nip fraud  in the bud before it occurs. </a:t>
            </a:r>
            <a:r>
              <a:rPr lang="en-US" dirty="0"/>
              <a:t>T</a:t>
            </a:r>
            <a:r>
              <a:rPr lang="en-US" dirty="0" smtClean="0"/>
              <a:t>he data provides us with attributes of a transaction . The attributes will be evaluated to observe whether there are attributes that engages in similar pattern before </a:t>
            </a:r>
            <a:r>
              <a:rPr lang="en-US" dirty="0" smtClean="0"/>
              <a:t>fraud  </a:t>
            </a:r>
            <a:r>
              <a:rPr lang="en-US" dirty="0" smtClean="0"/>
              <a:t>occurs</a:t>
            </a:r>
            <a:endParaRPr lang="en-GB" dirty="0"/>
          </a:p>
        </p:txBody>
      </p:sp>
      <p:sp>
        <p:nvSpPr>
          <p:cNvPr id="3" name="Title 2"/>
          <p:cNvSpPr>
            <a:spLocks noGrp="1"/>
          </p:cNvSpPr>
          <p:nvPr>
            <p:ph type="title"/>
          </p:nvPr>
        </p:nvSpPr>
        <p:spPr/>
        <p:txBody>
          <a:bodyPr/>
          <a:lstStyle/>
          <a:p>
            <a:r>
              <a:rPr lang="en-US" dirty="0" smtClean="0"/>
              <a:t>Problem Definition</a:t>
            </a:r>
            <a:endParaRPr lang="en-GB" dirty="0"/>
          </a:p>
        </p:txBody>
      </p:sp>
    </p:spTree>
    <p:extLst>
      <p:ext uri="{BB962C8B-B14F-4D97-AF65-F5344CB8AC3E}">
        <p14:creationId xmlns:p14="http://schemas.microsoft.com/office/powerpoint/2010/main" val="248564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Benefit of the project to blossom bank is that patterns that precedes fraud can be detected and measured  , thus enabling the bank </a:t>
            </a:r>
            <a:r>
              <a:rPr lang="en-US" dirty="0" smtClean="0"/>
              <a:t>to detect </a:t>
            </a:r>
            <a:r>
              <a:rPr lang="en-US" dirty="0" smtClean="0"/>
              <a:t>fraud early before it occurs</a:t>
            </a:r>
          </a:p>
          <a:p>
            <a:endParaRPr lang="en-US" dirty="0"/>
          </a:p>
          <a:p>
            <a:r>
              <a:rPr lang="en-US" dirty="0" smtClean="0"/>
              <a:t>This will improve safety in the bank , thus customers will feel secured.</a:t>
            </a:r>
          </a:p>
          <a:p>
            <a:r>
              <a:rPr lang="en-US" dirty="0" smtClean="0"/>
              <a:t>Growth in the bank customer base and ranking</a:t>
            </a:r>
          </a:p>
          <a:p>
            <a:r>
              <a:rPr lang="en-US" dirty="0" smtClean="0"/>
              <a:t>Pattern in fraud can be detected and blocked as continuous growth occurs </a:t>
            </a:r>
            <a:endParaRPr lang="en-GB" dirty="0"/>
          </a:p>
        </p:txBody>
      </p:sp>
      <p:sp>
        <p:nvSpPr>
          <p:cNvPr id="3" name="Title 2"/>
          <p:cNvSpPr>
            <a:spLocks noGrp="1"/>
          </p:cNvSpPr>
          <p:nvPr>
            <p:ph type="title"/>
          </p:nvPr>
        </p:nvSpPr>
        <p:spPr/>
        <p:txBody>
          <a:bodyPr/>
          <a:lstStyle/>
          <a:p>
            <a:r>
              <a:rPr lang="en-US" dirty="0" smtClean="0"/>
              <a:t>Benefit to Blossom Bank</a:t>
            </a:r>
            <a:endParaRPr lang="en-GB" dirty="0"/>
          </a:p>
        </p:txBody>
      </p:sp>
    </p:spTree>
    <p:extLst>
      <p:ext uri="{BB962C8B-B14F-4D97-AF65-F5344CB8AC3E}">
        <p14:creationId xmlns:p14="http://schemas.microsoft.com/office/powerpoint/2010/main" val="2701101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517" y="1219200"/>
            <a:ext cx="3960883" cy="2457793"/>
          </a:xfrm>
        </p:spPr>
      </p:pic>
      <p:sp>
        <p:nvSpPr>
          <p:cNvPr id="3" name="Title 2"/>
          <p:cNvSpPr>
            <a:spLocks noGrp="1"/>
          </p:cNvSpPr>
          <p:nvPr>
            <p:ph type="title"/>
          </p:nvPr>
        </p:nvSpPr>
        <p:spPr>
          <a:xfrm>
            <a:off x="457200" y="274638"/>
            <a:ext cx="8229600" cy="563562"/>
          </a:xfrm>
        </p:spPr>
        <p:txBody>
          <a:bodyPr>
            <a:normAutofit fontScale="90000"/>
          </a:bodyPr>
          <a:lstStyle/>
          <a:p>
            <a:r>
              <a:rPr lang="en-US" dirty="0" smtClean="0"/>
              <a:t>Exploratory Data Analysis</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379" r="8678"/>
          <a:stretch/>
        </p:blipFill>
        <p:spPr>
          <a:xfrm>
            <a:off x="727363" y="3662304"/>
            <a:ext cx="3643746" cy="28293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1" y="3886200"/>
            <a:ext cx="4267200" cy="2381529"/>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135" y="1148211"/>
            <a:ext cx="3448531" cy="2562583"/>
          </a:xfrm>
          <a:prstGeom prst="rect">
            <a:avLst/>
          </a:prstGeom>
        </p:spPr>
      </p:pic>
    </p:spTree>
    <p:extLst>
      <p:ext uri="{BB962C8B-B14F-4D97-AF65-F5344CB8AC3E}">
        <p14:creationId xmlns:p14="http://schemas.microsoft.com/office/powerpoint/2010/main" val="290941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867400"/>
          </a:xfrm>
        </p:spPr>
        <p:txBody>
          <a:bodyPr>
            <a:normAutofit/>
          </a:bodyPr>
          <a:lstStyle/>
          <a:p>
            <a:pPr>
              <a:lnSpc>
                <a:spcPct val="150000"/>
              </a:lnSpc>
            </a:pPr>
            <a:r>
              <a:rPr lang="en-US" sz="1600" dirty="0" smtClean="0"/>
              <a:t>Cash out and payment has the highest rate of transaction , cash in is lower than cash out for the bank in terms of count </a:t>
            </a:r>
          </a:p>
          <a:p>
            <a:pPr>
              <a:lnSpc>
                <a:spcPct val="150000"/>
              </a:lnSpc>
            </a:pPr>
            <a:r>
              <a:rPr lang="en-US" sz="1600" dirty="0" smtClean="0"/>
              <a:t>Some accounts received as much as 98 credit  transactions count while some account just had 1 credit transaction</a:t>
            </a:r>
          </a:p>
          <a:p>
            <a:pPr>
              <a:lnSpc>
                <a:spcPct val="150000"/>
              </a:lnSpc>
            </a:pPr>
            <a:r>
              <a:rPr lang="en-US" sz="1600" dirty="0" smtClean="0"/>
              <a:t>In terms of amount value , transfer had the largest volume of transaction while cash out and cash in where relatively the same </a:t>
            </a:r>
          </a:p>
          <a:p>
            <a:r>
              <a:rPr lang="en-US" sz="1600" dirty="0" smtClean="0"/>
              <a:t>Most positive fraud occurred with just two payment </a:t>
            </a:r>
            <a:r>
              <a:rPr lang="en-US" sz="1600" dirty="0" smtClean="0"/>
              <a:t>types, </a:t>
            </a:r>
            <a:r>
              <a:rPr lang="en-US" sz="1600" dirty="0" smtClean="0"/>
              <a:t>cash out and transfer</a:t>
            </a:r>
          </a:p>
          <a:p>
            <a:r>
              <a:rPr lang="en-US" sz="1600" dirty="0" smtClean="0"/>
              <a:t>Most of the transaction used between 15 and 20 hours, while some outliers where recognized</a:t>
            </a:r>
          </a:p>
          <a:p>
            <a:r>
              <a:rPr lang="en-US" sz="1600" dirty="0" smtClean="0"/>
              <a:t>There is a strong correlation between old balance   and new balance of the </a:t>
            </a:r>
            <a:r>
              <a:rPr lang="en-US" sz="1600" dirty="0" smtClean="0"/>
              <a:t>destination account  </a:t>
            </a:r>
            <a:r>
              <a:rPr lang="en-US" sz="1600" dirty="0" smtClean="0"/>
              <a:t>which is normal</a:t>
            </a:r>
          </a:p>
          <a:p>
            <a:r>
              <a:rPr lang="en-US" sz="1600" dirty="0"/>
              <a:t> </a:t>
            </a:r>
            <a:r>
              <a:rPr lang="en-US" sz="1600" dirty="0" smtClean="0"/>
              <a:t>No Strong  </a:t>
            </a:r>
            <a:r>
              <a:rPr lang="en-US" sz="1600" dirty="0" smtClean="0"/>
              <a:t>correlation was seen between fraud and any feature in the data set , this might be due to the large unbalance in the data between fraud and non fraudulent transaction in the bank</a:t>
            </a:r>
            <a:endParaRPr lang="en-GB" sz="1600" dirty="0"/>
          </a:p>
        </p:txBody>
      </p:sp>
      <p:sp>
        <p:nvSpPr>
          <p:cNvPr id="3" name="Title 2"/>
          <p:cNvSpPr>
            <a:spLocks noGrp="1"/>
          </p:cNvSpPr>
          <p:nvPr>
            <p:ph type="title"/>
          </p:nvPr>
        </p:nvSpPr>
        <p:spPr/>
        <p:txBody>
          <a:bodyPr>
            <a:normAutofit fontScale="90000"/>
          </a:bodyPr>
          <a:lstStyle/>
          <a:p>
            <a:r>
              <a:rPr lang="en-US" dirty="0" smtClean="0"/>
              <a:t>EXPLORATORY Data Analysis</a:t>
            </a:r>
            <a:br>
              <a:rPr lang="en-US" dirty="0" smtClean="0"/>
            </a:br>
            <a:endParaRPr lang="en-GB" dirty="0"/>
          </a:p>
        </p:txBody>
      </p:sp>
    </p:spTree>
    <p:extLst>
      <p:ext uri="{BB962C8B-B14F-4D97-AF65-F5344CB8AC3E}">
        <p14:creationId xmlns:p14="http://schemas.microsoft.com/office/powerpoint/2010/main" val="1164294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400" dirty="0" smtClean="0"/>
              <a:t>Because of the unbalance ratio of fraudulent transactions to non fraudulent transactions in the bank, the data has to be balanced so that our machine learning model can work in situations where  </a:t>
            </a:r>
            <a:r>
              <a:rPr lang="en-US" sz="1400" dirty="0" smtClean="0"/>
              <a:t>fraud </a:t>
            </a:r>
            <a:r>
              <a:rPr lang="en-US" sz="1400" dirty="0" smtClean="0"/>
              <a:t>is much higher and also lower </a:t>
            </a:r>
          </a:p>
          <a:p>
            <a:pPr marL="109728" indent="0">
              <a:buNone/>
            </a:pPr>
            <a:endParaRPr lang="en-US" sz="1400" dirty="0"/>
          </a:p>
          <a:p>
            <a:pPr marL="109728" indent="0">
              <a:buNone/>
            </a:pPr>
            <a:r>
              <a:rPr lang="en-US" sz="1400" dirty="0" smtClean="0"/>
              <a:t>Another challenge is to make sure that out model detect as many as possible true positives and minimize false negatives in the machine learning model.</a:t>
            </a:r>
          </a:p>
          <a:p>
            <a:pPr marL="109728" indent="0">
              <a:buNone/>
            </a:pPr>
            <a:endParaRPr lang="en-US" sz="1400" dirty="0"/>
          </a:p>
          <a:p>
            <a:pPr marL="109728" indent="0">
              <a:buNone/>
            </a:pPr>
            <a:r>
              <a:rPr lang="en-US" sz="1400" dirty="0"/>
              <a:t>Accuracy score examines how well </a:t>
            </a:r>
            <a:r>
              <a:rPr lang="en-US" sz="1400" dirty="0" smtClean="0"/>
              <a:t>the </a:t>
            </a:r>
            <a:r>
              <a:rPr lang="en-US" sz="1400" dirty="0" smtClean="0"/>
              <a:t>trained </a:t>
            </a:r>
            <a:r>
              <a:rPr lang="en-US" sz="1400" dirty="0"/>
              <a:t>dataset is able to predict true positives and true negatives, it is important for our model to be able to spot fraud 100 percent of the time</a:t>
            </a:r>
          </a:p>
          <a:p>
            <a:pPr marL="109728" indent="0">
              <a:buNone/>
            </a:pPr>
            <a:r>
              <a:rPr lang="en-US" sz="1400" dirty="0"/>
              <a:t>cross validation across the 4 models is 100% , which proves that our model is not </a:t>
            </a:r>
            <a:r>
              <a:rPr lang="en-US" sz="1400" dirty="0" smtClean="0"/>
              <a:t>over fitted </a:t>
            </a:r>
            <a:r>
              <a:rPr lang="en-US" sz="1400" dirty="0"/>
              <a:t>or under fitted </a:t>
            </a:r>
            <a:r>
              <a:rPr lang="en-US" sz="1400" dirty="0" smtClean="0"/>
              <a:t>across </a:t>
            </a:r>
            <a:r>
              <a:rPr lang="en-US" sz="1400" dirty="0"/>
              <a:t>the data set</a:t>
            </a:r>
          </a:p>
          <a:p>
            <a:pPr marL="109728" indent="0">
              <a:buNone/>
            </a:pPr>
            <a:r>
              <a:rPr lang="en-US" sz="1400" dirty="0"/>
              <a:t>The ROC AUC score helps us to compare ground truth to predicted probabilities , some the </a:t>
            </a:r>
            <a:r>
              <a:rPr lang="en-US" sz="1400" dirty="0" smtClean="0"/>
              <a:t>models </a:t>
            </a:r>
            <a:r>
              <a:rPr lang="en-US" sz="1400" dirty="0" smtClean="0"/>
              <a:t>examined </a:t>
            </a:r>
            <a:r>
              <a:rPr lang="en-US" sz="1400" dirty="0"/>
              <a:t>gave us 100 percent when </a:t>
            </a:r>
            <a:r>
              <a:rPr lang="en-US" sz="1400" dirty="0" smtClean="0"/>
              <a:t>examined, </a:t>
            </a:r>
            <a:r>
              <a:rPr lang="en-US" sz="1400" dirty="0"/>
              <a:t>personally </a:t>
            </a:r>
            <a:r>
              <a:rPr lang="en-US" sz="1400" dirty="0" smtClean="0"/>
              <a:t>since </a:t>
            </a:r>
            <a:r>
              <a:rPr lang="en-US" sz="1400" dirty="0"/>
              <a:t>we </a:t>
            </a:r>
            <a:r>
              <a:rPr lang="en-US" sz="1400" dirty="0" smtClean="0"/>
              <a:t>have a model </a:t>
            </a:r>
            <a:r>
              <a:rPr lang="en-US" sz="1400" dirty="0"/>
              <a:t>that have done a 100 percent across the three validation techniques , i will go for any of the four </a:t>
            </a:r>
            <a:r>
              <a:rPr lang="en-US" sz="1400" dirty="0" smtClean="0"/>
              <a:t>models</a:t>
            </a:r>
            <a:endParaRPr lang="en-US" sz="1400" dirty="0"/>
          </a:p>
          <a:p>
            <a:pPr marL="109728" indent="0">
              <a:buNone/>
            </a:pPr>
            <a:r>
              <a:rPr lang="en-US" sz="1400" dirty="0"/>
              <a:t>Based on the nature of </a:t>
            </a:r>
            <a:r>
              <a:rPr lang="en-US" sz="1400" dirty="0" smtClean="0"/>
              <a:t>the </a:t>
            </a:r>
            <a:r>
              <a:rPr lang="en-US" sz="1400" dirty="0"/>
              <a:t>institution , i will suggest </a:t>
            </a:r>
            <a:r>
              <a:rPr lang="en-US" sz="1400" dirty="0" smtClean="0"/>
              <a:t>that the </a:t>
            </a:r>
            <a:r>
              <a:rPr lang="en-US" sz="1400" dirty="0"/>
              <a:t>model should be more concerned with limiting false negatives that is fraud that go undetected , rather than false positives</a:t>
            </a:r>
          </a:p>
        </p:txBody>
      </p:sp>
      <p:sp>
        <p:nvSpPr>
          <p:cNvPr id="3" name="Title 2"/>
          <p:cNvSpPr>
            <a:spLocks noGrp="1"/>
          </p:cNvSpPr>
          <p:nvPr>
            <p:ph type="title"/>
          </p:nvPr>
        </p:nvSpPr>
        <p:spPr/>
        <p:txBody>
          <a:bodyPr/>
          <a:lstStyle/>
          <a:p>
            <a:r>
              <a:rPr lang="en-US" dirty="0" smtClean="0"/>
              <a:t>Machine Learning Insights</a:t>
            </a:r>
            <a:endParaRPr lang="en-GB" dirty="0"/>
          </a:p>
        </p:txBody>
      </p:sp>
    </p:spTree>
    <p:extLst>
      <p:ext uri="{BB962C8B-B14F-4D97-AF65-F5344CB8AC3E}">
        <p14:creationId xmlns:p14="http://schemas.microsoft.com/office/powerpoint/2010/main" val="18146970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2047</TotalTime>
  <Words>556</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Idowu Adeoluwa </vt:lpstr>
      <vt:lpstr>Background</vt:lpstr>
      <vt:lpstr>Problem Definition</vt:lpstr>
      <vt:lpstr>Benefit to Blossom Bank</vt:lpstr>
      <vt:lpstr>Exploratory Data Analysis</vt:lpstr>
      <vt:lpstr>EXPLORATORY Data Analysis </vt:lpstr>
      <vt:lpstr>Machine Learning 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IDOWU O K</dc:creator>
  <cp:lastModifiedBy>IDOWU O K</cp:lastModifiedBy>
  <cp:revision>22</cp:revision>
  <dcterms:created xsi:type="dcterms:W3CDTF">2022-07-09T10:08:34Z</dcterms:created>
  <dcterms:modified xsi:type="dcterms:W3CDTF">2022-07-12T14:54:39Z</dcterms:modified>
</cp:coreProperties>
</file>