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62" r:id="rId9"/>
    <p:sldId id="263" r:id="rId10"/>
    <p:sldId id="284" r:id="rId11"/>
    <p:sldId id="264" r:id="rId12"/>
    <p:sldId id="288" r:id="rId13"/>
    <p:sldId id="289" r:id="rId14"/>
    <p:sldId id="266" r:id="rId15"/>
    <p:sldId id="267" r:id="rId16"/>
    <p:sldId id="268" r:id="rId17"/>
    <p:sldId id="285"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291" r:id="rId33"/>
    <p:sldId id="292" r:id="rId34"/>
    <p:sldId id="287"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63E56D-1B88-4B17-B459-81C00911E54F}" type="datetimeFigureOut">
              <a:rPr lang="en-US" smtClean="0"/>
              <a:t>13-Dec-21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167571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3E56D-1B88-4B17-B459-81C00911E54F}" type="datetimeFigureOut">
              <a:rPr lang="en-US" smtClean="0"/>
              <a:t>13-Dec-21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109943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3E56D-1B88-4B17-B459-81C00911E54F}" type="datetimeFigureOut">
              <a:rPr lang="en-US" smtClean="0"/>
              <a:t>13-Dec-21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409420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3E56D-1B88-4B17-B459-81C00911E54F}" type="datetimeFigureOut">
              <a:rPr lang="en-US" smtClean="0"/>
              <a:t>13-Dec-21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365176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3E56D-1B88-4B17-B459-81C00911E54F}" type="datetimeFigureOut">
              <a:rPr lang="en-US" smtClean="0"/>
              <a:t>13-Dec-21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16270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63E56D-1B88-4B17-B459-81C00911E54F}" type="datetimeFigureOut">
              <a:rPr lang="en-US" smtClean="0"/>
              <a:t>13-Dec-21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353568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63E56D-1B88-4B17-B459-81C00911E54F}" type="datetimeFigureOut">
              <a:rPr lang="en-US" smtClean="0"/>
              <a:t>13-Dec-21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117199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63E56D-1B88-4B17-B459-81C00911E54F}" type="datetimeFigureOut">
              <a:rPr lang="en-US" smtClean="0"/>
              <a:t>13-Dec-21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62237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3E56D-1B88-4B17-B459-81C00911E54F}" type="datetimeFigureOut">
              <a:rPr lang="en-US" smtClean="0"/>
              <a:t>13-Dec-21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274409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63E56D-1B88-4B17-B459-81C00911E54F}" type="datetimeFigureOut">
              <a:rPr lang="en-US" smtClean="0"/>
              <a:t>13-Dec-21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296007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63E56D-1B88-4B17-B459-81C00911E54F}" type="datetimeFigureOut">
              <a:rPr lang="en-US" smtClean="0"/>
              <a:t>13-Dec-21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49923-FC5C-4940-90FF-DEEEDBBCF8B6}" type="slidenum">
              <a:rPr lang="en-US" smtClean="0"/>
              <a:t>‹#›</a:t>
            </a:fld>
            <a:endParaRPr lang="en-US"/>
          </a:p>
        </p:txBody>
      </p:sp>
    </p:spTree>
    <p:extLst>
      <p:ext uri="{BB962C8B-B14F-4D97-AF65-F5344CB8AC3E}">
        <p14:creationId xmlns:p14="http://schemas.microsoft.com/office/powerpoint/2010/main" val="331993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3E56D-1B88-4B17-B459-81C00911E54F}" type="datetimeFigureOut">
              <a:rPr lang="en-US" smtClean="0"/>
              <a:t>13-Dec-21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49923-FC5C-4940-90FF-DEEEDBBCF8B6}" type="slidenum">
              <a:rPr lang="en-US" smtClean="0"/>
              <a:t>‹#›</a:t>
            </a:fld>
            <a:endParaRPr lang="en-US"/>
          </a:p>
        </p:txBody>
      </p:sp>
    </p:spTree>
    <p:extLst>
      <p:ext uri="{BB962C8B-B14F-4D97-AF65-F5344CB8AC3E}">
        <p14:creationId xmlns:p14="http://schemas.microsoft.com/office/powerpoint/2010/main" val="182954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17272"/>
            <a:ext cx="9144000" cy="1023456"/>
          </a:xfrm>
        </p:spPr>
        <p:txBody>
          <a:bodyPr/>
          <a:lstStyle/>
          <a:p>
            <a:r>
              <a:rPr lang="en-US" b="1" dirty="0"/>
              <a:t>Introduction to Ansible </a:t>
            </a:r>
          </a:p>
        </p:txBody>
      </p:sp>
    </p:spTree>
    <p:extLst>
      <p:ext uri="{BB962C8B-B14F-4D97-AF65-F5344CB8AC3E}">
        <p14:creationId xmlns:p14="http://schemas.microsoft.com/office/powerpoint/2010/main" val="408268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CA66-5E70-4493-89CF-A493ED46A122}"/>
              </a:ext>
            </a:extLst>
          </p:cNvPr>
          <p:cNvSpPr>
            <a:spLocks noGrp="1"/>
          </p:cNvSpPr>
          <p:nvPr>
            <p:ph type="title"/>
          </p:nvPr>
        </p:nvSpPr>
        <p:spPr/>
        <p:txBody>
          <a:bodyPr/>
          <a:lstStyle/>
          <a:p>
            <a:r>
              <a:rPr lang="en-US" b="1" dirty="0"/>
              <a:t>Brief Concept of Ansible</a:t>
            </a:r>
          </a:p>
        </p:txBody>
      </p:sp>
      <p:pic>
        <p:nvPicPr>
          <p:cNvPr id="4" name="Picture 4" descr="Ansible architecture and setup : - DEV Community">
            <a:extLst>
              <a:ext uri="{FF2B5EF4-FFF2-40B4-BE49-F238E27FC236}">
                <a16:creationId xmlns:a16="http://schemas.microsoft.com/office/drawing/2014/main" id="{2938E123-BA46-44BA-98C6-2847057C8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3164"/>
            <a:ext cx="9157327"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4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CA66-5E70-4493-89CF-A493ED46A122}"/>
              </a:ext>
            </a:extLst>
          </p:cNvPr>
          <p:cNvSpPr>
            <a:spLocks noGrp="1"/>
          </p:cNvSpPr>
          <p:nvPr>
            <p:ph type="title"/>
          </p:nvPr>
        </p:nvSpPr>
        <p:spPr/>
        <p:txBody>
          <a:bodyPr/>
          <a:lstStyle/>
          <a:p>
            <a:r>
              <a:rPr lang="en-US" b="1" dirty="0"/>
              <a:t>Ansible Concepts and Architecture(1-4)</a:t>
            </a:r>
          </a:p>
        </p:txBody>
      </p:sp>
      <p:sp>
        <p:nvSpPr>
          <p:cNvPr id="3" name="Content Placeholder 2">
            <a:extLst>
              <a:ext uri="{FF2B5EF4-FFF2-40B4-BE49-F238E27FC236}">
                <a16:creationId xmlns:a16="http://schemas.microsoft.com/office/drawing/2014/main" id="{651C2B5C-70ED-4237-9D13-E57E16CC2916}"/>
              </a:ext>
            </a:extLst>
          </p:cNvPr>
          <p:cNvSpPr>
            <a:spLocks noGrp="1"/>
          </p:cNvSpPr>
          <p:nvPr>
            <p:ph idx="1"/>
          </p:nvPr>
        </p:nvSpPr>
        <p:spPr/>
        <p:txBody>
          <a:bodyPr>
            <a:normAutofit/>
          </a:bodyPr>
          <a:lstStyle/>
          <a:p>
            <a:r>
              <a:rPr lang="en-US" dirty="0"/>
              <a:t>There are two types of machines in the Ansible architecture: </a:t>
            </a:r>
          </a:p>
          <a:p>
            <a:pPr marL="1371600" lvl="2" indent="-457200">
              <a:buFont typeface="+mj-lt"/>
              <a:buAutoNum type="arabicPeriod"/>
            </a:pPr>
            <a:r>
              <a:rPr lang="en-US" sz="2800" b="1" dirty="0"/>
              <a:t>Control nodes</a:t>
            </a:r>
          </a:p>
          <a:p>
            <a:pPr marL="1371600" lvl="2" indent="-457200">
              <a:buFont typeface="+mj-lt"/>
              <a:buAutoNum type="arabicPeriod"/>
            </a:pPr>
            <a:r>
              <a:rPr lang="en-US" sz="2800" b="1" dirty="0"/>
              <a:t>Managed hosts</a:t>
            </a:r>
          </a:p>
        </p:txBody>
      </p:sp>
    </p:spTree>
    <p:extLst>
      <p:ext uri="{BB962C8B-B14F-4D97-AF65-F5344CB8AC3E}">
        <p14:creationId xmlns:p14="http://schemas.microsoft.com/office/powerpoint/2010/main" val="83856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CA66-5E70-4493-89CF-A493ED46A122}"/>
              </a:ext>
            </a:extLst>
          </p:cNvPr>
          <p:cNvSpPr>
            <a:spLocks noGrp="1"/>
          </p:cNvSpPr>
          <p:nvPr>
            <p:ph type="title"/>
          </p:nvPr>
        </p:nvSpPr>
        <p:spPr/>
        <p:txBody>
          <a:bodyPr/>
          <a:lstStyle/>
          <a:p>
            <a:r>
              <a:rPr lang="en-US" b="1" dirty="0"/>
              <a:t>Control nodes (2-4)</a:t>
            </a:r>
          </a:p>
        </p:txBody>
      </p:sp>
      <p:sp>
        <p:nvSpPr>
          <p:cNvPr id="3" name="Content Placeholder 2">
            <a:extLst>
              <a:ext uri="{FF2B5EF4-FFF2-40B4-BE49-F238E27FC236}">
                <a16:creationId xmlns:a16="http://schemas.microsoft.com/office/drawing/2014/main" id="{651C2B5C-70ED-4237-9D13-E57E16CC2916}"/>
              </a:ext>
            </a:extLst>
          </p:cNvPr>
          <p:cNvSpPr>
            <a:spLocks noGrp="1"/>
          </p:cNvSpPr>
          <p:nvPr>
            <p:ph idx="1"/>
          </p:nvPr>
        </p:nvSpPr>
        <p:spPr/>
        <p:txBody>
          <a:bodyPr>
            <a:normAutofit/>
          </a:bodyPr>
          <a:lstStyle/>
          <a:p>
            <a:r>
              <a:rPr lang="en-US" dirty="0"/>
              <a:t>Ansible is installed and run from a control node, and this machine also has copies of your Ansible project files. A control node could be an </a:t>
            </a:r>
            <a:r>
              <a:rPr lang="en-US" b="1" dirty="0"/>
              <a:t>administrator's laptop</a:t>
            </a:r>
            <a:r>
              <a:rPr lang="en-US" dirty="0"/>
              <a:t>, a system shared by a </a:t>
            </a:r>
            <a:r>
              <a:rPr lang="en-US" b="1" dirty="0"/>
              <a:t>number of administrators.</a:t>
            </a:r>
          </a:p>
          <a:p>
            <a:endParaRPr lang="en-US" dirty="0"/>
          </a:p>
        </p:txBody>
      </p:sp>
      <p:pic>
        <p:nvPicPr>
          <p:cNvPr id="6" name="Picture 5">
            <a:extLst>
              <a:ext uri="{FF2B5EF4-FFF2-40B4-BE49-F238E27FC236}">
                <a16:creationId xmlns:a16="http://schemas.microsoft.com/office/drawing/2014/main" id="{95431637-1FDB-4A77-A6B9-7CEE80DA59D3}"/>
              </a:ext>
            </a:extLst>
          </p:cNvPr>
          <p:cNvPicPr>
            <a:picLocks noChangeAspect="1"/>
          </p:cNvPicPr>
          <p:nvPr/>
        </p:nvPicPr>
        <p:blipFill>
          <a:blip r:embed="rId2"/>
          <a:stretch>
            <a:fillRect/>
          </a:stretch>
        </p:blipFill>
        <p:spPr>
          <a:xfrm>
            <a:off x="6011186" y="3113394"/>
            <a:ext cx="4564049" cy="2896415"/>
          </a:xfrm>
          <a:prstGeom prst="rect">
            <a:avLst/>
          </a:prstGeom>
        </p:spPr>
      </p:pic>
      <p:sp>
        <p:nvSpPr>
          <p:cNvPr id="8" name="Rectangle: Rounded Corners 7">
            <a:extLst>
              <a:ext uri="{FF2B5EF4-FFF2-40B4-BE49-F238E27FC236}">
                <a16:creationId xmlns:a16="http://schemas.microsoft.com/office/drawing/2014/main" id="{42B215E8-AB20-427E-A8CF-FEA2495707E3}"/>
              </a:ext>
            </a:extLst>
          </p:cNvPr>
          <p:cNvSpPr/>
          <p:nvPr/>
        </p:nvSpPr>
        <p:spPr>
          <a:xfrm>
            <a:off x="6011186" y="3021496"/>
            <a:ext cx="2305878" cy="3045349"/>
          </a:xfrm>
          <a:prstGeom prst="round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9641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CA66-5E70-4493-89CF-A493ED46A122}"/>
              </a:ext>
            </a:extLst>
          </p:cNvPr>
          <p:cNvSpPr>
            <a:spLocks noGrp="1"/>
          </p:cNvSpPr>
          <p:nvPr>
            <p:ph type="title"/>
          </p:nvPr>
        </p:nvSpPr>
        <p:spPr/>
        <p:txBody>
          <a:bodyPr/>
          <a:lstStyle/>
          <a:p>
            <a:r>
              <a:rPr lang="en-US" b="1" dirty="0"/>
              <a:t>Managed hosts (3-4)</a:t>
            </a:r>
          </a:p>
        </p:txBody>
      </p:sp>
      <p:sp>
        <p:nvSpPr>
          <p:cNvPr id="3" name="Content Placeholder 2">
            <a:extLst>
              <a:ext uri="{FF2B5EF4-FFF2-40B4-BE49-F238E27FC236}">
                <a16:creationId xmlns:a16="http://schemas.microsoft.com/office/drawing/2014/main" id="{651C2B5C-70ED-4237-9D13-E57E16CC2916}"/>
              </a:ext>
            </a:extLst>
          </p:cNvPr>
          <p:cNvSpPr>
            <a:spLocks noGrp="1"/>
          </p:cNvSpPr>
          <p:nvPr>
            <p:ph idx="1"/>
          </p:nvPr>
        </p:nvSpPr>
        <p:spPr/>
        <p:txBody>
          <a:bodyPr>
            <a:normAutofit/>
          </a:bodyPr>
          <a:lstStyle/>
          <a:p>
            <a:r>
              <a:rPr lang="en-US" b="1" dirty="0"/>
              <a:t>Managed hosts </a:t>
            </a:r>
            <a:r>
              <a:rPr lang="en-US" dirty="0"/>
              <a:t>are listed in an </a:t>
            </a:r>
            <a:r>
              <a:rPr lang="en-US" b="1" dirty="0"/>
              <a:t>inventory</a:t>
            </a:r>
            <a:r>
              <a:rPr lang="en-US" dirty="0"/>
              <a:t>, which also organizes those systems into groups for easier collective management. </a:t>
            </a:r>
          </a:p>
          <a:p>
            <a:r>
              <a:rPr lang="en-US" dirty="0"/>
              <a:t>The inventory can be defined in a static text file, or dynamically determined by scripts that get information from external sources.</a:t>
            </a:r>
          </a:p>
          <a:p>
            <a:endParaRPr lang="en-US" dirty="0"/>
          </a:p>
        </p:txBody>
      </p:sp>
      <p:pic>
        <p:nvPicPr>
          <p:cNvPr id="5" name="Picture 4">
            <a:extLst>
              <a:ext uri="{FF2B5EF4-FFF2-40B4-BE49-F238E27FC236}">
                <a16:creationId xmlns:a16="http://schemas.microsoft.com/office/drawing/2014/main" id="{68AA687A-915F-48B0-AF71-CE16771145B0}"/>
              </a:ext>
            </a:extLst>
          </p:cNvPr>
          <p:cNvPicPr>
            <a:picLocks noChangeAspect="1"/>
          </p:cNvPicPr>
          <p:nvPr/>
        </p:nvPicPr>
        <p:blipFill>
          <a:blip r:embed="rId2"/>
          <a:stretch>
            <a:fillRect/>
          </a:stretch>
        </p:blipFill>
        <p:spPr>
          <a:xfrm>
            <a:off x="6376946" y="3713258"/>
            <a:ext cx="4305413" cy="2732281"/>
          </a:xfrm>
          <a:prstGeom prst="rect">
            <a:avLst/>
          </a:prstGeom>
        </p:spPr>
      </p:pic>
      <p:sp>
        <p:nvSpPr>
          <p:cNvPr id="6" name="Rectangle 5">
            <a:extLst>
              <a:ext uri="{FF2B5EF4-FFF2-40B4-BE49-F238E27FC236}">
                <a16:creationId xmlns:a16="http://schemas.microsoft.com/office/drawing/2014/main" id="{A160435D-F662-43D9-9FFA-3F70E364BDF1}"/>
              </a:ext>
            </a:extLst>
          </p:cNvPr>
          <p:cNvSpPr/>
          <p:nvPr/>
        </p:nvSpPr>
        <p:spPr>
          <a:xfrm>
            <a:off x="8507896" y="3697357"/>
            <a:ext cx="2178657" cy="2795518"/>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7132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8114-1942-476F-B951-270CB8E32A13}"/>
              </a:ext>
            </a:extLst>
          </p:cNvPr>
          <p:cNvSpPr>
            <a:spLocks noGrp="1"/>
          </p:cNvSpPr>
          <p:nvPr>
            <p:ph type="title"/>
          </p:nvPr>
        </p:nvSpPr>
        <p:spPr/>
        <p:txBody>
          <a:bodyPr/>
          <a:lstStyle/>
          <a:p>
            <a:r>
              <a:rPr lang="en-US" b="1" dirty="0"/>
              <a:t>Ansible Concepts and Architecture (4-4)</a:t>
            </a:r>
            <a:endParaRPr lang="en-US" dirty="0"/>
          </a:p>
        </p:txBody>
      </p:sp>
      <p:sp>
        <p:nvSpPr>
          <p:cNvPr id="3" name="Content Placeholder 2">
            <a:extLst>
              <a:ext uri="{FF2B5EF4-FFF2-40B4-BE49-F238E27FC236}">
                <a16:creationId xmlns:a16="http://schemas.microsoft.com/office/drawing/2014/main" id="{2A5E30D1-8F6C-42F6-840F-DC4BB21CBC62}"/>
              </a:ext>
            </a:extLst>
          </p:cNvPr>
          <p:cNvSpPr>
            <a:spLocks noGrp="1"/>
          </p:cNvSpPr>
          <p:nvPr>
            <p:ph idx="1"/>
          </p:nvPr>
        </p:nvSpPr>
        <p:spPr/>
        <p:txBody>
          <a:bodyPr/>
          <a:lstStyle/>
          <a:p>
            <a:r>
              <a:rPr lang="en-US" dirty="0"/>
              <a:t>Instead of writing complex scripts, Ansible users create high-level plays to ensure a host or group of hosts are in a particular state.  </a:t>
            </a:r>
          </a:p>
          <a:p>
            <a:r>
              <a:rPr lang="en-US" dirty="0"/>
              <a:t>play performs a series of tasks on the hosts, in the order specified by the play. These plays are expressed in YAML format in a text file. </a:t>
            </a:r>
          </a:p>
          <a:p>
            <a:r>
              <a:rPr lang="en-US" dirty="0"/>
              <a:t>A file that contains one or more plays is called a </a:t>
            </a:r>
            <a:r>
              <a:rPr lang="en-US" b="1" dirty="0"/>
              <a:t>playbook</a:t>
            </a:r>
            <a:r>
              <a:rPr lang="en-US" dirty="0"/>
              <a:t>.</a:t>
            </a:r>
          </a:p>
        </p:txBody>
      </p:sp>
    </p:spTree>
    <p:extLst>
      <p:ext uri="{BB962C8B-B14F-4D97-AF65-F5344CB8AC3E}">
        <p14:creationId xmlns:p14="http://schemas.microsoft.com/office/powerpoint/2010/main" val="26411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85E903-B6CF-485D-9DF2-0560508BDF0E}"/>
              </a:ext>
            </a:extLst>
          </p:cNvPr>
          <p:cNvSpPr>
            <a:spLocks noGrp="1"/>
          </p:cNvSpPr>
          <p:nvPr>
            <p:ph type="title"/>
          </p:nvPr>
        </p:nvSpPr>
        <p:spPr/>
        <p:txBody>
          <a:bodyPr/>
          <a:lstStyle/>
          <a:p>
            <a:r>
              <a:rPr lang="en-US" b="1" dirty="0"/>
              <a:t>What are modules</a:t>
            </a:r>
          </a:p>
        </p:txBody>
      </p:sp>
      <p:sp>
        <p:nvSpPr>
          <p:cNvPr id="3" name="Content Placeholder 2">
            <a:extLst>
              <a:ext uri="{FF2B5EF4-FFF2-40B4-BE49-F238E27FC236}">
                <a16:creationId xmlns:a16="http://schemas.microsoft.com/office/drawing/2014/main" id="{548913F5-015A-4280-8C5B-E5D84DFDAE6A}"/>
              </a:ext>
            </a:extLst>
          </p:cNvPr>
          <p:cNvSpPr>
            <a:spLocks noGrp="1"/>
          </p:cNvSpPr>
          <p:nvPr>
            <p:ph idx="1"/>
          </p:nvPr>
        </p:nvSpPr>
        <p:spPr/>
        <p:txBody>
          <a:bodyPr/>
          <a:lstStyle/>
          <a:p>
            <a:r>
              <a:rPr lang="en-US" dirty="0"/>
              <a:t>Each </a:t>
            </a:r>
            <a:r>
              <a:rPr lang="en-US" b="1" dirty="0"/>
              <a:t>task</a:t>
            </a:r>
            <a:r>
              <a:rPr lang="en-US" dirty="0"/>
              <a:t> runs a module, a </a:t>
            </a:r>
            <a:r>
              <a:rPr lang="en-US" b="1" dirty="0"/>
              <a:t>small piece </a:t>
            </a:r>
            <a:r>
              <a:rPr lang="en-US" dirty="0"/>
              <a:t>of code (written in Python, PowerShell, or some other language), with specific arguments. </a:t>
            </a:r>
          </a:p>
          <a:p>
            <a:r>
              <a:rPr lang="en-US" dirty="0"/>
              <a:t>Each module is essentially a </a:t>
            </a:r>
            <a:r>
              <a:rPr lang="en-US" b="1" dirty="0"/>
              <a:t>tool</a:t>
            </a:r>
            <a:r>
              <a:rPr lang="en-US" dirty="0"/>
              <a:t> in your toolkit.</a:t>
            </a:r>
          </a:p>
          <a:p>
            <a:r>
              <a:rPr lang="en-US" dirty="0"/>
              <a:t>Ansible ships with hundreds of useful modules that can perform a wide variety of automation tasks. </a:t>
            </a:r>
          </a:p>
          <a:p>
            <a:r>
              <a:rPr lang="en-US" dirty="0"/>
              <a:t>They can act on system </a:t>
            </a:r>
            <a:r>
              <a:rPr lang="en-US" b="1" dirty="0"/>
              <a:t>files</a:t>
            </a:r>
            <a:r>
              <a:rPr lang="en-US" dirty="0"/>
              <a:t>, </a:t>
            </a:r>
            <a:r>
              <a:rPr lang="en-US" b="1" dirty="0"/>
              <a:t>install software</a:t>
            </a:r>
            <a:r>
              <a:rPr lang="en-US" dirty="0"/>
              <a:t>, or </a:t>
            </a:r>
            <a:r>
              <a:rPr lang="en-US" b="1" dirty="0"/>
              <a:t>make API calls</a:t>
            </a:r>
            <a:r>
              <a:rPr lang="en-US" dirty="0"/>
              <a:t>.</a:t>
            </a:r>
          </a:p>
        </p:txBody>
      </p:sp>
      <p:pic>
        <p:nvPicPr>
          <p:cNvPr id="5" name="Picture 4">
            <a:extLst>
              <a:ext uri="{FF2B5EF4-FFF2-40B4-BE49-F238E27FC236}">
                <a16:creationId xmlns:a16="http://schemas.microsoft.com/office/drawing/2014/main" id="{1067A3BD-D3DA-4276-B150-CE8CD1C643C7}"/>
              </a:ext>
            </a:extLst>
          </p:cNvPr>
          <p:cNvPicPr>
            <a:picLocks noChangeAspect="1"/>
          </p:cNvPicPr>
          <p:nvPr/>
        </p:nvPicPr>
        <p:blipFill>
          <a:blip r:embed="rId2"/>
          <a:stretch>
            <a:fillRect/>
          </a:stretch>
        </p:blipFill>
        <p:spPr>
          <a:xfrm>
            <a:off x="8778495" y="0"/>
            <a:ext cx="3413505" cy="1690688"/>
          </a:xfrm>
          <a:prstGeom prst="rect">
            <a:avLst/>
          </a:prstGeom>
        </p:spPr>
      </p:pic>
    </p:spTree>
    <p:extLst>
      <p:ext uri="{BB962C8B-B14F-4D97-AF65-F5344CB8AC3E}">
        <p14:creationId xmlns:p14="http://schemas.microsoft.com/office/powerpoint/2010/main" val="408531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5D98-068C-4B57-801F-481BE0387BCF}"/>
              </a:ext>
            </a:extLst>
          </p:cNvPr>
          <p:cNvSpPr>
            <a:spLocks noGrp="1"/>
          </p:cNvSpPr>
          <p:nvPr>
            <p:ph type="title"/>
          </p:nvPr>
        </p:nvSpPr>
        <p:spPr/>
        <p:txBody>
          <a:bodyPr/>
          <a:lstStyle/>
          <a:p>
            <a:r>
              <a:rPr lang="en-US" b="1" dirty="0"/>
              <a:t>Ansible Architecture</a:t>
            </a:r>
          </a:p>
        </p:txBody>
      </p:sp>
      <p:pic>
        <p:nvPicPr>
          <p:cNvPr id="7" name="Content Placeholder 6">
            <a:extLst>
              <a:ext uri="{FF2B5EF4-FFF2-40B4-BE49-F238E27FC236}">
                <a16:creationId xmlns:a16="http://schemas.microsoft.com/office/drawing/2014/main" id="{A95963C2-A46A-4054-BC7D-1EE080A10244}"/>
              </a:ext>
            </a:extLst>
          </p:cNvPr>
          <p:cNvPicPr>
            <a:picLocks noGrp="1" noChangeAspect="1"/>
          </p:cNvPicPr>
          <p:nvPr>
            <p:ph idx="1"/>
          </p:nvPr>
        </p:nvPicPr>
        <p:blipFill>
          <a:blip r:embed="rId2"/>
          <a:stretch>
            <a:fillRect/>
          </a:stretch>
        </p:blipFill>
        <p:spPr>
          <a:xfrm>
            <a:off x="1764807" y="1825625"/>
            <a:ext cx="8662385" cy="4351338"/>
          </a:xfrm>
        </p:spPr>
      </p:pic>
    </p:spTree>
    <p:extLst>
      <p:ext uri="{BB962C8B-B14F-4D97-AF65-F5344CB8AC3E}">
        <p14:creationId xmlns:p14="http://schemas.microsoft.com/office/powerpoint/2010/main" val="309525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C0B-EDA0-422A-9C04-FFD61AE9F71D}"/>
              </a:ext>
            </a:extLst>
          </p:cNvPr>
          <p:cNvSpPr>
            <a:spLocks noGrp="1"/>
          </p:cNvSpPr>
          <p:nvPr>
            <p:ph type="title"/>
          </p:nvPr>
        </p:nvSpPr>
        <p:spPr/>
        <p:txBody>
          <a:bodyPr/>
          <a:lstStyle/>
          <a:p>
            <a:r>
              <a:rPr lang="en-US" b="1" dirty="0"/>
              <a:t>The Ansible Way(1-3)</a:t>
            </a:r>
          </a:p>
        </p:txBody>
      </p:sp>
      <p:sp>
        <p:nvSpPr>
          <p:cNvPr id="3" name="Content Placeholder 2">
            <a:extLst>
              <a:ext uri="{FF2B5EF4-FFF2-40B4-BE49-F238E27FC236}">
                <a16:creationId xmlns:a16="http://schemas.microsoft.com/office/drawing/2014/main" id="{E05506F4-CF9B-4C33-885A-FC13A42086AA}"/>
              </a:ext>
            </a:extLst>
          </p:cNvPr>
          <p:cNvSpPr>
            <a:spLocks noGrp="1"/>
          </p:cNvSpPr>
          <p:nvPr>
            <p:ph idx="1"/>
          </p:nvPr>
        </p:nvSpPr>
        <p:spPr>
          <a:xfrm>
            <a:off x="838200" y="1690688"/>
            <a:ext cx="10515600" cy="4351338"/>
          </a:xfrm>
        </p:spPr>
        <p:txBody>
          <a:bodyPr/>
          <a:lstStyle/>
          <a:p>
            <a:r>
              <a:rPr lang="en-US" b="1" dirty="0"/>
              <a:t>Complexity kills productivity</a:t>
            </a:r>
          </a:p>
          <a:p>
            <a:pPr marL="0" indent="0">
              <a:buNone/>
            </a:pPr>
            <a:r>
              <a:rPr lang="en-US" dirty="0"/>
              <a:t>Simpler is better. Ansible is designed so that its tools are simple to use and automation is simple to write and read. You should take advantage of this to strive for simplification in how you create your automation.</a:t>
            </a:r>
            <a:endParaRPr lang="en-US" b="1" dirty="0"/>
          </a:p>
        </p:txBody>
      </p:sp>
    </p:spTree>
    <p:extLst>
      <p:ext uri="{BB962C8B-B14F-4D97-AF65-F5344CB8AC3E}">
        <p14:creationId xmlns:p14="http://schemas.microsoft.com/office/powerpoint/2010/main" val="229394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C0B-EDA0-422A-9C04-FFD61AE9F71D}"/>
              </a:ext>
            </a:extLst>
          </p:cNvPr>
          <p:cNvSpPr>
            <a:spLocks noGrp="1"/>
          </p:cNvSpPr>
          <p:nvPr>
            <p:ph type="title"/>
          </p:nvPr>
        </p:nvSpPr>
        <p:spPr/>
        <p:txBody>
          <a:bodyPr/>
          <a:lstStyle/>
          <a:p>
            <a:r>
              <a:rPr lang="en-US" b="1" dirty="0"/>
              <a:t>The Ansible Way (2-3)</a:t>
            </a:r>
          </a:p>
        </p:txBody>
      </p:sp>
      <p:sp>
        <p:nvSpPr>
          <p:cNvPr id="3" name="Content Placeholder 2">
            <a:extLst>
              <a:ext uri="{FF2B5EF4-FFF2-40B4-BE49-F238E27FC236}">
                <a16:creationId xmlns:a16="http://schemas.microsoft.com/office/drawing/2014/main" id="{E05506F4-CF9B-4C33-885A-FC13A42086AA}"/>
              </a:ext>
            </a:extLst>
          </p:cNvPr>
          <p:cNvSpPr>
            <a:spLocks noGrp="1"/>
          </p:cNvSpPr>
          <p:nvPr>
            <p:ph idx="1"/>
          </p:nvPr>
        </p:nvSpPr>
        <p:spPr>
          <a:xfrm>
            <a:off x="838200" y="1690688"/>
            <a:ext cx="10515600" cy="4351338"/>
          </a:xfrm>
        </p:spPr>
        <p:txBody>
          <a:bodyPr/>
          <a:lstStyle/>
          <a:p>
            <a:r>
              <a:rPr lang="en-US" b="1" dirty="0"/>
              <a:t>Optimize For Readability</a:t>
            </a:r>
          </a:p>
          <a:p>
            <a:pPr marL="0" indent="0">
              <a:buNone/>
            </a:pPr>
            <a:r>
              <a:rPr lang="en-US" dirty="0"/>
              <a:t>The Ansible automation language is built around simple, declarative, text-based files that are easy for humans to read. Written properly, Ansible Playbooks can clearly document your workflow automation.</a:t>
            </a:r>
          </a:p>
        </p:txBody>
      </p:sp>
    </p:spTree>
    <p:extLst>
      <p:ext uri="{BB962C8B-B14F-4D97-AF65-F5344CB8AC3E}">
        <p14:creationId xmlns:p14="http://schemas.microsoft.com/office/powerpoint/2010/main" val="386775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4868-039F-4077-A473-1B52DE379145}"/>
              </a:ext>
            </a:extLst>
          </p:cNvPr>
          <p:cNvSpPr>
            <a:spLocks noGrp="1"/>
          </p:cNvSpPr>
          <p:nvPr>
            <p:ph type="title"/>
          </p:nvPr>
        </p:nvSpPr>
        <p:spPr/>
        <p:txBody>
          <a:bodyPr/>
          <a:lstStyle/>
          <a:p>
            <a:r>
              <a:rPr lang="en-US" b="1" dirty="0"/>
              <a:t>The Ansible Way (3-3)</a:t>
            </a:r>
            <a:endParaRPr lang="en-US" dirty="0"/>
          </a:p>
        </p:txBody>
      </p:sp>
      <p:sp>
        <p:nvSpPr>
          <p:cNvPr id="3" name="Content Placeholder 2">
            <a:extLst>
              <a:ext uri="{FF2B5EF4-FFF2-40B4-BE49-F238E27FC236}">
                <a16:creationId xmlns:a16="http://schemas.microsoft.com/office/drawing/2014/main" id="{0E494405-A9B0-466E-BC24-1B60D031DC35}"/>
              </a:ext>
            </a:extLst>
          </p:cNvPr>
          <p:cNvSpPr>
            <a:spLocks noGrp="1"/>
          </p:cNvSpPr>
          <p:nvPr>
            <p:ph idx="1"/>
          </p:nvPr>
        </p:nvSpPr>
        <p:spPr/>
        <p:txBody>
          <a:bodyPr/>
          <a:lstStyle/>
          <a:p>
            <a:r>
              <a:rPr lang="en-US" b="1" dirty="0"/>
              <a:t>Think Declaratively</a:t>
            </a:r>
          </a:p>
          <a:p>
            <a:pPr marL="0" indent="0">
              <a:buNone/>
            </a:pPr>
            <a:r>
              <a:rPr lang="en-US" dirty="0"/>
              <a:t>Ansible is a </a:t>
            </a:r>
            <a:r>
              <a:rPr lang="en-US" b="1" dirty="0"/>
              <a:t>desired-state</a:t>
            </a:r>
            <a:r>
              <a:rPr lang="en-US" dirty="0"/>
              <a:t> engine. It approaches the problem of how to automate IT deployments by expressing them in terms of the state that you want your systems to be in. Ansible's goal is to put your systems into the desired state, only making changes that are necessary. Trying to treat Ansible like a </a:t>
            </a:r>
            <a:r>
              <a:rPr lang="en-US" b="1" dirty="0"/>
              <a:t>scripting language </a:t>
            </a:r>
            <a:r>
              <a:rPr lang="en-US" dirty="0"/>
              <a:t>is not the </a:t>
            </a:r>
            <a:r>
              <a:rPr lang="en-US" b="1" dirty="0"/>
              <a:t>right approach</a:t>
            </a:r>
            <a:r>
              <a:rPr lang="en-US" dirty="0"/>
              <a:t>.</a:t>
            </a:r>
          </a:p>
        </p:txBody>
      </p:sp>
      <p:pic>
        <p:nvPicPr>
          <p:cNvPr id="5" name="Picture 4">
            <a:extLst>
              <a:ext uri="{FF2B5EF4-FFF2-40B4-BE49-F238E27FC236}">
                <a16:creationId xmlns:a16="http://schemas.microsoft.com/office/drawing/2014/main" id="{1872903F-BE2B-438D-9510-1842BAE17ADF}"/>
              </a:ext>
            </a:extLst>
          </p:cNvPr>
          <p:cNvPicPr>
            <a:picLocks noChangeAspect="1"/>
          </p:cNvPicPr>
          <p:nvPr/>
        </p:nvPicPr>
        <p:blipFill>
          <a:blip r:embed="rId2"/>
          <a:stretch>
            <a:fillRect/>
          </a:stretch>
        </p:blipFill>
        <p:spPr>
          <a:xfrm>
            <a:off x="7873759" y="4267306"/>
            <a:ext cx="3774450" cy="2299747"/>
          </a:xfrm>
          <a:prstGeom prst="rect">
            <a:avLst/>
          </a:prstGeom>
        </p:spPr>
      </p:pic>
      <p:sp>
        <p:nvSpPr>
          <p:cNvPr id="7" name="TextBox 6">
            <a:extLst>
              <a:ext uri="{FF2B5EF4-FFF2-40B4-BE49-F238E27FC236}">
                <a16:creationId xmlns:a16="http://schemas.microsoft.com/office/drawing/2014/main" id="{507AEBDF-42C5-4E50-9069-6CC100E729C3}"/>
              </a:ext>
            </a:extLst>
          </p:cNvPr>
          <p:cNvSpPr txBox="1"/>
          <p:nvPr/>
        </p:nvSpPr>
        <p:spPr>
          <a:xfrm>
            <a:off x="4026568" y="5417179"/>
            <a:ext cx="4138863" cy="369332"/>
          </a:xfrm>
          <a:prstGeom prst="rect">
            <a:avLst/>
          </a:prstGeom>
          <a:noFill/>
        </p:spPr>
        <p:txBody>
          <a:bodyPr wrap="square">
            <a:spAutoFit/>
          </a:bodyPr>
          <a:lstStyle/>
          <a:p>
            <a:r>
              <a:rPr lang="en-US" b="1" dirty="0"/>
              <a:t>Ansible provides complete automation</a:t>
            </a:r>
            <a:r>
              <a:rPr lang="en-US" dirty="0"/>
              <a:t>:</a:t>
            </a:r>
          </a:p>
        </p:txBody>
      </p:sp>
    </p:spTree>
    <p:extLst>
      <p:ext uri="{BB962C8B-B14F-4D97-AF65-F5344CB8AC3E}">
        <p14:creationId xmlns:p14="http://schemas.microsoft.com/office/powerpoint/2010/main" val="326412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B9E36-5D20-439E-91A5-4B823F10BA97}"/>
              </a:ext>
            </a:extLst>
          </p:cNvPr>
          <p:cNvSpPr>
            <a:spLocks noGrp="1"/>
          </p:cNvSpPr>
          <p:nvPr>
            <p:ph type="title"/>
          </p:nvPr>
        </p:nvSpPr>
        <p:spPr/>
        <p:txBody>
          <a:bodyPr/>
          <a:lstStyle/>
          <a:p>
            <a:r>
              <a:rPr lang="en-US" b="1" dirty="0"/>
              <a:t>What is Ansible?</a:t>
            </a:r>
          </a:p>
        </p:txBody>
      </p:sp>
      <p:sp>
        <p:nvSpPr>
          <p:cNvPr id="8" name="Content Placeholder 7">
            <a:extLst>
              <a:ext uri="{FF2B5EF4-FFF2-40B4-BE49-F238E27FC236}">
                <a16:creationId xmlns:a16="http://schemas.microsoft.com/office/drawing/2014/main" id="{F90FF7C0-9455-401F-81C1-5FF779C72BBE}"/>
              </a:ext>
            </a:extLst>
          </p:cNvPr>
          <p:cNvSpPr>
            <a:spLocks noGrp="1"/>
          </p:cNvSpPr>
          <p:nvPr>
            <p:ph idx="1"/>
          </p:nvPr>
        </p:nvSpPr>
        <p:spPr/>
        <p:txBody>
          <a:bodyPr/>
          <a:lstStyle/>
          <a:p>
            <a:r>
              <a:rPr lang="en-US" dirty="0"/>
              <a:t>Ansible is an </a:t>
            </a:r>
            <a:r>
              <a:rPr lang="en-US" b="1" dirty="0"/>
              <a:t>Open Source </a:t>
            </a:r>
            <a:r>
              <a:rPr lang="en-US" dirty="0"/>
              <a:t>Automation Platform. </a:t>
            </a:r>
          </a:p>
          <a:p>
            <a:r>
              <a:rPr lang="en-US" b="1" dirty="0"/>
              <a:t>Simple Automation Language </a:t>
            </a:r>
            <a:r>
              <a:rPr lang="en-US" dirty="0"/>
              <a:t>that can perfectly describe an IT application infrastructure in </a:t>
            </a:r>
            <a:r>
              <a:rPr lang="en-US" b="1" dirty="0"/>
              <a:t>Ansible Playbooks</a:t>
            </a:r>
            <a:r>
              <a:rPr lang="en-US" dirty="0"/>
              <a:t>. </a:t>
            </a:r>
          </a:p>
          <a:p>
            <a:r>
              <a:rPr lang="en-US" b="1" dirty="0"/>
              <a:t>Automation engine </a:t>
            </a:r>
            <a:r>
              <a:rPr lang="en-US" dirty="0"/>
              <a:t>that runs Ansible Playbooks</a:t>
            </a:r>
          </a:p>
        </p:txBody>
      </p:sp>
      <p:pic>
        <p:nvPicPr>
          <p:cNvPr id="10" name="Picture 9">
            <a:extLst>
              <a:ext uri="{FF2B5EF4-FFF2-40B4-BE49-F238E27FC236}">
                <a16:creationId xmlns:a16="http://schemas.microsoft.com/office/drawing/2014/main" id="{DA91B896-08FC-41F7-98F8-129ED9442CF2}"/>
              </a:ext>
            </a:extLst>
          </p:cNvPr>
          <p:cNvPicPr>
            <a:picLocks noChangeAspect="1"/>
          </p:cNvPicPr>
          <p:nvPr/>
        </p:nvPicPr>
        <p:blipFill>
          <a:blip r:embed="rId2"/>
          <a:stretch>
            <a:fillRect/>
          </a:stretch>
        </p:blipFill>
        <p:spPr>
          <a:xfrm>
            <a:off x="8309112" y="200971"/>
            <a:ext cx="3684105" cy="1765189"/>
          </a:xfrm>
          <a:prstGeom prst="rect">
            <a:avLst/>
          </a:prstGeom>
        </p:spPr>
      </p:pic>
    </p:spTree>
    <p:extLst>
      <p:ext uri="{BB962C8B-B14F-4D97-AF65-F5344CB8AC3E}">
        <p14:creationId xmlns:p14="http://schemas.microsoft.com/office/powerpoint/2010/main" val="1744929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C1C9-C468-4721-9A65-89AB846252D4}"/>
              </a:ext>
            </a:extLst>
          </p:cNvPr>
          <p:cNvSpPr>
            <a:spLocks noGrp="1"/>
          </p:cNvSpPr>
          <p:nvPr>
            <p:ph type="title"/>
          </p:nvPr>
        </p:nvSpPr>
        <p:spPr/>
        <p:txBody>
          <a:bodyPr/>
          <a:lstStyle/>
          <a:p>
            <a:r>
              <a:rPr lang="en-US" b="1" dirty="0"/>
              <a:t>Vast application of Ansible</a:t>
            </a:r>
          </a:p>
        </p:txBody>
      </p:sp>
      <p:sp>
        <p:nvSpPr>
          <p:cNvPr id="3" name="Content Placeholder 2">
            <a:extLst>
              <a:ext uri="{FF2B5EF4-FFF2-40B4-BE49-F238E27FC236}">
                <a16:creationId xmlns:a16="http://schemas.microsoft.com/office/drawing/2014/main" id="{2B6F5B18-8862-419A-983D-409DE1E6E7C9}"/>
              </a:ext>
            </a:extLst>
          </p:cNvPr>
          <p:cNvSpPr>
            <a:spLocks noGrp="1"/>
          </p:cNvSpPr>
          <p:nvPr>
            <p:ph idx="1"/>
          </p:nvPr>
        </p:nvSpPr>
        <p:spPr>
          <a:xfrm>
            <a:off x="838200" y="1825625"/>
            <a:ext cx="10515600" cy="4799764"/>
          </a:xfrm>
        </p:spPr>
        <p:txBody>
          <a:bodyPr>
            <a:normAutofit/>
          </a:bodyPr>
          <a:lstStyle/>
          <a:p>
            <a:pPr marL="0" indent="0">
              <a:buNone/>
            </a:pPr>
            <a:r>
              <a:rPr lang="en-US" dirty="0"/>
              <a:t>Unlike some other tools, Ansible combines and unites orchestration with configuration management, provisioning, and application deployment in one easy-to-use platform.</a:t>
            </a:r>
          </a:p>
          <a:p>
            <a:pPr marL="0" indent="0">
              <a:buNone/>
            </a:pPr>
            <a:r>
              <a:rPr lang="en-US" dirty="0"/>
              <a:t>Some applications of Ansible include: </a:t>
            </a:r>
          </a:p>
          <a:p>
            <a:pPr marL="1028700" lvl="1" indent="-571500">
              <a:buFont typeface="+mj-lt"/>
              <a:buAutoNum type="romanUcPeriod"/>
            </a:pPr>
            <a:r>
              <a:rPr lang="en-US" b="1" dirty="0"/>
              <a:t>Configuration Management </a:t>
            </a:r>
          </a:p>
          <a:p>
            <a:pPr marL="1028700" lvl="1" indent="-571500">
              <a:buFont typeface="+mj-lt"/>
              <a:buAutoNum type="romanUcPeriod"/>
            </a:pPr>
            <a:r>
              <a:rPr lang="en-US" b="1" dirty="0"/>
              <a:t>Application Deployment</a:t>
            </a:r>
          </a:p>
          <a:p>
            <a:pPr marL="1028700" lvl="1" indent="-571500">
              <a:buFont typeface="+mj-lt"/>
              <a:buAutoNum type="romanUcPeriod"/>
            </a:pPr>
            <a:r>
              <a:rPr lang="en-US" b="1" dirty="0"/>
              <a:t>Provisioning</a:t>
            </a:r>
          </a:p>
          <a:p>
            <a:pPr marL="1028700" lvl="1" indent="-571500">
              <a:buFont typeface="+mj-lt"/>
              <a:buAutoNum type="romanUcPeriod"/>
            </a:pPr>
            <a:r>
              <a:rPr lang="en-US" b="1" dirty="0"/>
              <a:t>Continuous Delivery</a:t>
            </a:r>
          </a:p>
          <a:p>
            <a:pPr marL="1028700" lvl="1" indent="-571500">
              <a:buFont typeface="+mj-lt"/>
              <a:buAutoNum type="romanUcPeriod"/>
            </a:pPr>
            <a:r>
              <a:rPr lang="en-US" b="1" dirty="0"/>
              <a:t>Security and Compliance</a:t>
            </a:r>
          </a:p>
          <a:p>
            <a:pPr marL="1028700" lvl="1" indent="-571500">
              <a:buFont typeface="+mj-lt"/>
              <a:buAutoNum type="romanUcPeriod"/>
            </a:pPr>
            <a:r>
              <a:rPr lang="en-US" b="1" dirty="0"/>
              <a:t>Orchestration</a:t>
            </a:r>
          </a:p>
        </p:txBody>
      </p:sp>
    </p:spTree>
    <p:extLst>
      <p:ext uri="{BB962C8B-B14F-4D97-AF65-F5344CB8AC3E}">
        <p14:creationId xmlns:p14="http://schemas.microsoft.com/office/powerpoint/2010/main" val="409432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4D2F-E920-4E1C-AF73-84E03AB3E21A}"/>
              </a:ext>
            </a:extLst>
          </p:cNvPr>
          <p:cNvSpPr>
            <a:spLocks noGrp="1"/>
          </p:cNvSpPr>
          <p:nvPr>
            <p:ph type="title"/>
          </p:nvPr>
        </p:nvSpPr>
        <p:spPr/>
        <p:txBody>
          <a:bodyPr/>
          <a:lstStyle/>
          <a:p>
            <a:r>
              <a:rPr lang="en-US" b="1" dirty="0"/>
              <a:t>Configuration Management:</a:t>
            </a:r>
          </a:p>
        </p:txBody>
      </p:sp>
      <p:sp>
        <p:nvSpPr>
          <p:cNvPr id="3" name="Content Placeholder 2">
            <a:extLst>
              <a:ext uri="{FF2B5EF4-FFF2-40B4-BE49-F238E27FC236}">
                <a16:creationId xmlns:a16="http://schemas.microsoft.com/office/drawing/2014/main" id="{FD89558F-F469-4C07-8D21-5A0584C275AE}"/>
              </a:ext>
            </a:extLst>
          </p:cNvPr>
          <p:cNvSpPr>
            <a:spLocks noGrp="1"/>
          </p:cNvSpPr>
          <p:nvPr>
            <p:ph idx="1"/>
          </p:nvPr>
        </p:nvSpPr>
        <p:spPr/>
        <p:txBody>
          <a:bodyPr/>
          <a:lstStyle/>
          <a:p>
            <a:pPr marL="0" indent="0">
              <a:buNone/>
            </a:pPr>
            <a:r>
              <a:rPr lang="en-US" b="1" dirty="0"/>
              <a:t>Centralizing configuration file management </a:t>
            </a:r>
            <a:r>
              <a:rPr lang="en-US" dirty="0"/>
              <a:t>and </a:t>
            </a:r>
            <a:r>
              <a:rPr lang="en-US" b="1" dirty="0"/>
              <a:t>deployment</a:t>
            </a:r>
            <a:r>
              <a:rPr lang="en-US" dirty="0"/>
              <a:t> is a common use case for Ansible.</a:t>
            </a:r>
          </a:p>
        </p:txBody>
      </p:sp>
      <p:pic>
        <p:nvPicPr>
          <p:cNvPr id="5" name="Picture 4">
            <a:extLst>
              <a:ext uri="{FF2B5EF4-FFF2-40B4-BE49-F238E27FC236}">
                <a16:creationId xmlns:a16="http://schemas.microsoft.com/office/drawing/2014/main" id="{BEDEDB31-D153-42DA-B570-EF51D98281AA}"/>
              </a:ext>
            </a:extLst>
          </p:cNvPr>
          <p:cNvPicPr>
            <a:picLocks noChangeAspect="1"/>
          </p:cNvPicPr>
          <p:nvPr/>
        </p:nvPicPr>
        <p:blipFill>
          <a:blip r:embed="rId2"/>
          <a:stretch>
            <a:fillRect/>
          </a:stretch>
        </p:blipFill>
        <p:spPr>
          <a:xfrm>
            <a:off x="9349220" y="365125"/>
            <a:ext cx="1762125" cy="704850"/>
          </a:xfrm>
          <a:prstGeom prst="rect">
            <a:avLst/>
          </a:prstGeom>
        </p:spPr>
      </p:pic>
    </p:spTree>
    <p:extLst>
      <p:ext uri="{BB962C8B-B14F-4D97-AF65-F5344CB8AC3E}">
        <p14:creationId xmlns:p14="http://schemas.microsoft.com/office/powerpoint/2010/main" val="2199185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F93A-2C3F-43E2-A211-0DB819807526}"/>
              </a:ext>
            </a:extLst>
          </p:cNvPr>
          <p:cNvSpPr>
            <a:spLocks noGrp="1"/>
          </p:cNvSpPr>
          <p:nvPr>
            <p:ph type="title"/>
          </p:nvPr>
        </p:nvSpPr>
        <p:spPr/>
        <p:txBody>
          <a:bodyPr/>
          <a:lstStyle/>
          <a:p>
            <a:r>
              <a:rPr lang="en-US" b="1" dirty="0"/>
              <a:t>Application Deployment:</a:t>
            </a:r>
          </a:p>
        </p:txBody>
      </p:sp>
      <p:sp>
        <p:nvSpPr>
          <p:cNvPr id="3" name="Content Placeholder 2">
            <a:extLst>
              <a:ext uri="{FF2B5EF4-FFF2-40B4-BE49-F238E27FC236}">
                <a16:creationId xmlns:a16="http://schemas.microsoft.com/office/drawing/2014/main" id="{246C9D3D-C8A6-45FA-8FC4-FC305184E0DA}"/>
              </a:ext>
            </a:extLst>
          </p:cNvPr>
          <p:cNvSpPr>
            <a:spLocks noGrp="1"/>
          </p:cNvSpPr>
          <p:nvPr>
            <p:ph idx="1"/>
          </p:nvPr>
        </p:nvSpPr>
        <p:spPr/>
        <p:txBody>
          <a:bodyPr/>
          <a:lstStyle/>
          <a:p>
            <a:pPr marL="0" indent="0">
              <a:buNone/>
            </a:pPr>
            <a:r>
              <a:rPr lang="en-US" dirty="0"/>
              <a:t>When you define your application with Ansible, and manage the deployment with Red Hat Ansible Tower, teams can effectively manage the entire application life cycle from development to production.</a:t>
            </a:r>
          </a:p>
        </p:txBody>
      </p:sp>
      <p:pic>
        <p:nvPicPr>
          <p:cNvPr id="5" name="Picture 4">
            <a:extLst>
              <a:ext uri="{FF2B5EF4-FFF2-40B4-BE49-F238E27FC236}">
                <a16:creationId xmlns:a16="http://schemas.microsoft.com/office/drawing/2014/main" id="{AFA4D042-DEEC-4752-ACDD-5D2F9FD1C9FD}"/>
              </a:ext>
            </a:extLst>
          </p:cNvPr>
          <p:cNvPicPr>
            <a:picLocks noChangeAspect="1"/>
          </p:cNvPicPr>
          <p:nvPr/>
        </p:nvPicPr>
        <p:blipFill>
          <a:blip r:embed="rId2"/>
          <a:stretch>
            <a:fillRect/>
          </a:stretch>
        </p:blipFill>
        <p:spPr>
          <a:xfrm>
            <a:off x="10725150" y="0"/>
            <a:ext cx="1466850" cy="1714500"/>
          </a:xfrm>
          <a:prstGeom prst="rect">
            <a:avLst/>
          </a:prstGeom>
        </p:spPr>
      </p:pic>
    </p:spTree>
    <p:extLst>
      <p:ext uri="{BB962C8B-B14F-4D97-AF65-F5344CB8AC3E}">
        <p14:creationId xmlns:p14="http://schemas.microsoft.com/office/powerpoint/2010/main" val="839545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E12B-E78D-4867-92AE-C85958D62C53}"/>
              </a:ext>
            </a:extLst>
          </p:cNvPr>
          <p:cNvSpPr>
            <a:spLocks noGrp="1"/>
          </p:cNvSpPr>
          <p:nvPr>
            <p:ph type="title"/>
          </p:nvPr>
        </p:nvSpPr>
        <p:spPr/>
        <p:txBody>
          <a:bodyPr/>
          <a:lstStyle/>
          <a:p>
            <a:r>
              <a:rPr lang="en-US" b="1" dirty="0"/>
              <a:t>Provisioning</a:t>
            </a:r>
            <a:r>
              <a:rPr lang="en-US" dirty="0"/>
              <a:t> </a:t>
            </a:r>
          </a:p>
        </p:txBody>
      </p:sp>
      <p:sp>
        <p:nvSpPr>
          <p:cNvPr id="3" name="Content Placeholder 2">
            <a:extLst>
              <a:ext uri="{FF2B5EF4-FFF2-40B4-BE49-F238E27FC236}">
                <a16:creationId xmlns:a16="http://schemas.microsoft.com/office/drawing/2014/main" id="{EB13F9C4-6FAF-40FA-BC54-FC53DEBE9BA3}"/>
              </a:ext>
            </a:extLst>
          </p:cNvPr>
          <p:cNvSpPr>
            <a:spLocks noGrp="1"/>
          </p:cNvSpPr>
          <p:nvPr>
            <p:ph idx="1"/>
          </p:nvPr>
        </p:nvSpPr>
        <p:spPr/>
        <p:txBody>
          <a:bodyPr/>
          <a:lstStyle/>
          <a:p>
            <a:r>
              <a:rPr lang="en-US" dirty="0"/>
              <a:t>Applications have to be deployed or installed on systems. </a:t>
            </a:r>
          </a:p>
          <a:p>
            <a:r>
              <a:rPr lang="en-US" dirty="0"/>
              <a:t>Ansible and Red Hat Ansible Tower can help streamline the process of provisioning systems, whether you are PXE booting and kickstarting bare-metal servers or virtual machines, or creating virtual machines or cloud instances from templates. </a:t>
            </a:r>
          </a:p>
          <a:p>
            <a:r>
              <a:rPr lang="en-US" dirty="0"/>
              <a:t>Applications have to be deployed or installed on systems.</a:t>
            </a:r>
          </a:p>
        </p:txBody>
      </p:sp>
      <p:pic>
        <p:nvPicPr>
          <p:cNvPr id="5" name="Picture 4">
            <a:extLst>
              <a:ext uri="{FF2B5EF4-FFF2-40B4-BE49-F238E27FC236}">
                <a16:creationId xmlns:a16="http://schemas.microsoft.com/office/drawing/2014/main" id="{011FFE89-B63C-4E51-A0F9-7751F28C2A70}"/>
              </a:ext>
            </a:extLst>
          </p:cNvPr>
          <p:cNvPicPr>
            <a:picLocks noChangeAspect="1"/>
          </p:cNvPicPr>
          <p:nvPr/>
        </p:nvPicPr>
        <p:blipFill>
          <a:blip r:embed="rId2"/>
          <a:stretch>
            <a:fillRect/>
          </a:stretch>
        </p:blipFill>
        <p:spPr>
          <a:xfrm>
            <a:off x="9590810" y="141536"/>
            <a:ext cx="2514600" cy="1684089"/>
          </a:xfrm>
          <a:prstGeom prst="rect">
            <a:avLst/>
          </a:prstGeom>
        </p:spPr>
      </p:pic>
    </p:spTree>
    <p:extLst>
      <p:ext uri="{BB962C8B-B14F-4D97-AF65-F5344CB8AC3E}">
        <p14:creationId xmlns:p14="http://schemas.microsoft.com/office/powerpoint/2010/main" val="337454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DF85-A02B-4E4C-AD5D-DB301EE2564A}"/>
              </a:ext>
            </a:extLst>
          </p:cNvPr>
          <p:cNvSpPr>
            <a:spLocks noGrp="1"/>
          </p:cNvSpPr>
          <p:nvPr>
            <p:ph type="title"/>
          </p:nvPr>
        </p:nvSpPr>
        <p:spPr/>
        <p:txBody>
          <a:bodyPr/>
          <a:lstStyle/>
          <a:p>
            <a:r>
              <a:rPr lang="en-US" b="1" dirty="0"/>
              <a:t>Continuous Delivery </a:t>
            </a:r>
          </a:p>
        </p:txBody>
      </p:sp>
      <p:sp>
        <p:nvSpPr>
          <p:cNvPr id="3" name="Content Placeholder 2">
            <a:extLst>
              <a:ext uri="{FF2B5EF4-FFF2-40B4-BE49-F238E27FC236}">
                <a16:creationId xmlns:a16="http://schemas.microsoft.com/office/drawing/2014/main" id="{330B64D6-30BE-48E1-AA2D-BF04386CBDE6}"/>
              </a:ext>
            </a:extLst>
          </p:cNvPr>
          <p:cNvSpPr>
            <a:spLocks noGrp="1"/>
          </p:cNvSpPr>
          <p:nvPr>
            <p:ph idx="1"/>
          </p:nvPr>
        </p:nvSpPr>
        <p:spPr/>
        <p:txBody>
          <a:bodyPr/>
          <a:lstStyle/>
          <a:p>
            <a:r>
              <a:rPr lang="en-US" dirty="0"/>
              <a:t>Creating a CI/CD pipeline requires coordination and buy-in from numerous teams. You cannot do it without a simple automation platform that everyone in your organization can use. Ansible Playbooks keep your applications properly deployed and managed throughout their entire life cycle.</a:t>
            </a:r>
          </a:p>
        </p:txBody>
      </p:sp>
      <p:pic>
        <p:nvPicPr>
          <p:cNvPr id="4" name="Picture 3">
            <a:extLst>
              <a:ext uri="{FF2B5EF4-FFF2-40B4-BE49-F238E27FC236}">
                <a16:creationId xmlns:a16="http://schemas.microsoft.com/office/drawing/2014/main" id="{2C34E847-43B4-43AE-902C-9120103B2C20}"/>
              </a:ext>
            </a:extLst>
          </p:cNvPr>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2771153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192D-F181-48F0-A461-39D51C11CEE3}"/>
              </a:ext>
            </a:extLst>
          </p:cNvPr>
          <p:cNvSpPr>
            <a:spLocks noGrp="1"/>
          </p:cNvSpPr>
          <p:nvPr>
            <p:ph type="title"/>
          </p:nvPr>
        </p:nvSpPr>
        <p:spPr/>
        <p:txBody>
          <a:bodyPr/>
          <a:lstStyle/>
          <a:p>
            <a:r>
              <a:rPr lang="en-US" b="1" dirty="0"/>
              <a:t>Security and Compliance</a:t>
            </a:r>
          </a:p>
        </p:txBody>
      </p:sp>
      <p:sp>
        <p:nvSpPr>
          <p:cNvPr id="3" name="Content Placeholder 2">
            <a:extLst>
              <a:ext uri="{FF2B5EF4-FFF2-40B4-BE49-F238E27FC236}">
                <a16:creationId xmlns:a16="http://schemas.microsoft.com/office/drawing/2014/main" id="{3784A61B-9049-4E7A-8512-92A0CECA36B2}"/>
              </a:ext>
            </a:extLst>
          </p:cNvPr>
          <p:cNvSpPr>
            <a:spLocks noGrp="1"/>
          </p:cNvSpPr>
          <p:nvPr>
            <p:ph idx="1"/>
          </p:nvPr>
        </p:nvSpPr>
        <p:spPr>
          <a:xfrm>
            <a:off x="838200" y="1825625"/>
            <a:ext cx="9172074" cy="4351338"/>
          </a:xfrm>
        </p:spPr>
        <p:txBody>
          <a:bodyPr/>
          <a:lstStyle/>
          <a:p>
            <a:r>
              <a:rPr lang="en-US" dirty="0"/>
              <a:t>When your security policy is defined in Ansible Playbooks, </a:t>
            </a:r>
            <a:r>
              <a:rPr lang="en-US" b="1" dirty="0"/>
              <a:t>scanning</a:t>
            </a:r>
            <a:r>
              <a:rPr lang="en-US" dirty="0"/>
              <a:t> and </a:t>
            </a:r>
            <a:r>
              <a:rPr lang="en-US" b="1" dirty="0"/>
              <a:t>remediation</a:t>
            </a:r>
            <a:r>
              <a:rPr lang="en-US" dirty="0"/>
              <a:t> of sitewide security policies can be integrated into other automated processes.</a:t>
            </a:r>
          </a:p>
          <a:p>
            <a:r>
              <a:rPr lang="en-US" dirty="0"/>
              <a:t>Instead of being an afterthought, it is an integral part of everything that is deployed.</a:t>
            </a:r>
          </a:p>
        </p:txBody>
      </p:sp>
      <p:pic>
        <p:nvPicPr>
          <p:cNvPr id="5" name="Picture 4">
            <a:extLst>
              <a:ext uri="{FF2B5EF4-FFF2-40B4-BE49-F238E27FC236}">
                <a16:creationId xmlns:a16="http://schemas.microsoft.com/office/drawing/2014/main" id="{A70B89A0-FBEB-4B9A-B208-2F6F96748721}"/>
              </a:ext>
            </a:extLst>
          </p:cNvPr>
          <p:cNvPicPr>
            <a:picLocks noChangeAspect="1"/>
          </p:cNvPicPr>
          <p:nvPr/>
        </p:nvPicPr>
        <p:blipFill>
          <a:blip r:embed="rId2"/>
          <a:stretch>
            <a:fillRect/>
          </a:stretch>
        </p:blipFill>
        <p:spPr>
          <a:xfrm>
            <a:off x="9858375" y="0"/>
            <a:ext cx="2333625" cy="4048125"/>
          </a:xfrm>
          <a:prstGeom prst="rect">
            <a:avLst/>
          </a:prstGeom>
        </p:spPr>
      </p:pic>
    </p:spTree>
    <p:extLst>
      <p:ext uri="{BB962C8B-B14F-4D97-AF65-F5344CB8AC3E}">
        <p14:creationId xmlns:p14="http://schemas.microsoft.com/office/powerpoint/2010/main" val="2917705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C077-AEA6-4913-B9E4-2B9C5C731E8F}"/>
              </a:ext>
            </a:extLst>
          </p:cNvPr>
          <p:cNvSpPr>
            <a:spLocks noGrp="1"/>
          </p:cNvSpPr>
          <p:nvPr>
            <p:ph type="title"/>
          </p:nvPr>
        </p:nvSpPr>
        <p:spPr/>
        <p:txBody>
          <a:bodyPr/>
          <a:lstStyle/>
          <a:p>
            <a:r>
              <a:rPr lang="en-US" b="1" dirty="0"/>
              <a:t>Orchestration</a:t>
            </a:r>
          </a:p>
        </p:txBody>
      </p:sp>
      <p:sp>
        <p:nvSpPr>
          <p:cNvPr id="3" name="Content Placeholder 2">
            <a:extLst>
              <a:ext uri="{FF2B5EF4-FFF2-40B4-BE49-F238E27FC236}">
                <a16:creationId xmlns:a16="http://schemas.microsoft.com/office/drawing/2014/main" id="{0E311A55-80F2-465B-B02C-E4FFC391A984}"/>
              </a:ext>
            </a:extLst>
          </p:cNvPr>
          <p:cNvSpPr>
            <a:spLocks noGrp="1"/>
          </p:cNvSpPr>
          <p:nvPr>
            <p:ph idx="1"/>
          </p:nvPr>
        </p:nvSpPr>
        <p:spPr>
          <a:xfrm>
            <a:off x="838200" y="2023268"/>
            <a:ext cx="10515600" cy="4351338"/>
          </a:xfrm>
        </p:spPr>
        <p:txBody>
          <a:bodyPr/>
          <a:lstStyle/>
          <a:p>
            <a:pPr marL="0" indent="0">
              <a:buNone/>
            </a:pPr>
            <a:r>
              <a:rPr lang="en-US" dirty="0"/>
              <a:t>Configurations alone do not define your environment. You need to define how multiple configurations interact, and ensure that the disparate pieces can be managed as a whole</a:t>
            </a:r>
          </a:p>
        </p:txBody>
      </p:sp>
      <p:pic>
        <p:nvPicPr>
          <p:cNvPr id="5" name="Picture 4">
            <a:extLst>
              <a:ext uri="{FF2B5EF4-FFF2-40B4-BE49-F238E27FC236}">
                <a16:creationId xmlns:a16="http://schemas.microsoft.com/office/drawing/2014/main" id="{E327EF12-68C4-4B06-8090-D1BD71768D57}"/>
              </a:ext>
            </a:extLst>
          </p:cNvPr>
          <p:cNvPicPr>
            <a:picLocks noChangeAspect="1"/>
          </p:cNvPicPr>
          <p:nvPr/>
        </p:nvPicPr>
        <p:blipFill>
          <a:blip r:embed="rId2"/>
          <a:stretch>
            <a:fillRect/>
          </a:stretch>
        </p:blipFill>
        <p:spPr>
          <a:xfrm>
            <a:off x="4044192" y="32543"/>
            <a:ext cx="2362200" cy="1990725"/>
          </a:xfrm>
          <a:prstGeom prst="rect">
            <a:avLst/>
          </a:prstGeom>
        </p:spPr>
      </p:pic>
    </p:spTree>
    <p:extLst>
      <p:ext uri="{BB962C8B-B14F-4D97-AF65-F5344CB8AC3E}">
        <p14:creationId xmlns:p14="http://schemas.microsoft.com/office/powerpoint/2010/main" val="2422379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BD5E-935E-408D-8E0F-95C05D3D06AB}"/>
              </a:ext>
            </a:extLst>
          </p:cNvPr>
          <p:cNvSpPr>
            <a:spLocks noGrp="1"/>
          </p:cNvSpPr>
          <p:nvPr>
            <p:ph type="title"/>
          </p:nvPr>
        </p:nvSpPr>
        <p:spPr/>
        <p:txBody>
          <a:bodyPr/>
          <a:lstStyle/>
          <a:p>
            <a:r>
              <a:rPr lang="en-US" b="1" dirty="0"/>
              <a:t>Installing Ansible</a:t>
            </a:r>
          </a:p>
        </p:txBody>
      </p:sp>
      <p:sp>
        <p:nvSpPr>
          <p:cNvPr id="3" name="Content Placeholder 2">
            <a:extLst>
              <a:ext uri="{FF2B5EF4-FFF2-40B4-BE49-F238E27FC236}">
                <a16:creationId xmlns:a16="http://schemas.microsoft.com/office/drawing/2014/main" id="{792FCDE3-E77D-41D7-868A-A59C7743BA5A}"/>
              </a:ext>
            </a:extLst>
          </p:cNvPr>
          <p:cNvSpPr>
            <a:spLocks noGrp="1"/>
          </p:cNvSpPr>
          <p:nvPr>
            <p:ph idx="1"/>
          </p:nvPr>
        </p:nvSpPr>
        <p:spPr/>
        <p:txBody>
          <a:bodyPr/>
          <a:lstStyle/>
          <a:p>
            <a:r>
              <a:rPr lang="en-US" b="1" dirty="0"/>
              <a:t>Ansible and Red Hat Ansible Automation Platform:</a:t>
            </a:r>
          </a:p>
          <a:p>
            <a:pPr marL="0" indent="0">
              <a:buNone/>
            </a:pPr>
            <a:r>
              <a:rPr lang="en-US" dirty="0"/>
              <a:t>Red Hat provides a fully supported version of Ansible through Red Hat Ansible Automation Platform. Ansible Automation Platform provides the core Ansible toolset plus additional certified and supported content, tools, and cloud services. Customers with a valid subscription can use the available repository, install the additional tools, and consume certified content from the cloud services</a:t>
            </a:r>
            <a:r>
              <a:rPr lang="en-US"/>
              <a:t>. </a:t>
            </a:r>
            <a:endParaRPr lang="en-US" dirty="0"/>
          </a:p>
        </p:txBody>
      </p:sp>
      <p:pic>
        <p:nvPicPr>
          <p:cNvPr id="5" name="Picture 4">
            <a:extLst>
              <a:ext uri="{FF2B5EF4-FFF2-40B4-BE49-F238E27FC236}">
                <a16:creationId xmlns:a16="http://schemas.microsoft.com/office/drawing/2014/main" id="{30C54ECC-11DB-4F69-92E9-2E599B51A5A1}"/>
              </a:ext>
            </a:extLst>
          </p:cNvPr>
          <p:cNvPicPr>
            <a:picLocks noChangeAspect="1"/>
          </p:cNvPicPr>
          <p:nvPr/>
        </p:nvPicPr>
        <p:blipFill>
          <a:blip r:embed="rId2"/>
          <a:stretch>
            <a:fillRect/>
          </a:stretch>
        </p:blipFill>
        <p:spPr>
          <a:xfrm>
            <a:off x="10125075" y="230188"/>
            <a:ext cx="2066925" cy="1333500"/>
          </a:xfrm>
          <a:prstGeom prst="rect">
            <a:avLst/>
          </a:prstGeom>
        </p:spPr>
      </p:pic>
    </p:spTree>
    <p:extLst>
      <p:ext uri="{BB962C8B-B14F-4D97-AF65-F5344CB8AC3E}">
        <p14:creationId xmlns:p14="http://schemas.microsoft.com/office/powerpoint/2010/main" val="126139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239E-DEFE-4152-B9E8-8F15552DDD29}"/>
              </a:ext>
            </a:extLst>
          </p:cNvPr>
          <p:cNvSpPr>
            <a:spLocks noGrp="1"/>
          </p:cNvSpPr>
          <p:nvPr>
            <p:ph type="title"/>
          </p:nvPr>
        </p:nvSpPr>
        <p:spPr/>
        <p:txBody>
          <a:bodyPr/>
          <a:lstStyle/>
          <a:p>
            <a:r>
              <a:rPr lang="en-US" b="1" dirty="0"/>
              <a:t>Control Nodes</a:t>
            </a:r>
          </a:p>
        </p:txBody>
      </p:sp>
      <p:sp>
        <p:nvSpPr>
          <p:cNvPr id="3" name="Content Placeholder 2">
            <a:extLst>
              <a:ext uri="{FF2B5EF4-FFF2-40B4-BE49-F238E27FC236}">
                <a16:creationId xmlns:a16="http://schemas.microsoft.com/office/drawing/2014/main" id="{B8314692-293B-476D-B24C-3E655015C2E4}"/>
              </a:ext>
            </a:extLst>
          </p:cNvPr>
          <p:cNvSpPr>
            <a:spLocks noGrp="1"/>
          </p:cNvSpPr>
          <p:nvPr>
            <p:ph idx="1"/>
          </p:nvPr>
        </p:nvSpPr>
        <p:spPr/>
        <p:txBody>
          <a:bodyPr>
            <a:normAutofit lnSpcReduction="10000"/>
          </a:bodyPr>
          <a:lstStyle/>
          <a:p>
            <a:pPr marL="0" indent="0">
              <a:buNone/>
            </a:pPr>
            <a:r>
              <a:rPr lang="en-US" dirty="0"/>
              <a:t>Ansible is </a:t>
            </a:r>
            <a:r>
              <a:rPr lang="en-US" b="1" dirty="0"/>
              <a:t>simple</a:t>
            </a:r>
            <a:r>
              <a:rPr lang="en-US" dirty="0"/>
              <a:t> to install. The Ansible software only needs to be installed on the </a:t>
            </a:r>
            <a:r>
              <a:rPr lang="en-US" b="1" dirty="0"/>
              <a:t>control node </a:t>
            </a:r>
            <a:r>
              <a:rPr lang="en-US" dirty="0"/>
              <a:t>(or nodes) from which Ansible will be run. Hosts that are managed by </a:t>
            </a:r>
            <a:r>
              <a:rPr lang="en-US" b="1" dirty="0"/>
              <a:t>Ansible do not need </a:t>
            </a:r>
            <a:r>
              <a:rPr lang="en-US" dirty="0"/>
              <a:t>to have </a:t>
            </a:r>
            <a:r>
              <a:rPr lang="en-US" b="1" dirty="0"/>
              <a:t>Ansible installed.</a:t>
            </a:r>
          </a:p>
          <a:p>
            <a:pPr marL="0" indent="0">
              <a:buNone/>
            </a:pPr>
            <a:r>
              <a:rPr lang="en-US" dirty="0"/>
              <a:t>Installing the core Ansible toolset involves relatively few steps and has minimal requirements. </a:t>
            </a:r>
          </a:p>
          <a:p>
            <a:pPr marL="0" indent="0">
              <a:buNone/>
            </a:pPr>
            <a:r>
              <a:rPr lang="en-US" dirty="0"/>
              <a:t>Requires a </a:t>
            </a:r>
            <a:r>
              <a:rPr lang="en-US" b="1" dirty="0"/>
              <a:t>Red Hat Enterprise Linux 8.2 </a:t>
            </a:r>
            <a:r>
              <a:rPr lang="en-US" dirty="0"/>
              <a:t>or later system, with a minimum of </a:t>
            </a:r>
            <a:r>
              <a:rPr lang="en-US" b="1" dirty="0"/>
              <a:t>two CPUs</a:t>
            </a:r>
            <a:r>
              <a:rPr lang="en-US" dirty="0"/>
              <a:t>, </a:t>
            </a:r>
            <a:r>
              <a:rPr lang="en-US" b="1" dirty="0"/>
              <a:t>4 GiB </a:t>
            </a:r>
            <a:r>
              <a:rPr lang="en-US" dirty="0"/>
              <a:t>of RAM, and </a:t>
            </a:r>
            <a:r>
              <a:rPr lang="en-US" b="1" dirty="0"/>
              <a:t>20 GiB </a:t>
            </a:r>
            <a:r>
              <a:rPr lang="en-US" dirty="0"/>
              <a:t>of available disk space. </a:t>
            </a:r>
          </a:p>
          <a:p>
            <a:pPr marL="0" indent="0">
              <a:buNone/>
            </a:pPr>
            <a:r>
              <a:rPr lang="en-US" dirty="0"/>
              <a:t>Python 3 (version 3.5 or later) or Python 2 (version 2.7 or later) needs to be installed on the </a:t>
            </a:r>
            <a:r>
              <a:rPr lang="en-US" b="1" dirty="0"/>
              <a:t>control node</a:t>
            </a:r>
            <a:r>
              <a:rPr lang="en-US" dirty="0"/>
              <a:t>. </a:t>
            </a:r>
          </a:p>
        </p:txBody>
      </p:sp>
      <p:sp>
        <p:nvSpPr>
          <p:cNvPr id="5" name="Content Placeholder 2">
            <a:extLst>
              <a:ext uri="{FF2B5EF4-FFF2-40B4-BE49-F238E27FC236}">
                <a16:creationId xmlns:a16="http://schemas.microsoft.com/office/drawing/2014/main" id="{27477E68-C613-4D47-ABAA-68084BCF6E9D}"/>
              </a:ext>
            </a:extLst>
          </p:cNvPr>
          <p:cNvSpPr txBox="1">
            <a:spLocks/>
          </p:cNvSpPr>
          <p:nvPr/>
        </p:nvSpPr>
        <p:spPr>
          <a:xfrm>
            <a:off x="838200" y="187007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749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9D61-2691-4CAF-B04A-DD525866501E}"/>
              </a:ext>
            </a:extLst>
          </p:cNvPr>
          <p:cNvSpPr>
            <a:spLocks noGrp="1"/>
          </p:cNvSpPr>
          <p:nvPr>
            <p:ph type="title"/>
          </p:nvPr>
        </p:nvSpPr>
        <p:spPr/>
        <p:txBody>
          <a:bodyPr/>
          <a:lstStyle/>
          <a:p>
            <a:r>
              <a:rPr lang="en-US" b="1" dirty="0"/>
              <a:t>Control Nodes</a:t>
            </a:r>
          </a:p>
        </p:txBody>
      </p:sp>
      <p:sp>
        <p:nvSpPr>
          <p:cNvPr id="3" name="Content Placeholder 2">
            <a:extLst>
              <a:ext uri="{FF2B5EF4-FFF2-40B4-BE49-F238E27FC236}">
                <a16:creationId xmlns:a16="http://schemas.microsoft.com/office/drawing/2014/main" id="{9BD00A35-9FD7-46E9-8C34-099DD91B88EA}"/>
              </a:ext>
            </a:extLst>
          </p:cNvPr>
          <p:cNvSpPr>
            <a:spLocks noGrp="1"/>
          </p:cNvSpPr>
          <p:nvPr>
            <p:ph idx="1"/>
          </p:nvPr>
        </p:nvSpPr>
        <p:spPr/>
        <p:txBody>
          <a:bodyPr>
            <a:normAutofit fontScale="92500" lnSpcReduction="10000"/>
          </a:bodyPr>
          <a:lstStyle/>
          <a:p>
            <a:pPr marL="0" indent="0">
              <a:buNone/>
            </a:pPr>
            <a:r>
              <a:rPr lang="en-US" dirty="0"/>
              <a:t>You need a valid Red Hat Ansible Automation Platform subscription to install the core toolset on your control node. The installation process is as follows: </a:t>
            </a:r>
          </a:p>
          <a:p>
            <a:pPr marL="0" indent="0">
              <a:buNone/>
            </a:pPr>
            <a:r>
              <a:rPr lang="en-US" dirty="0"/>
              <a:t>If you have activated Simple Content Access for your organization in the Red Hat Customer Portal, then you do not need to attach the subscription to your system. The installation process is as follows</a:t>
            </a:r>
          </a:p>
          <a:p>
            <a:r>
              <a:rPr lang="en-US" dirty="0"/>
              <a:t>Register your system to Red Hat Subscription manager:</a:t>
            </a:r>
          </a:p>
          <a:p>
            <a:endParaRPr lang="en-US" dirty="0"/>
          </a:p>
          <a:p>
            <a:r>
              <a:rPr lang="en-US" dirty="0"/>
              <a:t>Enable Red Hat Ansible Engine repository:</a:t>
            </a:r>
          </a:p>
          <a:p>
            <a:endParaRPr lang="en-US" dirty="0"/>
          </a:p>
          <a:p>
            <a:r>
              <a:rPr lang="en-US" dirty="0" err="1"/>
              <a:t>Inatall</a:t>
            </a:r>
            <a:r>
              <a:rPr lang="en-US" dirty="0"/>
              <a:t> Red Hat Ansible Engine:</a:t>
            </a:r>
          </a:p>
          <a:p>
            <a:endParaRPr lang="en-US" dirty="0"/>
          </a:p>
          <a:p>
            <a:endParaRPr lang="en-US" dirty="0"/>
          </a:p>
        </p:txBody>
      </p:sp>
      <p:pic>
        <p:nvPicPr>
          <p:cNvPr id="5" name="Picture 4">
            <a:extLst>
              <a:ext uri="{FF2B5EF4-FFF2-40B4-BE49-F238E27FC236}">
                <a16:creationId xmlns:a16="http://schemas.microsoft.com/office/drawing/2014/main" id="{62A79C64-C54C-4664-80DF-642E5F9B0BC2}"/>
              </a:ext>
            </a:extLst>
          </p:cNvPr>
          <p:cNvPicPr>
            <a:picLocks noChangeAspect="1"/>
          </p:cNvPicPr>
          <p:nvPr/>
        </p:nvPicPr>
        <p:blipFill>
          <a:blip r:embed="rId2"/>
          <a:stretch>
            <a:fillRect/>
          </a:stretch>
        </p:blipFill>
        <p:spPr>
          <a:xfrm>
            <a:off x="1193381" y="4087563"/>
            <a:ext cx="5762625" cy="266700"/>
          </a:xfrm>
          <a:prstGeom prst="rect">
            <a:avLst/>
          </a:prstGeom>
        </p:spPr>
      </p:pic>
      <p:pic>
        <p:nvPicPr>
          <p:cNvPr id="7" name="Picture 6">
            <a:extLst>
              <a:ext uri="{FF2B5EF4-FFF2-40B4-BE49-F238E27FC236}">
                <a16:creationId xmlns:a16="http://schemas.microsoft.com/office/drawing/2014/main" id="{85D49BD7-1BD3-4A55-B572-35ED47A6FF0F}"/>
              </a:ext>
            </a:extLst>
          </p:cNvPr>
          <p:cNvPicPr>
            <a:picLocks noChangeAspect="1"/>
          </p:cNvPicPr>
          <p:nvPr/>
        </p:nvPicPr>
        <p:blipFill>
          <a:blip r:embed="rId3"/>
          <a:stretch>
            <a:fillRect/>
          </a:stretch>
        </p:blipFill>
        <p:spPr>
          <a:xfrm>
            <a:off x="1193381" y="4977244"/>
            <a:ext cx="5724525" cy="380693"/>
          </a:xfrm>
          <a:prstGeom prst="rect">
            <a:avLst/>
          </a:prstGeom>
        </p:spPr>
      </p:pic>
      <p:pic>
        <p:nvPicPr>
          <p:cNvPr id="9" name="Picture 8">
            <a:extLst>
              <a:ext uri="{FF2B5EF4-FFF2-40B4-BE49-F238E27FC236}">
                <a16:creationId xmlns:a16="http://schemas.microsoft.com/office/drawing/2014/main" id="{8E73BAB3-8F65-4E88-B9E2-F767CF14201D}"/>
              </a:ext>
            </a:extLst>
          </p:cNvPr>
          <p:cNvPicPr>
            <a:picLocks noChangeAspect="1"/>
          </p:cNvPicPr>
          <p:nvPr/>
        </p:nvPicPr>
        <p:blipFill>
          <a:blip r:embed="rId4"/>
          <a:stretch>
            <a:fillRect/>
          </a:stretch>
        </p:blipFill>
        <p:spPr>
          <a:xfrm>
            <a:off x="1193381" y="5866313"/>
            <a:ext cx="4648200" cy="257175"/>
          </a:xfrm>
          <a:prstGeom prst="rect">
            <a:avLst/>
          </a:prstGeom>
        </p:spPr>
      </p:pic>
    </p:spTree>
    <p:extLst>
      <p:ext uri="{BB962C8B-B14F-4D97-AF65-F5344CB8AC3E}">
        <p14:creationId xmlns:p14="http://schemas.microsoft.com/office/powerpoint/2010/main" val="160227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A0FFA11-3249-46C4-B756-1694B07ACEB6}"/>
              </a:ext>
            </a:extLst>
          </p:cNvPr>
          <p:cNvSpPr>
            <a:spLocks noGrp="1"/>
          </p:cNvSpPr>
          <p:nvPr>
            <p:ph type="ctrTitle"/>
          </p:nvPr>
        </p:nvSpPr>
        <p:spPr>
          <a:xfrm>
            <a:off x="1524000" y="2950203"/>
            <a:ext cx="9144000" cy="957594"/>
          </a:xfrm>
        </p:spPr>
        <p:txBody>
          <a:bodyPr/>
          <a:lstStyle/>
          <a:p>
            <a:r>
              <a:rPr lang="en-US" b="1" dirty="0"/>
              <a:t>Why Ansible?</a:t>
            </a:r>
          </a:p>
        </p:txBody>
      </p:sp>
    </p:spTree>
    <p:extLst>
      <p:ext uri="{BB962C8B-B14F-4D97-AF65-F5344CB8AC3E}">
        <p14:creationId xmlns:p14="http://schemas.microsoft.com/office/powerpoint/2010/main" val="63154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F307-5F89-4DF4-AF62-BF9694E51EFF}"/>
              </a:ext>
            </a:extLst>
          </p:cNvPr>
          <p:cNvSpPr>
            <a:spLocks noGrp="1"/>
          </p:cNvSpPr>
          <p:nvPr>
            <p:ph type="title"/>
          </p:nvPr>
        </p:nvSpPr>
        <p:spPr/>
        <p:txBody>
          <a:bodyPr/>
          <a:lstStyle/>
          <a:p>
            <a:r>
              <a:rPr lang="en-US" b="1" dirty="0"/>
              <a:t>Managed Hosts</a:t>
            </a:r>
          </a:p>
        </p:txBody>
      </p:sp>
      <p:sp>
        <p:nvSpPr>
          <p:cNvPr id="3" name="Content Placeholder 2">
            <a:extLst>
              <a:ext uri="{FF2B5EF4-FFF2-40B4-BE49-F238E27FC236}">
                <a16:creationId xmlns:a16="http://schemas.microsoft.com/office/drawing/2014/main" id="{B4F6CA6F-4F38-4235-B3B2-5FE62B290A2E}"/>
              </a:ext>
            </a:extLst>
          </p:cNvPr>
          <p:cNvSpPr>
            <a:spLocks noGrp="1"/>
          </p:cNvSpPr>
          <p:nvPr>
            <p:ph idx="1"/>
          </p:nvPr>
        </p:nvSpPr>
        <p:spPr/>
        <p:txBody>
          <a:bodyPr>
            <a:normAutofit fontScale="92500" lnSpcReduction="10000"/>
          </a:bodyPr>
          <a:lstStyle/>
          <a:p>
            <a:pPr marL="0" indent="0">
              <a:buNone/>
            </a:pPr>
            <a:r>
              <a:rPr lang="en-US" dirty="0"/>
              <a:t>One of the benefits of Ansible is that managed hosts do not need to have a </a:t>
            </a:r>
            <a:r>
              <a:rPr lang="en-US" b="1" dirty="0"/>
              <a:t>Special Agent installed</a:t>
            </a:r>
            <a:r>
              <a:rPr lang="en-US" dirty="0"/>
              <a:t>. The Ansible control node connects to managed hosts using a standard network protocol to ensure that the systems are in the specified state. </a:t>
            </a:r>
          </a:p>
          <a:p>
            <a:pPr marL="0" indent="0">
              <a:buNone/>
            </a:pPr>
            <a:r>
              <a:rPr lang="en-US" dirty="0"/>
              <a:t>Managed hosts might have some requirements depending on how the control node connects to them and what modules it will run on them.</a:t>
            </a:r>
          </a:p>
          <a:p>
            <a:pPr marL="0" indent="0">
              <a:buNone/>
            </a:pPr>
            <a:r>
              <a:rPr lang="en-US" dirty="0"/>
              <a:t> Linux and UNIX managed hosts need to have Python 2 (version 2.6 or later) or Python 3 (version 3.5 or later) installed for most modules to work. </a:t>
            </a:r>
          </a:p>
          <a:p>
            <a:pPr marL="0" indent="0">
              <a:buNone/>
            </a:pPr>
            <a:r>
              <a:rPr lang="en-US" dirty="0"/>
              <a:t>For Red Hat Enterprise Linux 8, you may be able to depend on the platform-python package. You can also enable and install the python36 application stream</a:t>
            </a:r>
          </a:p>
        </p:txBody>
      </p:sp>
    </p:spTree>
    <p:extLst>
      <p:ext uri="{BB962C8B-B14F-4D97-AF65-F5344CB8AC3E}">
        <p14:creationId xmlns:p14="http://schemas.microsoft.com/office/powerpoint/2010/main" val="1209086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FDA1-F44D-4E60-BDDF-45214B06B927}"/>
              </a:ext>
            </a:extLst>
          </p:cNvPr>
          <p:cNvSpPr>
            <a:spLocks noGrp="1"/>
          </p:cNvSpPr>
          <p:nvPr>
            <p:ph type="title"/>
          </p:nvPr>
        </p:nvSpPr>
        <p:spPr/>
        <p:txBody>
          <a:bodyPr/>
          <a:lstStyle/>
          <a:p>
            <a:r>
              <a:rPr lang="en-US" b="1" dirty="0"/>
              <a:t>Managed Network Devices</a:t>
            </a:r>
          </a:p>
        </p:txBody>
      </p:sp>
      <p:sp>
        <p:nvSpPr>
          <p:cNvPr id="3" name="Content Placeholder 2">
            <a:extLst>
              <a:ext uri="{FF2B5EF4-FFF2-40B4-BE49-F238E27FC236}">
                <a16:creationId xmlns:a16="http://schemas.microsoft.com/office/drawing/2014/main" id="{305295C5-3528-4ACD-BF83-37E44B03BE33}"/>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You can also use Ansible automation to configure managed network devices such as routers and switches. Ansible includes a large number of modules specifically designed for this purpose. This includes support for Cisco IOS, IOS XR, and NX-OS; Juniper Junos; Arista EOS; and </a:t>
            </a:r>
            <a:r>
              <a:rPr lang="en-US" dirty="0" err="1"/>
              <a:t>VyOS</a:t>
            </a:r>
            <a:r>
              <a:rPr lang="en-US" dirty="0"/>
              <a:t>-based networking devices, among others.</a:t>
            </a:r>
          </a:p>
          <a:p>
            <a:pPr marL="0" indent="0">
              <a:buNone/>
            </a:pPr>
            <a:r>
              <a:rPr lang="en-US" dirty="0"/>
              <a:t>You can write Ansible Playbooks for network devices using the same basic techniques that you use when writing playbooks for servers. Because most network devices cannot run Python, Ansible runs network modules on the control node, not on the managed hosts. Special connection methods are also used to communicate with network devices, typically using either CLI over SSH, XML over SSH, or API over HTTP(S)</a:t>
            </a:r>
          </a:p>
        </p:txBody>
      </p:sp>
    </p:spTree>
    <p:extLst>
      <p:ext uri="{BB962C8B-B14F-4D97-AF65-F5344CB8AC3E}">
        <p14:creationId xmlns:p14="http://schemas.microsoft.com/office/powerpoint/2010/main" val="1435244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5169-4342-4024-9BDA-57B3F3A46C6C}"/>
              </a:ext>
            </a:extLst>
          </p:cNvPr>
          <p:cNvSpPr>
            <a:spLocks noGrp="1"/>
          </p:cNvSpPr>
          <p:nvPr>
            <p:ph type="title"/>
          </p:nvPr>
        </p:nvSpPr>
        <p:spPr/>
        <p:txBody>
          <a:bodyPr/>
          <a:lstStyle/>
          <a:p>
            <a:r>
              <a:rPr lang="en-US" b="1" dirty="0"/>
              <a:t>Ansible</a:t>
            </a:r>
            <a:r>
              <a:rPr lang="en-US" dirty="0"/>
              <a:t> </a:t>
            </a:r>
            <a:r>
              <a:rPr lang="en-US" sz="2400" dirty="0"/>
              <a:t>vs </a:t>
            </a:r>
            <a:r>
              <a:rPr lang="en-US" b="1" dirty="0" err="1"/>
              <a:t>SaltStack</a:t>
            </a:r>
            <a:r>
              <a:rPr lang="en-US" dirty="0"/>
              <a:t> </a:t>
            </a:r>
            <a:r>
              <a:rPr lang="en-US" sz="2400" dirty="0"/>
              <a:t>vs </a:t>
            </a:r>
            <a:r>
              <a:rPr lang="en-US" b="1" dirty="0"/>
              <a:t>Chef </a:t>
            </a:r>
            <a:r>
              <a:rPr lang="en-US" sz="2400" dirty="0"/>
              <a:t>vs </a:t>
            </a:r>
            <a:r>
              <a:rPr lang="en-US" b="1" dirty="0"/>
              <a:t>Puppet</a:t>
            </a:r>
          </a:p>
        </p:txBody>
      </p:sp>
      <p:pic>
        <p:nvPicPr>
          <p:cNvPr id="2050" name="Picture 2">
            <a:extLst>
              <a:ext uri="{FF2B5EF4-FFF2-40B4-BE49-F238E27FC236}">
                <a16:creationId xmlns:a16="http://schemas.microsoft.com/office/drawing/2014/main" id="{469FB803-0BD4-43F2-955D-6A681FF11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30" y="1825625"/>
            <a:ext cx="69621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4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C8D2-6A47-41AF-A0A8-4D2CCF6CE786}"/>
              </a:ext>
            </a:extLst>
          </p:cNvPr>
          <p:cNvSpPr>
            <a:spLocks noGrp="1"/>
          </p:cNvSpPr>
          <p:nvPr>
            <p:ph type="title"/>
          </p:nvPr>
        </p:nvSpPr>
        <p:spPr/>
        <p:txBody>
          <a:bodyPr/>
          <a:lstStyle/>
          <a:p>
            <a:r>
              <a:rPr lang="en-US" b="1" dirty="0"/>
              <a:t>Pros</a:t>
            </a:r>
            <a:r>
              <a:rPr lang="en-US" dirty="0"/>
              <a:t> &amp; </a:t>
            </a:r>
            <a:r>
              <a:rPr lang="en-US" b="1" dirty="0"/>
              <a:t>cons</a:t>
            </a:r>
            <a:r>
              <a:rPr lang="en-US" dirty="0"/>
              <a:t> of </a:t>
            </a:r>
            <a:r>
              <a:rPr lang="en-US" b="1" dirty="0"/>
              <a:t>Ansible</a:t>
            </a:r>
          </a:p>
        </p:txBody>
      </p:sp>
      <p:pic>
        <p:nvPicPr>
          <p:cNvPr id="10" name="Content Placeholder 9">
            <a:extLst>
              <a:ext uri="{FF2B5EF4-FFF2-40B4-BE49-F238E27FC236}">
                <a16:creationId xmlns:a16="http://schemas.microsoft.com/office/drawing/2014/main" id="{1DF1F0B9-44E8-4E17-9255-DD7A6A14CBE8}"/>
              </a:ext>
            </a:extLst>
          </p:cNvPr>
          <p:cNvPicPr>
            <a:picLocks noGrp="1" noChangeAspect="1"/>
          </p:cNvPicPr>
          <p:nvPr>
            <p:ph idx="1"/>
          </p:nvPr>
        </p:nvPicPr>
        <p:blipFill>
          <a:blip r:embed="rId2"/>
          <a:stretch>
            <a:fillRect/>
          </a:stretch>
        </p:blipFill>
        <p:spPr>
          <a:xfrm>
            <a:off x="3348037" y="2566987"/>
            <a:ext cx="5495925" cy="1724025"/>
          </a:xfrm>
        </p:spPr>
      </p:pic>
    </p:spTree>
    <p:extLst>
      <p:ext uri="{BB962C8B-B14F-4D97-AF65-F5344CB8AC3E}">
        <p14:creationId xmlns:p14="http://schemas.microsoft.com/office/powerpoint/2010/main" val="4107942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C8D2-6A47-41AF-A0A8-4D2CCF6CE786}"/>
              </a:ext>
            </a:extLst>
          </p:cNvPr>
          <p:cNvSpPr>
            <a:spLocks noGrp="1"/>
          </p:cNvSpPr>
          <p:nvPr>
            <p:ph type="title"/>
          </p:nvPr>
        </p:nvSpPr>
        <p:spPr/>
        <p:txBody>
          <a:bodyPr/>
          <a:lstStyle/>
          <a:p>
            <a:r>
              <a:rPr lang="en-US" b="1" dirty="0"/>
              <a:t>Pros</a:t>
            </a:r>
            <a:r>
              <a:rPr lang="en-US" dirty="0"/>
              <a:t> &amp; </a:t>
            </a:r>
            <a:r>
              <a:rPr lang="en-US" b="1" dirty="0"/>
              <a:t>cons</a:t>
            </a:r>
            <a:r>
              <a:rPr lang="en-US" dirty="0"/>
              <a:t> of </a:t>
            </a:r>
            <a:r>
              <a:rPr lang="en-US" b="1" dirty="0"/>
              <a:t>Puppet</a:t>
            </a:r>
          </a:p>
        </p:txBody>
      </p:sp>
      <p:pic>
        <p:nvPicPr>
          <p:cNvPr id="6" name="Picture 5">
            <a:extLst>
              <a:ext uri="{FF2B5EF4-FFF2-40B4-BE49-F238E27FC236}">
                <a16:creationId xmlns:a16="http://schemas.microsoft.com/office/drawing/2014/main" id="{511D0CB0-502D-4E0F-82C3-9E7DFC747F25}"/>
              </a:ext>
            </a:extLst>
          </p:cNvPr>
          <p:cNvPicPr>
            <a:picLocks noChangeAspect="1"/>
          </p:cNvPicPr>
          <p:nvPr/>
        </p:nvPicPr>
        <p:blipFill>
          <a:blip r:embed="rId2"/>
          <a:stretch>
            <a:fillRect/>
          </a:stretch>
        </p:blipFill>
        <p:spPr>
          <a:xfrm>
            <a:off x="5906181" y="3495021"/>
            <a:ext cx="5447619" cy="1933333"/>
          </a:xfrm>
          <a:prstGeom prst="rect">
            <a:avLst/>
          </a:prstGeom>
        </p:spPr>
      </p:pic>
      <p:sp>
        <p:nvSpPr>
          <p:cNvPr id="10" name="TextBox 9">
            <a:extLst>
              <a:ext uri="{FF2B5EF4-FFF2-40B4-BE49-F238E27FC236}">
                <a16:creationId xmlns:a16="http://schemas.microsoft.com/office/drawing/2014/main" id="{5DC70E70-0CF4-49C3-B4A8-66D4FF55AC48}"/>
              </a:ext>
            </a:extLst>
          </p:cNvPr>
          <p:cNvSpPr txBox="1"/>
          <p:nvPr/>
        </p:nvSpPr>
        <p:spPr>
          <a:xfrm>
            <a:off x="838200" y="1429646"/>
            <a:ext cx="6094602" cy="2308324"/>
          </a:xfrm>
          <a:prstGeom prst="rect">
            <a:avLst/>
          </a:prstGeom>
          <a:noFill/>
        </p:spPr>
        <p:txBody>
          <a:bodyPr wrap="square">
            <a:spAutoFit/>
          </a:bodyPr>
          <a:lstStyle/>
          <a:p>
            <a:r>
              <a:rPr lang="en-US" b="0" i="0" dirty="0">
                <a:effectLst/>
              </a:rPr>
              <a:t>Puppet is a full-fledged configuration automation and deployment orchestration solution. It’s an open-source tool based on Ruby. For working, it counts on a customized Domain Scripting Language (DSL) nearer to JSON. It runs as a master-client setup and uses a model-driven approach. Large enterprises use it widely to automate sysadmins who spend ages configure, provision, troubleshoot, and maintain server operations.</a:t>
            </a:r>
            <a:endParaRPr lang="en-US" dirty="0"/>
          </a:p>
        </p:txBody>
      </p:sp>
    </p:spTree>
    <p:extLst>
      <p:ext uri="{BB962C8B-B14F-4D97-AF65-F5344CB8AC3E}">
        <p14:creationId xmlns:p14="http://schemas.microsoft.com/office/powerpoint/2010/main" val="2864749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C8D2-6A47-41AF-A0A8-4D2CCF6CE786}"/>
              </a:ext>
            </a:extLst>
          </p:cNvPr>
          <p:cNvSpPr>
            <a:spLocks noGrp="1"/>
          </p:cNvSpPr>
          <p:nvPr>
            <p:ph type="title"/>
          </p:nvPr>
        </p:nvSpPr>
        <p:spPr/>
        <p:txBody>
          <a:bodyPr/>
          <a:lstStyle/>
          <a:p>
            <a:r>
              <a:rPr lang="en-US" b="1" dirty="0"/>
              <a:t>Pros</a:t>
            </a:r>
            <a:r>
              <a:rPr lang="en-US" dirty="0"/>
              <a:t> &amp; </a:t>
            </a:r>
            <a:r>
              <a:rPr lang="en-US" b="1" dirty="0"/>
              <a:t>cons</a:t>
            </a:r>
            <a:r>
              <a:rPr lang="en-US" dirty="0"/>
              <a:t> of </a:t>
            </a:r>
            <a:r>
              <a:rPr lang="en-US" b="1" dirty="0" err="1"/>
              <a:t>Saltstack</a:t>
            </a:r>
            <a:endParaRPr lang="en-US" b="1" dirty="0"/>
          </a:p>
        </p:txBody>
      </p:sp>
      <p:pic>
        <p:nvPicPr>
          <p:cNvPr id="4" name="Picture 3">
            <a:extLst>
              <a:ext uri="{FF2B5EF4-FFF2-40B4-BE49-F238E27FC236}">
                <a16:creationId xmlns:a16="http://schemas.microsoft.com/office/drawing/2014/main" id="{D534A192-1E8A-4366-88CF-F083A9D97025}"/>
              </a:ext>
            </a:extLst>
          </p:cNvPr>
          <p:cNvPicPr>
            <a:picLocks noChangeAspect="1"/>
          </p:cNvPicPr>
          <p:nvPr/>
        </p:nvPicPr>
        <p:blipFill>
          <a:blip r:embed="rId2"/>
          <a:stretch>
            <a:fillRect/>
          </a:stretch>
        </p:blipFill>
        <p:spPr>
          <a:xfrm>
            <a:off x="6096000" y="3957899"/>
            <a:ext cx="5524500" cy="2314575"/>
          </a:xfrm>
          <a:prstGeom prst="rect">
            <a:avLst/>
          </a:prstGeom>
        </p:spPr>
      </p:pic>
      <p:sp>
        <p:nvSpPr>
          <p:cNvPr id="7" name="TextBox 6">
            <a:extLst>
              <a:ext uri="{FF2B5EF4-FFF2-40B4-BE49-F238E27FC236}">
                <a16:creationId xmlns:a16="http://schemas.microsoft.com/office/drawing/2014/main" id="{95DDA5FE-A780-41EE-8139-7856F1C1B2FB}"/>
              </a:ext>
            </a:extLst>
          </p:cNvPr>
          <p:cNvSpPr txBox="1"/>
          <p:nvPr/>
        </p:nvSpPr>
        <p:spPr>
          <a:xfrm>
            <a:off x="838200" y="1438035"/>
            <a:ext cx="6094602" cy="2308324"/>
          </a:xfrm>
          <a:prstGeom prst="rect">
            <a:avLst/>
          </a:prstGeom>
          <a:noFill/>
        </p:spPr>
        <p:txBody>
          <a:bodyPr wrap="square">
            <a:spAutoFit/>
          </a:bodyPr>
          <a:lstStyle/>
          <a:p>
            <a:r>
              <a:rPr lang="en-US" dirty="0" err="1"/>
              <a:t>SaltStack</a:t>
            </a:r>
            <a:r>
              <a:rPr lang="en-US" dirty="0"/>
              <a:t> configuration tool relies on a master-client setup model or a non-centralized model. </a:t>
            </a:r>
            <a:r>
              <a:rPr lang="en-US" dirty="0" err="1"/>
              <a:t>SaltStack</a:t>
            </a:r>
            <a:r>
              <a:rPr lang="en-US" dirty="0"/>
              <a:t> is available in Python programming language and uses the push model for executing commands via SSH protocol. The platform also allows to group together clients and configuration templates to control the environment easily. It enables low-latency and high-speed communication for remote execution and data collection in sysadmin environments</a:t>
            </a:r>
          </a:p>
        </p:txBody>
      </p:sp>
    </p:spTree>
    <p:extLst>
      <p:ext uri="{BB962C8B-B14F-4D97-AF65-F5344CB8AC3E}">
        <p14:creationId xmlns:p14="http://schemas.microsoft.com/office/powerpoint/2010/main" val="16786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C8D2-6A47-41AF-A0A8-4D2CCF6CE786}"/>
              </a:ext>
            </a:extLst>
          </p:cNvPr>
          <p:cNvSpPr>
            <a:spLocks noGrp="1"/>
          </p:cNvSpPr>
          <p:nvPr>
            <p:ph type="title"/>
          </p:nvPr>
        </p:nvSpPr>
        <p:spPr/>
        <p:txBody>
          <a:bodyPr/>
          <a:lstStyle/>
          <a:p>
            <a:r>
              <a:rPr lang="en-US" b="1" dirty="0"/>
              <a:t>Pros</a:t>
            </a:r>
            <a:r>
              <a:rPr lang="en-US" dirty="0"/>
              <a:t> &amp; </a:t>
            </a:r>
            <a:r>
              <a:rPr lang="en-US" b="1" dirty="0"/>
              <a:t>cons</a:t>
            </a:r>
            <a:r>
              <a:rPr lang="en-US" dirty="0"/>
              <a:t> of </a:t>
            </a:r>
            <a:r>
              <a:rPr lang="en-US" b="1" dirty="0"/>
              <a:t>Chef</a:t>
            </a:r>
          </a:p>
        </p:txBody>
      </p:sp>
      <p:pic>
        <p:nvPicPr>
          <p:cNvPr id="4" name="Picture 3">
            <a:extLst>
              <a:ext uri="{FF2B5EF4-FFF2-40B4-BE49-F238E27FC236}">
                <a16:creationId xmlns:a16="http://schemas.microsoft.com/office/drawing/2014/main" id="{D534A192-1E8A-4366-88CF-F083A9D97025}"/>
              </a:ext>
            </a:extLst>
          </p:cNvPr>
          <p:cNvPicPr>
            <a:picLocks noChangeAspect="1"/>
          </p:cNvPicPr>
          <p:nvPr/>
        </p:nvPicPr>
        <p:blipFill>
          <a:blip r:embed="rId2"/>
          <a:stretch>
            <a:fillRect/>
          </a:stretch>
        </p:blipFill>
        <p:spPr>
          <a:xfrm>
            <a:off x="6096000" y="3991455"/>
            <a:ext cx="5524500" cy="2314575"/>
          </a:xfrm>
          <a:prstGeom prst="rect">
            <a:avLst/>
          </a:prstGeom>
        </p:spPr>
      </p:pic>
      <p:sp>
        <p:nvSpPr>
          <p:cNvPr id="5" name="TextBox 4">
            <a:extLst>
              <a:ext uri="{FF2B5EF4-FFF2-40B4-BE49-F238E27FC236}">
                <a16:creationId xmlns:a16="http://schemas.microsoft.com/office/drawing/2014/main" id="{F40979E6-4BC6-4123-B530-AF390C7CA5E7}"/>
              </a:ext>
            </a:extLst>
          </p:cNvPr>
          <p:cNvSpPr txBox="1"/>
          <p:nvPr/>
        </p:nvSpPr>
        <p:spPr>
          <a:xfrm>
            <a:off x="916497" y="1683131"/>
            <a:ext cx="6094602" cy="2308324"/>
          </a:xfrm>
          <a:prstGeom prst="rect">
            <a:avLst/>
          </a:prstGeom>
          <a:noFill/>
        </p:spPr>
        <p:txBody>
          <a:bodyPr wrap="square">
            <a:spAutoFit/>
          </a:bodyPr>
          <a:lstStyle/>
          <a:p>
            <a:r>
              <a:rPr lang="en-US" b="0" i="0" dirty="0">
                <a:effectLst/>
              </a:rPr>
              <a:t>The chef is an automation platform that provides an effective way to configure and manage infrastructure. The chef works on Ruby and DSL language for writing the configurations. Its architecture is like the Puppet master-agent model. It also uses a pull-based approach and an additional logical Chef workstation to control configurations from the master to agents. It provides a configuration in a Ruby DSL using a client-server architecture</a:t>
            </a:r>
            <a:endParaRPr lang="en-US" dirty="0"/>
          </a:p>
        </p:txBody>
      </p:sp>
    </p:spTree>
    <p:extLst>
      <p:ext uri="{BB962C8B-B14F-4D97-AF65-F5344CB8AC3E}">
        <p14:creationId xmlns:p14="http://schemas.microsoft.com/office/powerpoint/2010/main" val="240001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56FB-F061-4300-9E94-27E57F331168}"/>
              </a:ext>
            </a:extLst>
          </p:cNvPr>
          <p:cNvSpPr>
            <a:spLocks noGrp="1"/>
          </p:cNvSpPr>
          <p:nvPr>
            <p:ph type="title"/>
          </p:nvPr>
        </p:nvSpPr>
        <p:spPr/>
        <p:txBody>
          <a:bodyPr/>
          <a:lstStyle/>
          <a:p>
            <a:r>
              <a:rPr lang="en-US" b="1" dirty="0"/>
              <a:t>A Glimpse on Tool Capabilities</a:t>
            </a:r>
          </a:p>
        </p:txBody>
      </p:sp>
      <p:pic>
        <p:nvPicPr>
          <p:cNvPr id="5" name="Picture 4">
            <a:extLst>
              <a:ext uri="{FF2B5EF4-FFF2-40B4-BE49-F238E27FC236}">
                <a16:creationId xmlns:a16="http://schemas.microsoft.com/office/drawing/2014/main" id="{B31FEE0B-906F-4286-82D3-48D0DD1D045A}"/>
              </a:ext>
            </a:extLst>
          </p:cNvPr>
          <p:cNvPicPr>
            <a:picLocks noChangeAspect="1"/>
          </p:cNvPicPr>
          <p:nvPr/>
        </p:nvPicPr>
        <p:blipFill>
          <a:blip r:embed="rId2"/>
          <a:stretch>
            <a:fillRect/>
          </a:stretch>
        </p:blipFill>
        <p:spPr>
          <a:xfrm>
            <a:off x="2734812" y="2380907"/>
            <a:ext cx="7393300" cy="3850456"/>
          </a:xfrm>
          <a:prstGeom prst="rect">
            <a:avLst/>
          </a:prstGeom>
        </p:spPr>
      </p:pic>
      <p:sp>
        <p:nvSpPr>
          <p:cNvPr id="8" name="TextBox 7">
            <a:extLst>
              <a:ext uri="{FF2B5EF4-FFF2-40B4-BE49-F238E27FC236}">
                <a16:creationId xmlns:a16="http://schemas.microsoft.com/office/drawing/2014/main" id="{12A6F572-82E7-44D8-8673-DECE0B6D2B59}"/>
              </a:ext>
            </a:extLst>
          </p:cNvPr>
          <p:cNvSpPr txBox="1"/>
          <p:nvPr/>
        </p:nvSpPr>
        <p:spPr>
          <a:xfrm>
            <a:off x="757106" y="1614691"/>
            <a:ext cx="6094602" cy="646331"/>
          </a:xfrm>
          <a:prstGeom prst="rect">
            <a:avLst/>
          </a:prstGeom>
          <a:noFill/>
        </p:spPr>
        <p:txBody>
          <a:bodyPr wrap="square">
            <a:spAutoFit/>
          </a:bodyPr>
          <a:lstStyle/>
          <a:p>
            <a:r>
              <a:rPr lang="en-US" b="0" i="0" dirty="0">
                <a:solidFill>
                  <a:srgbClr val="292929"/>
                </a:solidFill>
                <a:effectLst/>
                <a:latin typeface="charter"/>
              </a:rPr>
              <a:t>Each DevOps tool has its own set of capabilities that makes it unique. Have a look</a:t>
            </a:r>
            <a:endParaRPr lang="en-US" dirty="0"/>
          </a:p>
        </p:txBody>
      </p:sp>
    </p:spTree>
    <p:extLst>
      <p:ext uri="{BB962C8B-B14F-4D97-AF65-F5344CB8AC3E}">
        <p14:creationId xmlns:p14="http://schemas.microsoft.com/office/powerpoint/2010/main" val="2880672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D4C2-076F-4D3A-8E44-9FF9846266A4}"/>
              </a:ext>
            </a:extLst>
          </p:cNvPr>
          <p:cNvSpPr>
            <a:spLocks noGrp="1"/>
          </p:cNvSpPr>
          <p:nvPr>
            <p:ph type="title"/>
          </p:nvPr>
        </p:nvSpPr>
        <p:spPr/>
        <p:txBody>
          <a:bodyPr/>
          <a:lstStyle/>
          <a:p>
            <a:r>
              <a:rPr lang="en-US" b="1" dirty="0"/>
              <a:t>Chef</a:t>
            </a:r>
            <a:r>
              <a:rPr lang="en-US" dirty="0"/>
              <a:t> vs. </a:t>
            </a:r>
            <a:r>
              <a:rPr lang="en-US" b="1" dirty="0"/>
              <a:t>Puppet</a:t>
            </a:r>
            <a:r>
              <a:rPr lang="en-US" dirty="0"/>
              <a:t> vs. </a:t>
            </a:r>
            <a:r>
              <a:rPr lang="en-US" b="1" dirty="0"/>
              <a:t>Ansible</a:t>
            </a:r>
            <a:r>
              <a:rPr lang="en-US" dirty="0"/>
              <a:t> vs. </a:t>
            </a:r>
            <a:r>
              <a:rPr lang="en-US" b="1" dirty="0" err="1"/>
              <a:t>SaltStack</a:t>
            </a:r>
            <a:r>
              <a:rPr lang="en-US" dirty="0"/>
              <a:t>:</a:t>
            </a:r>
          </a:p>
        </p:txBody>
      </p:sp>
      <p:pic>
        <p:nvPicPr>
          <p:cNvPr id="5" name="Content Placeholder 4">
            <a:extLst>
              <a:ext uri="{FF2B5EF4-FFF2-40B4-BE49-F238E27FC236}">
                <a16:creationId xmlns:a16="http://schemas.microsoft.com/office/drawing/2014/main" id="{F16FB051-7ED6-438A-A5B9-F3056A61A2C0}"/>
              </a:ext>
            </a:extLst>
          </p:cNvPr>
          <p:cNvPicPr>
            <a:picLocks noGrp="1" noChangeAspect="1"/>
          </p:cNvPicPr>
          <p:nvPr>
            <p:ph idx="1"/>
          </p:nvPr>
        </p:nvPicPr>
        <p:blipFill>
          <a:blip r:embed="rId2"/>
          <a:stretch>
            <a:fillRect/>
          </a:stretch>
        </p:blipFill>
        <p:spPr>
          <a:xfrm>
            <a:off x="2071687" y="2558256"/>
            <a:ext cx="8048625" cy="2886075"/>
          </a:xfrm>
        </p:spPr>
      </p:pic>
      <p:sp>
        <p:nvSpPr>
          <p:cNvPr id="7" name="TextBox 6">
            <a:extLst>
              <a:ext uri="{FF2B5EF4-FFF2-40B4-BE49-F238E27FC236}">
                <a16:creationId xmlns:a16="http://schemas.microsoft.com/office/drawing/2014/main" id="{D04E95CF-F1E1-455A-881B-4FDE806C8745}"/>
              </a:ext>
            </a:extLst>
          </p:cNvPr>
          <p:cNvSpPr txBox="1"/>
          <p:nvPr/>
        </p:nvSpPr>
        <p:spPr>
          <a:xfrm>
            <a:off x="838200" y="1939806"/>
            <a:ext cx="6094602" cy="369332"/>
          </a:xfrm>
          <a:prstGeom prst="rect">
            <a:avLst/>
          </a:prstGeom>
          <a:noFill/>
        </p:spPr>
        <p:txBody>
          <a:bodyPr wrap="square">
            <a:spAutoFit/>
          </a:bodyPr>
          <a:lstStyle/>
          <a:p>
            <a:r>
              <a:rPr lang="en-US" dirty="0"/>
              <a:t>A Quick Comparison to Know the Difference</a:t>
            </a:r>
          </a:p>
        </p:txBody>
      </p:sp>
    </p:spTree>
    <p:extLst>
      <p:ext uri="{BB962C8B-B14F-4D97-AF65-F5344CB8AC3E}">
        <p14:creationId xmlns:p14="http://schemas.microsoft.com/office/powerpoint/2010/main" val="423951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FF68-385C-45A3-B591-69146E38194E}"/>
              </a:ext>
            </a:extLst>
          </p:cNvPr>
          <p:cNvSpPr>
            <a:spLocks noGrp="1"/>
          </p:cNvSpPr>
          <p:nvPr>
            <p:ph type="title"/>
          </p:nvPr>
        </p:nvSpPr>
        <p:spPr/>
        <p:txBody>
          <a:bodyPr/>
          <a:lstStyle/>
          <a:p>
            <a:r>
              <a:rPr lang="en-US" b="1" dirty="0"/>
              <a:t>Ansible is Simple</a:t>
            </a:r>
          </a:p>
        </p:txBody>
      </p:sp>
      <p:sp>
        <p:nvSpPr>
          <p:cNvPr id="3" name="Content Placeholder 2">
            <a:extLst>
              <a:ext uri="{FF2B5EF4-FFF2-40B4-BE49-F238E27FC236}">
                <a16:creationId xmlns:a16="http://schemas.microsoft.com/office/drawing/2014/main" id="{9E215A9E-B9A4-4ADB-B19F-CC8035E59427}"/>
              </a:ext>
            </a:extLst>
          </p:cNvPr>
          <p:cNvSpPr>
            <a:spLocks noGrp="1"/>
          </p:cNvSpPr>
          <p:nvPr>
            <p:ph idx="1"/>
          </p:nvPr>
        </p:nvSpPr>
        <p:spPr/>
        <p:txBody>
          <a:bodyPr/>
          <a:lstStyle/>
          <a:p>
            <a:r>
              <a:rPr lang="en-US" dirty="0"/>
              <a:t>Ansible Playbooks provide </a:t>
            </a:r>
            <a:r>
              <a:rPr lang="en-US" b="1" dirty="0"/>
              <a:t>Human-Readable Automation</a:t>
            </a:r>
            <a:r>
              <a:rPr lang="en-US" dirty="0"/>
              <a:t>. </a:t>
            </a:r>
          </a:p>
          <a:p>
            <a:r>
              <a:rPr lang="en-US" dirty="0"/>
              <a:t>No </a:t>
            </a:r>
            <a:r>
              <a:rPr lang="en-US" b="1" dirty="0"/>
              <a:t>Special Coding</a:t>
            </a:r>
            <a:r>
              <a:rPr lang="en-US" dirty="0"/>
              <a:t> Skills are required to write them. </a:t>
            </a:r>
          </a:p>
          <a:p>
            <a:r>
              <a:rPr lang="en-US" dirty="0"/>
              <a:t>Playbooks execute </a:t>
            </a:r>
            <a:r>
              <a:rPr lang="en-US" b="1" dirty="0"/>
              <a:t>Tasks in order</a:t>
            </a:r>
            <a:r>
              <a:rPr lang="en-US" dirty="0"/>
              <a:t>. </a:t>
            </a:r>
          </a:p>
          <a:p>
            <a:r>
              <a:rPr lang="en-US" dirty="0"/>
              <a:t>The simplicity of playbook design makes them usable by every team, which allows people new to Ansible to get </a:t>
            </a:r>
            <a:r>
              <a:rPr lang="en-US" b="1" dirty="0"/>
              <a:t>productive quickly</a:t>
            </a:r>
            <a:r>
              <a:rPr lang="en-US" dirty="0"/>
              <a:t>.</a:t>
            </a:r>
          </a:p>
          <a:p>
            <a:endParaRPr lang="en-US" dirty="0"/>
          </a:p>
        </p:txBody>
      </p:sp>
      <p:pic>
        <p:nvPicPr>
          <p:cNvPr id="6" name="Picture 5">
            <a:extLst>
              <a:ext uri="{FF2B5EF4-FFF2-40B4-BE49-F238E27FC236}">
                <a16:creationId xmlns:a16="http://schemas.microsoft.com/office/drawing/2014/main" id="{5CCE2619-F680-4556-BD34-C9942011CA71}"/>
              </a:ext>
            </a:extLst>
          </p:cNvPr>
          <p:cNvPicPr>
            <a:picLocks noChangeAspect="1"/>
          </p:cNvPicPr>
          <p:nvPr/>
        </p:nvPicPr>
        <p:blipFill>
          <a:blip r:embed="rId2"/>
          <a:stretch>
            <a:fillRect/>
          </a:stretch>
        </p:blipFill>
        <p:spPr>
          <a:xfrm>
            <a:off x="10099964" y="11321"/>
            <a:ext cx="2078181" cy="1818408"/>
          </a:xfrm>
          <a:prstGeom prst="rect">
            <a:avLst/>
          </a:prstGeom>
        </p:spPr>
      </p:pic>
    </p:spTree>
    <p:extLst>
      <p:ext uri="{BB962C8B-B14F-4D97-AF65-F5344CB8AC3E}">
        <p14:creationId xmlns:p14="http://schemas.microsoft.com/office/powerpoint/2010/main" val="23549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AF00-0602-4188-9E3C-0A8293B026C3}"/>
              </a:ext>
            </a:extLst>
          </p:cNvPr>
          <p:cNvSpPr>
            <a:spLocks noGrp="1"/>
          </p:cNvSpPr>
          <p:nvPr>
            <p:ph type="title"/>
          </p:nvPr>
        </p:nvSpPr>
        <p:spPr/>
        <p:txBody>
          <a:bodyPr/>
          <a:lstStyle/>
          <a:p>
            <a:r>
              <a:rPr lang="en-US" b="1" dirty="0"/>
              <a:t>Ansible Is Powerful</a:t>
            </a:r>
          </a:p>
        </p:txBody>
      </p:sp>
      <p:sp>
        <p:nvSpPr>
          <p:cNvPr id="3" name="Content Placeholder 2">
            <a:extLst>
              <a:ext uri="{FF2B5EF4-FFF2-40B4-BE49-F238E27FC236}">
                <a16:creationId xmlns:a16="http://schemas.microsoft.com/office/drawing/2014/main" id="{5D05ABE4-6151-4A2C-8B05-36FC15684F66}"/>
              </a:ext>
            </a:extLst>
          </p:cNvPr>
          <p:cNvSpPr>
            <a:spLocks noGrp="1"/>
          </p:cNvSpPr>
          <p:nvPr>
            <p:ph idx="1"/>
          </p:nvPr>
        </p:nvSpPr>
        <p:spPr/>
        <p:txBody>
          <a:bodyPr/>
          <a:lstStyle/>
          <a:p>
            <a:r>
              <a:rPr lang="en-US" dirty="0"/>
              <a:t>You can use Ansible to deploy applications for: </a:t>
            </a:r>
          </a:p>
          <a:p>
            <a:pPr marL="1371600" lvl="2" indent="-457200">
              <a:buFont typeface="+mj-lt"/>
              <a:buAutoNum type="arabicPeriod"/>
            </a:pPr>
            <a:r>
              <a:rPr lang="en-US" b="1" dirty="0">
                <a:solidFill>
                  <a:schemeClr val="accent2">
                    <a:lumMod val="75000"/>
                  </a:schemeClr>
                </a:solidFill>
              </a:rPr>
              <a:t>Configuration Management</a:t>
            </a:r>
          </a:p>
          <a:p>
            <a:pPr marL="1371600" lvl="2" indent="-457200">
              <a:buFont typeface="+mj-lt"/>
              <a:buAutoNum type="arabicPeriod"/>
            </a:pPr>
            <a:r>
              <a:rPr lang="en-US" b="1" dirty="0">
                <a:solidFill>
                  <a:schemeClr val="accent2">
                    <a:lumMod val="75000"/>
                  </a:schemeClr>
                </a:solidFill>
              </a:rPr>
              <a:t>Workflow Automation</a:t>
            </a:r>
          </a:p>
          <a:p>
            <a:pPr marL="1371600" lvl="2" indent="-457200">
              <a:buFont typeface="+mj-lt"/>
              <a:buAutoNum type="arabicPeriod"/>
            </a:pPr>
            <a:r>
              <a:rPr lang="en-US" b="1" dirty="0">
                <a:solidFill>
                  <a:schemeClr val="accent2">
                    <a:lumMod val="75000"/>
                  </a:schemeClr>
                </a:solidFill>
              </a:rPr>
              <a:t>Network Automation </a:t>
            </a:r>
          </a:p>
          <a:p>
            <a:r>
              <a:rPr lang="en-US" dirty="0"/>
              <a:t>Ansible can be used to </a:t>
            </a:r>
            <a:r>
              <a:rPr lang="en-US" b="1" dirty="0"/>
              <a:t>Orchestrate </a:t>
            </a:r>
            <a:r>
              <a:rPr lang="en-US" dirty="0"/>
              <a:t>the entire </a:t>
            </a:r>
            <a:r>
              <a:rPr lang="en-US" b="1" dirty="0"/>
              <a:t>Application life cycle</a:t>
            </a:r>
            <a:r>
              <a:rPr lang="en-US" dirty="0"/>
              <a:t>.</a:t>
            </a:r>
          </a:p>
        </p:txBody>
      </p:sp>
      <p:pic>
        <p:nvPicPr>
          <p:cNvPr id="6" name="Picture 5">
            <a:extLst>
              <a:ext uri="{FF2B5EF4-FFF2-40B4-BE49-F238E27FC236}">
                <a16:creationId xmlns:a16="http://schemas.microsoft.com/office/drawing/2014/main" id="{05AEB5A8-E539-42DB-92B1-5AD63DBC4262}"/>
              </a:ext>
            </a:extLst>
          </p:cNvPr>
          <p:cNvPicPr>
            <a:picLocks noChangeAspect="1"/>
          </p:cNvPicPr>
          <p:nvPr/>
        </p:nvPicPr>
        <p:blipFill>
          <a:blip r:embed="rId2"/>
          <a:stretch>
            <a:fillRect/>
          </a:stretch>
        </p:blipFill>
        <p:spPr>
          <a:xfrm>
            <a:off x="9880694" y="0"/>
            <a:ext cx="2030751" cy="1825625"/>
          </a:xfrm>
          <a:prstGeom prst="rect">
            <a:avLst/>
          </a:prstGeom>
        </p:spPr>
      </p:pic>
    </p:spTree>
    <p:extLst>
      <p:ext uri="{BB962C8B-B14F-4D97-AF65-F5344CB8AC3E}">
        <p14:creationId xmlns:p14="http://schemas.microsoft.com/office/powerpoint/2010/main" val="39825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5E45-7A30-4471-8547-042E141E78EE}"/>
              </a:ext>
            </a:extLst>
          </p:cNvPr>
          <p:cNvSpPr>
            <a:spLocks noGrp="1"/>
          </p:cNvSpPr>
          <p:nvPr>
            <p:ph type="title"/>
          </p:nvPr>
        </p:nvSpPr>
        <p:spPr/>
        <p:txBody>
          <a:bodyPr/>
          <a:lstStyle/>
          <a:p>
            <a:r>
              <a:rPr lang="en-US" b="1" dirty="0"/>
              <a:t>Ansible Is Agentless</a:t>
            </a:r>
          </a:p>
        </p:txBody>
      </p:sp>
      <p:sp>
        <p:nvSpPr>
          <p:cNvPr id="3" name="Content Placeholder 2">
            <a:extLst>
              <a:ext uri="{FF2B5EF4-FFF2-40B4-BE49-F238E27FC236}">
                <a16:creationId xmlns:a16="http://schemas.microsoft.com/office/drawing/2014/main" id="{62A5B2BC-EEA4-4E1D-960C-054282FD5F93}"/>
              </a:ext>
            </a:extLst>
          </p:cNvPr>
          <p:cNvSpPr>
            <a:spLocks noGrp="1"/>
          </p:cNvSpPr>
          <p:nvPr>
            <p:ph idx="1"/>
          </p:nvPr>
        </p:nvSpPr>
        <p:spPr/>
        <p:txBody>
          <a:bodyPr>
            <a:normAutofit/>
          </a:bodyPr>
          <a:lstStyle/>
          <a:p>
            <a:r>
              <a:rPr lang="en-US" dirty="0"/>
              <a:t>Ansible is built around an </a:t>
            </a:r>
            <a:r>
              <a:rPr lang="en-US" b="1" dirty="0"/>
              <a:t>Agentless Architecture</a:t>
            </a:r>
            <a:r>
              <a:rPr lang="en-US" dirty="0"/>
              <a:t>. </a:t>
            </a:r>
          </a:p>
          <a:p>
            <a:r>
              <a:rPr lang="en-US" dirty="0"/>
              <a:t>Ansible connects to the hosts it manages using </a:t>
            </a:r>
            <a:r>
              <a:rPr lang="en-US" b="1" dirty="0"/>
              <a:t>OpenSSH</a:t>
            </a:r>
            <a:r>
              <a:rPr lang="en-US" dirty="0"/>
              <a:t> or </a:t>
            </a:r>
            <a:r>
              <a:rPr lang="en-US" b="1" dirty="0" err="1"/>
              <a:t>WinRM</a:t>
            </a:r>
            <a:r>
              <a:rPr lang="en-US" dirty="0"/>
              <a:t> and runs tasks, often (but not always) by pushing out small programs called </a:t>
            </a:r>
            <a:r>
              <a:rPr lang="en-US" b="1" dirty="0"/>
              <a:t>Ansible modules </a:t>
            </a:r>
            <a:r>
              <a:rPr lang="en-US" dirty="0"/>
              <a:t>to those hosts.</a:t>
            </a:r>
          </a:p>
          <a:p>
            <a:r>
              <a:rPr lang="en-US" dirty="0"/>
              <a:t>You can start using Ansible almost immediately because no special agents need to be approved for use and then deployed to the managed hosts. Because there are no agents and no additional custom security infrastructure.</a:t>
            </a:r>
          </a:p>
          <a:p>
            <a:r>
              <a:rPr lang="en-US" dirty="0"/>
              <a:t>Ansible is more efficient and more secure than other alternatives.</a:t>
            </a:r>
          </a:p>
        </p:txBody>
      </p:sp>
      <p:pic>
        <p:nvPicPr>
          <p:cNvPr id="5" name="Picture 4">
            <a:extLst>
              <a:ext uri="{FF2B5EF4-FFF2-40B4-BE49-F238E27FC236}">
                <a16:creationId xmlns:a16="http://schemas.microsoft.com/office/drawing/2014/main" id="{97C3516D-D475-41EC-9A8D-A9E7EEB767C7}"/>
              </a:ext>
            </a:extLst>
          </p:cNvPr>
          <p:cNvPicPr>
            <a:picLocks noChangeAspect="1"/>
          </p:cNvPicPr>
          <p:nvPr/>
        </p:nvPicPr>
        <p:blipFill>
          <a:blip r:embed="rId2"/>
          <a:stretch>
            <a:fillRect/>
          </a:stretch>
        </p:blipFill>
        <p:spPr>
          <a:xfrm>
            <a:off x="9860973" y="230188"/>
            <a:ext cx="1956834" cy="1595437"/>
          </a:xfrm>
          <a:prstGeom prst="rect">
            <a:avLst/>
          </a:prstGeom>
        </p:spPr>
      </p:pic>
    </p:spTree>
    <p:extLst>
      <p:ext uri="{BB962C8B-B14F-4D97-AF65-F5344CB8AC3E}">
        <p14:creationId xmlns:p14="http://schemas.microsoft.com/office/powerpoint/2010/main" val="357025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98E1-CCC4-45B6-8BCE-62DD4BBACBAF}"/>
              </a:ext>
            </a:extLst>
          </p:cNvPr>
          <p:cNvSpPr>
            <a:spLocks noGrp="1"/>
          </p:cNvSpPr>
          <p:nvPr>
            <p:ph type="title"/>
          </p:nvPr>
        </p:nvSpPr>
        <p:spPr/>
        <p:txBody>
          <a:bodyPr/>
          <a:lstStyle/>
          <a:p>
            <a:r>
              <a:rPr lang="en-US" b="1" dirty="0"/>
              <a:t>Ansible is Versatile</a:t>
            </a:r>
          </a:p>
        </p:txBody>
      </p:sp>
      <p:sp>
        <p:nvSpPr>
          <p:cNvPr id="3" name="Content Placeholder 2">
            <a:extLst>
              <a:ext uri="{FF2B5EF4-FFF2-40B4-BE49-F238E27FC236}">
                <a16:creationId xmlns:a16="http://schemas.microsoft.com/office/drawing/2014/main" id="{EDB3DBBB-66BF-4429-9E80-B4BB217223A4}"/>
              </a:ext>
            </a:extLst>
          </p:cNvPr>
          <p:cNvSpPr>
            <a:spLocks noGrp="1"/>
          </p:cNvSpPr>
          <p:nvPr>
            <p:ph idx="1"/>
          </p:nvPr>
        </p:nvSpPr>
        <p:spPr/>
        <p:txBody>
          <a:bodyPr/>
          <a:lstStyle/>
          <a:p>
            <a:r>
              <a:rPr lang="en-US" dirty="0"/>
              <a:t>Ansible provides Agentless support for </a:t>
            </a:r>
            <a:r>
              <a:rPr lang="en-US" b="1" dirty="0"/>
              <a:t>Linux</a:t>
            </a:r>
            <a:r>
              <a:rPr lang="en-US" dirty="0"/>
              <a:t>, </a:t>
            </a:r>
            <a:r>
              <a:rPr lang="en-US" b="1" dirty="0"/>
              <a:t>Windows</a:t>
            </a:r>
            <a:r>
              <a:rPr lang="en-US" dirty="0"/>
              <a:t>, </a:t>
            </a:r>
            <a:r>
              <a:rPr lang="en-US" b="1" dirty="0"/>
              <a:t>UNIX</a:t>
            </a:r>
            <a:r>
              <a:rPr lang="en-US" dirty="0"/>
              <a:t>, and </a:t>
            </a:r>
            <a:r>
              <a:rPr lang="en-US" b="1" dirty="0"/>
              <a:t>Network devices</a:t>
            </a:r>
            <a:r>
              <a:rPr lang="en-US" dirty="0"/>
              <a:t>, </a:t>
            </a:r>
          </a:p>
          <a:p>
            <a:r>
              <a:rPr lang="en-US" dirty="0"/>
              <a:t>Ansible provides Agentless support for </a:t>
            </a:r>
            <a:r>
              <a:rPr lang="en-US" b="1" dirty="0"/>
              <a:t>Physical</a:t>
            </a:r>
            <a:r>
              <a:rPr lang="en-US" dirty="0"/>
              <a:t>, </a:t>
            </a:r>
            <a:r>
              <a:rPr lang="en-US" b="1" dirty="0"/>
              <a:t>Virtual</a:t>
            </a:r>
            <a:r>
              <a:rPr lang="en-US" dirty="0"/>
              <a:t>, </a:t>
            </a:r>
            <a:r>
              <a:rPr lang="en-US" b="1" dirty="0"/>
              <a:t>Cloud</a:t>
            </a:r>
            <a:r>
              <a:rPr lang="en-US" dirty="0"/>
              <a:t>, and </a:t>
            </a:r>
            <a:r>
              <a:rPr lang="en-US" b="1" dirty="0"/>
              <a:t>Container</a:t>
            </a:r>
            <a:r>
              <a:rPr lang="en-US" dirty="0"/>
              <a:t> environments.</a:t>
            </a:r>
          </a:p>
          <a:p>
            <a:r>
              <a:rPr lang="en-US" dirty="0"/>
              <a:t>Ansible Playbooks, written as </a:t>
            </a:r>
            <a:r>
              <a:rPr lang="en-US" b="1" dirty="0"/>
              <a:t>YAML text files</a:t>
            </a:r>
            <a:r>
              <a:rPr lang="en-US" dirty="0"/>
              <a:t>, are easy to read and help ensure that everyone understands what they will do.</a:t>
            </a:r>
          </a:p>
          <a:p>
            <a:r>
              <a:rPr lang="en-US" dirty="0"/>
              <a:t>Ansible Playbooks and projects are plain text. They can be treated like source code and placed in your existing </a:t>
            </a:r>
            <a:r>
              <a:rPr lang="en-US" b="1" dirty="0"/>
              <a:t>version control system</a:t>
            </a:r>
            <a:r>
              <a:rPr lang="en-US" dirty="0"/>
              <a:t>.</a:t>
            </a:r>
          </a:p>
        </p:txBody>
      </p:sp>
      <p:pic>
        <p:nvPicPr>
          <p:cNvPr id="5" name="Picture 4">
            <a:extLst>
              <a:ext uri="{FF2B5EF4-FFF2-40B4-BE49-F238E27FC236}">
                <a16:creationId xmlns:a16="http://schemas.microsoft.com/office/drawing/2014/main" id="{294AC61B-471F-4FDC-90DC-43091F43392A}"/>
              </a:ext>
            </a:extLst>
          </p:cNvPr>
          <p:cNvPicPr>
            <a:picLocks noChangeAspect="1"/>
          </p:cNvPicPr>
          <p:nvPr/>
        </p:nvPicPr>
        <p:blipFill>
          <a:blip r:embed="rId2"/>
          <a:stretch>
            <a:fillRect/>
          </a:stretch>
        </p:blipFill>
        <p:spPr>
          <a:xfrm>
            <a:off x="9819665" y="0"/>
            <a:ext cx="2372336" cy="1825625"/>
          </a:xfrm>
          <a:prstGeom prst="rect">
            <a:avLst/>
          </a:prstGeom>
        </p:spPr>
      </p:pic>
    </p:spTree>
    <p:extLst>
      <p:ext uri="{BB962C8B-B14F-4D97-AF65-F5344CB8AC3E}">
        <p14:creationId xmlns:p14="http://schemas.microsoft.com/office/powerpoint/2010/main" val="406749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5F03-159C-4327-8781-D4574ACDBBFA}"/>
              </a:ext>
            </a:extLst>
          </p:cNvPr>
          <p:cNvSpPr>
            <a:spLocks noGrp="1"/>
          </p:cNvSpPr>
          <p:nvPr>
            <p:ph type="title"/>
          </p:nvPr>
        </p:nvSpPr>
        <p:spPr/>
        <p:txBody>
          <a:bodyPr/>
          <a:lstStyle/>
          <a:p>
            <a:r>
              <a:rPr lang="en-US" b="1" dirty="0"/>
              <a:t>Ansible is </a:t>
            </a:r>
            <a:r>
              <a:rPr lang="en-US" b="1" dirty="0" err="1"/>
              <a:t>OpenSource</a:t>
            </a:r>
            <a:endParaRPr lang="en-US" b="1" dirty="0"/>
          </a:p>
        </p:txBody>
      </p:sp>
      <p:sp>
        <p:nvSpPr>
          <p:cNvPr id="3" name="Content Placeholder 2">
            <a:extLst>
              <a:ext uri="{FF2B5EF4-FFF2-40B4-BE49-F238E27FC236}">
                <a16:creationId xmlns:a16="http://schemas.microsoft.com/office/drawing/2014/main" id="{1223E366-C04B-450F-B506-BC7B9986D991}"/>
              </a:ext>
            </a:extLst>
          </p:cNvPr>
          <p:cNvSpPr>
            <a:spLocks noGrp="1"/>
          </p:cNvSpPr>
          <p:nvPr>
            <p:ph idx="1"/>
          </p:nvPr>
        </p:nvSpPr>
        <p:spPr/>
        <p:txBody>
          <a:bodyPr>
            <a:normAutofit lnSpcReduction="10000"/>
          </a:bodyPr>
          <a:lstStyle/>
          <a:p>
            <a:r>
              <a:rPr lang="en-US" b="1" dirty="0"/>
              <a:t>Perfect description of applications</a:t>
            </a:r>
            <a:r>
              <a:rPr lang="en-US" dirty="0"/>
              <a:t>: Every change can be made by Ansible Playbooks, and every aspect of your application environment can be described and documented. </a:t>
            </a:r>
          </a:p>
          <a:p>
            <a:r>
              <a:rPr lang="en-US" b="1" dirty="0"/>
              <a:t>Support for dynamic inventories</a:t>
            </a:r>
            <a:r>
              <a:rPr lang="en-US" dirty="0"/>
              <a:t>: The list of machines that Ansible manages can be dynamically updated from external sources in order to capture the correct, current list of all managed servers all the time, regardless of infrastructure or location. </a:t>
            </a:r>
          </a:p>
          <a:p>
            <a:r>
              <a:rPr lang="en-US" b="1" dirty="0"/>
              <a:t>Orchestration that integrates easily with other systems</a:t>
            </a:r>
            <a:r>
              <a:rPr lang="en-US" dirty="0"/>
              <a:t>: </a:t>
            </a:r>
            <a:r>
              <a:rPr lang="en-US" b="1" dirty="0"/>
              <a:t>HP</a:t>
            </a:r>
            <a:r>
              <a:rPr lang="en-US" dirty="0"/>
              <a:t> </a:t>
            </a:r>
            <a:r>
              <a:rPr lang="en-US" b="1" dirty="0"/>
              <a:t>SA</a:t>
            </a:r>
            <a:r>
              <a:rPr lang="en-US" dirty="0"/>
              <a:t>, </a:t>
            </a:r>
            <a:r>
              <a:rPr lang="en-US" b="1" dirty="0"/>
              <a:t>Puppet</a:t>
            </a:r>
            <a:r>
              <a:rPr lang="en-US" dirty="0"/>
              <a:t>, </a:t>
            </a:r>
            <a:r>
              <a:rPr lang="en-US" b="1" dirty="0"/>
              <a:t>Jenkins</a:t>
            </a:r>
            <a:r>
              <a:rPr lang="en-US" dirty="0"/>
              <a:t>, </a:t>
            </a:r>
            <a:r>
              <a:rPr lang="en-US" b="1" dirty="0"/>
              <a:t>Red Hat Satellite</a:t>
            </a:r>
            <a:r>
              <a:rPr lang="en-US" dirty="0"/>
              <a:t>, and other systems that exist in your environment can be leveraged and integrated into your Ansible workflow</a:t>
            </a:r>
          </a:p>
        </p:txBody>
      </p:sp>
      <p:pic>
        <p:nvPicPr>
          <p:cNvPr id="5" name="Picture 4">
            <a:extLst>
              <a:ext uri="{FF2B5EF4-FFF2-40B4-BE49-F238E27FC236}">
                <a16:creationId xmlns:a16="http://schemas.microsoft.com/office/drawing/2014/main" id="{2605A77D-7CEC-4575-A5E5-D1EAC41ED1D6}"/>
              </a:ext>
            </a:extLst>
          </p:cNvPr>
          <p:cNvPicPr>
            <a:picLocks noChangeAspect="1"/>
          </p:cNvPicPr>
          <p:nvPr/>
        </p:nvPicPr>
        <p:blipFill>
          <a:blip r:embed="rId2"/>
          <a:stretch>
            <a:fillRect/>
          </a:stretch>
        </p:blipFill>
        <p:spPr>
          <a:xfrm>
            <a:off x="9923318" y="195996"/>
            <a:ext cx="2081646" cy="1694563"/>
          </a:xfrm>
          <a:prstGeom prst="rect">
            <a:avLst/>
          </a:prstGeom>
        </p:spPr>
      </p:pic>
    </p:spTree>
    <p:extLst>
      <p:ext uri="{BB962C8B-B14F-4D97-AF65-F5344CB8AC3E}">
        <p14:creationId xmlns:p14="http://schemas.microsoft.com/office/powerpoint/2010/main" val="191495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979C-69DB-48F4-AC9D-E066B1F7F312}"/>
              </a:ext>
            </a:extLst>
          </p:cNvPr>
          <p:cNvSpPr>
            <a:spLocks noGrp="1"/>
          </p:cNvSpPr>
          <p:nvPr>
            <p:ph type="title"/>
          </p:nvPr>
        </p:nvSpPr>
        <p:spPr/>
        <p:txBody>
          <a:bodyPr/>
          <a:lstStyle/>
          <a:p>
            <a:r>
              <a:rPr lang="en-US" b="1" dirty="0"/>
              <a:t>Ansible</a:t>
            </a:r>
            <a:r>
              <a:rPr lang="en-US" dirty="0"/>
              <a:t>: </a:t>
            </a:r>
            <a:r>
              <a:rPr lang="en-US" b="1" dirty="0"/>
              <a:t>The Language of DevOps</a:t>
            </a:r>
          </a:p>
        </p:txBody>
      </p:sp>
      <p:sp>
        <p:nvSpPr>
          <p:cNvPr id="3" name="Content Placeholder 2">
            <a:extLst>
              <a:ext uri="{FF2B5EF4-FFF2-40B4-BE49-F238E27FC236}">
                <a16:creationId xmlns:a16="http://schemas.microsoft.com/office/drawing/2014/main" id="{9F49F32B-5AF0-4A3A-A32F-2C5BF133B282}"/>
              </a:ext>
            </a:extLst>
          </p:cNvPr>
          <p:cNvSpPr>
            <a:spLocks noGrp="1"/>
          </p:cNvSpPr>
          <p:nvPr>
            <p:ph idx="1"/>
          </p:nvPr>
        </p:nvSpPr>
        <p:spPr/>
        <p:txBody>
          <a:bodyPr/>
          <a:lstStyle/>
          <a:p>
            <a:r>
              <a:rPr lang="en-US" b="1" dirty="0"/>
              <a:t>Communication</a:t>
            </a:r>
            <a:r>
              <a:rPr lang="en-US" dirty="0"/>
              <a:t> is the key to </a:t>
            </a:r>
            <a:r>
              <a:rPr lang="en-US" b="1" dirty="0"/>
              <a:t>DevOps</a:t>
            </a:r>
            <a:r>
              <a:rPr lang="en-US" dirty="0"/>
              <a:t>. Ansible is the first automation language that can be read and written across IT. </a:t>
            </a:r>
          </a:p>
          <a:p>
            <a:r>
              <a:rPr lang="en-US" dirty="0"/>
              <a:t>It is also the only automation engine that can automate the application life cycle and continuous delivery pipeline from start to finish.</a:t>
            </a:r>
          </a:p>
        </p:txBody>
      </p:sp>
      <p:pic>
        <p:nvPicPr>
          <p:cNvPr id="9" name="Picture 8">
            <a:extLst>
              <a:ext uri="{FF2B5EF4-FFF2-40B4-BE49-F238E27FC236}">
                <a16:creationId xmlns:a16="http://schemas.microsoft.com/office/drawing/2014/main" id="{35705FA6-3262-4876-AC7C-E3BD81C45C85}"/>
              </a:ext>
            </a:extLst>
          </p:cNvPr>
          <p:cNvPicPr>
            <a:picLocks noChangeAspect="1"/>
          </p:cNvPicPr>
          <p:nvPr/>
        </p:nvPicPr>
        <p:blipFill>
          <a:blip r:embed="rId2"/>
          <a:stretch>
            <a:fillRect/>
          </a:stretch>
        </p:blipFill>
        <p:spPr>
          <a:xfrm>
            <a:off x="2747209" y="3740066"/>
            <a:ext cx="5402179" cy="1911025"/>
          </a:xfrm>
          <a:prstGeom prst="rect">
            <a:avLst/>
          </a:prstGeom>
        </p:spPr>
      </p:pic>
    </p:spTree>
    <p:extLst>
      <p:ext uri="{BB962C8B-B14F-4D97-AF65-F5344CB8AC3E}">
        <p14:creationId xmlns:p14="http://schemas.microsoft.com/office/powerpoint/2010/main" val="454418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2120</TotalTime>
  <Words>1983</Words>
  <Application>Microsoft Office PowerPoint</Application>
  <PresentationFormat>Widescreen</PresentationFormat>
  <Paragraphs>124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charter</vt:lpstr>
      <vt:lpstr>Office Theme</vt:lpstr>
      <vt:lpstr>Introduction to Ansible </vt:lpstr>
      <vt:lpstr>What is Ansible?</vt:lpstr>
      <vt:lpstr>Why Ansible?</vt:lpstr>
      <vt:lpstr>Ansible is Simple</vt:lpstr>
      <vt:lpstr>Ansible Is Powerful</vt:lpstr>
      <vt:lpstr>Ansible Is Agentless</vt:lpstr>
      <vt:lpstr>Ansible is Versatile</vt:lpstr>
      <vt:lpstr>Ansible is OpenSource</vt:lpstr>
      <vt:lpstr>Ansible: The Language of DevOps</vt:lpstr>
      <vt:lpstr>Brief Concept of Ansible</vt:lpstr>
      <vt:lpstr>Ansible Concepts and Architecture(1-4)</vt:lpstr>
      <vt:lpstr>Control nodes (2-4)</vt:lpstr>
      <vt:lpstr>Managed hosts (3-4)</vt:lpstr>
      <vt:lpstr>Ansible Concepts and Architecture (4-4)</vt:lpstr>
      <vt:lpstr>What are modules</vt:lpstr>
      <vt:lpstr>Ansible Architecture</vt:lpstr>
      <vt:lpstr>The Ansible Way(1-3)</vt:lpstr>
      <vt:lpstr>The Ansible Way (2-3)</vt:lpstr>
      <vt:lpstr>The Ansible Way (3-3)</vt:lpstr>
      <vt:lpstr>Vast application of Ansible</vt:lpstr>
      <vt:lpstr>Configuration Management:</vt:lpstr>
      <vt:lpstr>Application Deployment:</vt:lpstr>
      <vt:lpstr>Provisioning </vt:lpstr>
      <vt:lpstr>Continuous Delivery </vt:lpstr>
      <vt:lpstr>Security and Compliance</vt:lpstr>
      <vt:lpstr>Orchestration</vt:lpstr>
      <vt:lpstr>Installing Ansible</vt:lpstr>
      <vt:lpstr>Control Nodes</vt:lpstr>
      <vt:lpstr>Control Nodes</vt:lpstr>
      <vt:lpstr>Managed Hosts</vt:lpstr>
      <vt:lpstr>Managed Network Devices</vt:lpstr>
      <vt:lpstr>Ansible vs SaltStack vs Chef vs Puppet</vt:lpstr>
      <vt:lpstr>Pros &amp; cons of Ansible</vt:lpstr>
      <vt:lpstr>Pros &amp; cons of Puppet</vt:lpstr>
      <vt:lpstr>Pros &amp; cons of Saltstack</vt:lpstr>
      <vt:lpstr>Pros &amp; cons of Chef</vt:lpstr>
      <vt:lpstr>A Glimpse on Tool Capabilities</vt:lpstr>
      <vt:lpstr>Chef vs. Puppet vs. Ansible vs. SaltStack: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Ansible</dc:title>
  <dc:creator>Admin</dc:creator>
  <cp:lastModifiedBy>Naushad Nazeer Pasha</cp:lastModifiedBy>
  <cp:revision>16</cp:revision>
  <dcterms:created xsi:type="dcterms:W3CDTF">2021-10-21T05:17:36Z</dcterms:created>
  <dcterms:modified xsi:type="dcterms:W3CDTF">2021-12-13T13:13:14Z</dcterms:modified>
</cp:coreProperties>
</file>