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4" r:id="rId8"/>
    <p:sldId id="265" r:id="rId9"/>
    <p:sldId id="262"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1067-71D4-4A12-AE28-AA941A733E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D77E69-0D97-4349-BEAC-22EA94220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726226-FFCB-4F4D-9B7B-9547E5A4A1C6}"/>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5" name="Footer Placeholder 4">
            <a:extLst>
              <a:ext uri="{FF2B5EF4-FFF2-40B4-BE49-F238E27FC236}">
                <a16:creationId xmlns:a16="http://schemas.microsoft.com/office/drawing/2014/main" id="{60921BE6-7D3A-48C6-B45D-FA77EAA49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5FCC-2CCC-49FB-8210-576F27A33E43}"/>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396054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37C1-7865-41E3-BEB5-94A6F87237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8BFDE0-785E-423D-A4A5-5ED198911A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4A909-994E-4431-A1C2-78CB78C5079C}"/>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5" name="Footer Placeholder 4">
            <a:extLst>
              <a:ext uri="{FF2B5EF4-FFF2-40B4-BE49-F238E27FC236}">
                <a16:creationId xmlns:a16="http://schemas.microsoft.com/office/drawing/2014/main" id="{7A908FEE-67AD-4A2F-AA57-BA7F0C9D4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CFEB-6EF9-4E03-90AC-A692B2E24859}"/>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231182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D8296-702B-4C55-AC96-333C0DC7AB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13F3B4-C37C-4F46-B2B8-4E4393497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D5442-0426-4B51-A741-C234C9AD361A}"/>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5" name="Footer Placeholder 4">
            <a:extLst>
              <a:ext uri="{FF2B5EF4-FFF2-40B4-BE49-F238E27FC236}">
                <a16:creationId xmlns:a16="http://schemas.microsoft.com/office/drawing/2014/main" id="{FCECBB63-1F4D-4717-BB48-3B46EBDB8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09C99-52F8-455C-9200-5199240EA00B}"/>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379427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1942-A3C4-4E4D-BCB6-FD79B9A27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9B68A2-2300-4C67-974C-856FA3CD7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9D338-6211-4323-9BC2-669207EB7A4B}"/>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5" name="Footer Placeholder 4">
            <a:extLst>
              <a:ext uri="{FF2B5EF4-FFF2-40B4-BE49-F238E27FC236}">
                <a16:creationId xmlns:a16="http://schemas.microsoft.com/office/drawing/2014/main" id="{9532CA1E-3955-4065-A016-BAF46B4DE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2CF23-9565-49BC-9E76-04B0F10B37D0}"/>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71062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CD75-F54B-4A5C-824C-05D9C4A559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A916FE-4632-4EA5-BB42-A137B274B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91AF1B-0BD8-4152-9014-8E3D438ED33A}"/>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5" name="Footer Placeholder 4">
            <a:extLst>
              <a:ext uri="{FF2B5EF4-FFF2-40B4-BE49-F238E27FC236}">
                <a16:creationId xmlns:a16="http://schemas.microsoft.com/office/drawing/2014/main" id="{7C5F3440-BDCA-4EBD-BA78-9AC3A30CD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56AD6-7ACF-4BC0-B92B-DE3095101AB9}"/>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188657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E78D-01A1-4132-99DB-B5092A6CC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2B780F-280B-42E0-82B2-A7BAB07D6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59DDD-A5B4-4700-9DA5-C2DD20098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D7F35-C2A4-4ADF-A5FA-01DD349CAB45}"/>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6" name="Footer Placeholder 5">
            <a:extLst>
              <a:ext uri="{FF2B5EF4-FFF2-40B4-BE49-F238E27FC236}">
                <a16:creationId xmlns:a16="http://schemas.microsoft.com/office/drawing/2014/main" id="{45B3D93F-991B-4F54-ADAD-8050CC79C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D3C8C-D516-4420-B840-EC0A3B6D3635}"/>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343232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1848-8766-4BCC-8AE0-545AD1949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446E1-14EE-43E7-A18B-F2CD050A8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B1C2D-5E38-4328-967E-9F495E4F0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DA8A7A-42DE-40EF-B661-05A16FDED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2C03AE-45A9-49DE-903C-797D94943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1B76C4-E138-49ED-9422-2210B89389B0}"/>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8" name="Footer Placeholder 7">
            <a:extLst>
              <a:ext uri="{FF2B5EF4-FFF2-40B4-BE49-F238E27FC236}">
                <a16:creationId xmlns:a16="http://schemas.microsoft.com/office/drawing/2014/main" id="{1EA69B14-87B8-491B-AC0C-36A61AE112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E7DA90-D1C2-4AD5-A605-34560AE8B098}"/>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95758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1EFE-63CD-47D7-A6BF-CB274F2D9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67A0D0-F88D-4A42-BB4D-853CDCF8E0AB}"/>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4" name="Footer Placeholder 3">
            <a:extLst>
              <a:ext uri="{FF2B5EF4-FFF2-40B4-BE49-F238E27FC236}">
                <a16:creationId xmlns:a16="http://schemas.microsoft.com/office/drawing/2014/main" id="{1E1C9D98-43C6-46E6-AFC2-DE3CAA312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BF09C-40A3-460B-B14A-C1317CF69409}"/>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334143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A7E41-3CE3-46CE-8D44-95FDA8D9D645}"/>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3" name="Footer Placeholder 2">
            <a:extLst>
              <a:ext uri="{FF2B5EF4-FFF2-40B4-BE49-F238E27FC236}">
                <a16:creationId xmlns:a16="http://schemas.microsoft.com/office/drawing/2014/main" id="{7E3A4622-0F30-4482-9785-CF8027F99B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45AF55-D59B-4440-B601-9D460F9160AA}"/>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238580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C924-FD85-487A-BFC5-D8F79B2A1B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3789F8-E358-46B2-9288-E9AF4B447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5B9F9-6C63-4E02-A1AC-4D3EBD2D8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90AF9-D51B-42A9-AD40-1CD573987F21}"/>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6" name="Footer Placeholder 5">
            <a:extLst>
              <a:ext uri="{FF2B5EF4-FFF2-40B4-BE49-F238E27FC236}">
                <a16:creationId xmlns:a16="http://schemas.microsoft.com/office/drawing/2014/main" id="{A2AD0984-ED9E-4770-8775-949C389BE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6DE71-EF67-4788-A230-305BC8A8551C}"/>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83606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0C3C-36D4-440D-BF2C-4AC5831B1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86A756-8209-41BB-AE05-53DD81897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198B1-4D77-45FF-8359-421169DA0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038A8-6CB5-4F0B-8436-94ECE9579274}"/>
              </a:ext>
            </a:extLst>
          </p:cNvPr>
          <p:cNvSpPr>
            <a:spLocks noGrp="1"/>
          </p:cNvSpPr>
          <p:nvPr>
            <p:ph type="dt" sz="half" idx="10"/>
          </p:nvPr>
        </p:nvSpPr>
        <p:spPr/>
        <p:txBody>
          <a:bodyPr/>
          <a:lstStyle/>
          <a:p>
            <a:fld id="{C5767CE3-15D2-4A68-8B91-44E4D35EC14F}" type="datetimeFigureOut">
              <a:rPr lang="en-US" smtClean="0"/>
              <a:t>12/17/2021</a:t>
            </a:fld>
            <a:endParaRPr lang="en-US"/>
          </a:p>
        </p:txBody>
      </p:sp>
      <p:sp>
        <p:nvSpPr>
          <p:cNvPr id="6" name="Footer Placeholder 5">
            <a:extLst>
              <a:ext uri="{FF2B5EF4-FFF2-40B4-BE49-F238E27FC236}">
                <a16:creationId xmlns:a16="http://schemas.microsoft.com/office/drawing/2014/main" id="{FE8D7CBB-E1F8-4E6B-A0F5-20FEB8EBD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F90A8-54DF-4D16-B1C3-8CCAD62D7D01}"/>
              </a:ext>
            </a:extLst>
          </p:cNvPr>
          <p:cNvSpPr>
            <a:spLocks noGrp="1"/>
          </p:cNvSpPr>
          <p:nvPr>
            <p:ph type="sldNum" sz="quarter" idx="12"/>
          </p:nvPr>
        </p:nvSpPr>
        <p:spPr/>
        <p:txBody>
          <a:bodyPr/>
          <a:lstStyle/>
          <a:p>
            <a:fld id="{4995970F-D6B1-4229-8FB6-5855B989FF38}" type="slidenum">
              <a:rPr lang="en-US" smtClean="0"/>
              <a:t>‹#›</a:t>
            </a:fld>
            <a:endParaRPr lang="en-US"/>
          </a:p>
        </p:txBody>
      </p:sp>
    </p:spTree>
    <p:extLst>
      <p:ext uri="{BB962C8B-B14F-4D97-AF65-F5344CB8AC3E}">
        <p14:creationId xmlns:p14="http://schemas.microsoft.com/office/powerpoint/2010/main" val="141934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BBF77-7935-4640-A57E-1C136892F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5609EF-8CE1-41E9-824D-836A249BD5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97AAD-C4AB-44E7-8EC8-A716091F2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67CE3-15D2-4A68-8B91-44E4D35EC14F}" type="datetimeFigureOut">
              <a:rPr lang="en-US" smtClean="0"/>
              <a:t>12/17/2021</a:t>
            </a:fld>
            <a:endParaRPr lang="en-US"/>
          </a:p>
        </p:txBody>
      </p:sp>
      <p:sp>
        <p:nvSpPr>
          <p:cNvPr id="5" name="Footer Placeholder 4">
            <a:extLst>
              <a:ext uri="{FF2B5EF4-FFF2-40B4-BE49-F238E27FC236}">
                <a16:creationId xmlns:a16="http://schemas.microsoft.com/office/drawing/2014/main" id="{34CFF321-8426-46F2-8A6E-2427EDA9F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D5459-1ECC-4B30-8AD8-D42A2D8DF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5970F-D6B1-4229-8FB6-5855B989FF38}" type="slidenum">
              <a:rPr lang="en-US" smtClean="0"/>
              <a:t>‹#›</a:t>
            </a:fld>
            <a:endParaRPr lang="en-US"/>
          </a:p>
        </p:txBody>
      </p:sp>
    </p:spTree>
    <p:extLst>
      <p:ext uri="{BB962C8B-B14F-4D97-AF65-F5344CB8AC3E}">
        <p14:creationId xmlns:p14="http://schemas.microsoft.com/office/powerpoint/2010/main" val="281215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DDFB-3C87-4582-A0F9-53730B5CC913}"/>
              </a:ext>
            </a:extLst>
          </p:cNvPr>
          <p:cNvSpPr>
            <a:spLocks noGrp="1"/>
          </p:cNvSpPr>
          <p:nvPr>
            <p:ph type="ctrTitle"/>
          </p:nvPr>
        </p:nvSpPr>
        <p:spPr>
          <a:xfrm>
            <a:off x="2176007" y="2890567"/>
            <a:ext cx="7839986" cy="1076865"/>
          </a:xfrm>
        </p:spPr>
        <p:txBody>
          <a:bodyPr/>
          <a:lstStyle/>
          <a:p>
            <a:r>
              <a:rPr lang="en-US" b="1" dirty="0"/>
              <a:t>Ansible Tower</a:t>
            </a:r>
          </a:p>
        </p:txBody>
      </p:sp>
    </p:spTree>
    <p:extLst>
      <p:ext uri="{BB962C8B-B14F-4D97-AF65-F5344CB8AC3E}">
        <p14:creationId xmlns:p14="http://schemas.microsoft.com/office/powerpoint/2010/main" val="299634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7765-E3C0-4717-B5A8-2C6DA173A31C}"/>
              </a:ext>
            </a:extLst>
          </p:cNvPr>
          <p:cNvSpPr>
            <a:spLocks noGrp="1"/>
          </p:cNvSpPr>
          <p:nvPr>
            <p:ph type="title"/>
          </p:nvPr>
        </p:nvSpPr>
        <p:spPr/>
        <p:txBody>
          <a:bodyPr/>
          <a:lstStyle/>
          <a:p>
            <a:r>
              <a:rPr lang="en-US" b="1" dirty="0"/>
              <a:t>Installation of Ansible Tower</a:t>
            </a:r>
          </a:p>
        </p:txBody>
      </p:sp>
      <p:sp>
        <p:nvSpPr>
          <p:cNvPr id="3" name="Content Placeholder 2">
            <a:extLst>
              <a:ext uri="{FF2B5EF4-FFF2-40B4-BE49-F238E27FC236}">
                <a16:creationId xmlns:a16="http://schemas.microsoft.com/office/drawing/2014/main" id="{7685837D-F95E-4358-9546-D59945AE6A7C}"/>
              </a:ext>
            </a:extLst>
          </p:cNvPr>
          <p:cNvSpPr>
            <a:spLocks noGrp="1"/>
          </p:cNvSpPr>
          <p:nvPr>
            <p:ph idx="1"/>
          </p:nvPr>
        </p:nvSpPr>
        <p:spPr/>
        <p:txBody>
          <a:bodyPr/>
          <a:lstStyle/>
          <a:p>
            <a:r>
              <a:rPr lang="en-US" dirty="0"/>
              <a:t>Supported Operating Systems:</a:t>
            </a:r>
          </a:p>
          <a:p>
            <a:pPr lvl="1"/>
            <a:r>
              <a:rPr lang="en-US" dirty="0"/>
              <a:t>Red Hat Enterprise Linux® 7.4 or later on 64-bit architecture</a:t>
            </a:r>
          </a:p>
          <a:p>
            <a:pPr lvl="1"/>
            <a:r>
              <a:rPr lang="en-US" dirty="0"/>
              <a:t>64-bit versions of CentOS 7.4 or later, Ubuntu 14.04 LTS, Ubuntu 16.04 LTS</a:t>
            </a:r>
          </a:p>
          <a:p>
            <a:r>
              <a:rPr lang="en-US" dirty="0"/>
              <a:t>Hardware Requirement:</a:t>
            </a:r>
          </a:p>
          <a:p>
            <a:pPr lvl="1"/>
            <a:r>
              <a:rPr lang="en-US" dirty="0"/>
              <a:t>Minimum 2 </a:t>
            </a:r>
            <a:r>
              <a:rPr lang="en-US" dirty="0" err="1"/>
              <a:t>cpu</a:t>
            </a:r>
            <a:endParaRPr lang="en-US" dirty="0"/>
          </a:p>
          <a:p>
            <a:pPr lvl="1"/>
            <a:r>
              <a:rPr lang="en-US" dirty="0"/>
              <a:t>Minimum 4GB RAM on Ansible Tower host</a:t>
            </a:r>
          </a:p>
          <a:p>
            <a:pPr lvl="1"/>
            <a:r>
              <a:rPr lang="en-US" dirty="0"/>
              <a:t>Recommended: 4GB of memory for each 100 forks (Managed by forks configuration parameter in job template or system configuration)</a:t>
            </a:r>
          </a:p>
          <a:p>
            <a:pPr lvl="1"/>
            <a:r>
              <a:rPr lang="en-US" dirty="0"/>
              <a:t>150 GB VM storage, 10 GB for /var, additional 20 GB for database</a:t>
            </a:r>
          </a:p>
          <a:p>
            <a:pPr lvl="1"/>
            <a:endParaRPr lang="en-US" dirty="0"/>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188575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10CF-7D53-44A8-B9E3-1F0A306E5A10}"/>
              </a:ext>
            </a:extLst>
          </p:cNvPr>
          <p:cNvSpPr>
            <a:spLocks noGrp="1"/>
          </p:cNvSpPr>
          <p:nvPr>
            <p:ph type="title"/>
          </p:nvPr>
        </p:nvSpPr>
        <p:spPr/>
        <p:txBody>
          <a:bodyPr/>
          <a:lstStyle/>
          <a:p>
            <a:r>
              <a:rPr lang="en-US" b="1" dirty="0"/>
              <a:t>Installation of Ansible Tower</a:t>
            </a:r>
          </a:p>
        </p:txBody>
      </p:sp>
      <p:sp>
        <p:nvSpPr>
          <p:cNvPr id="3" name="Content Placeholder 2">
            <a:extLst>
              <a:ext uri="{FF2B5EF4-FFF2-40B4-BE49-F238E27FC236}">
                <a16:creationId xmlns:a16="http://schemas.microsoft.com/office/drawing/2014/main" id="{0D781B18-4229-4E9C-9822-B87E37AF486A}"/>
              </a:ext>
            </a:extLst>
          </p:cNvPr>
          <p:cNvSpPr>
            <a:spLocks noGrp="1"/>
          </p:cNvSpPr>
          <p:nvPr>
            <p:ph idx="1"/>
          </p:nvPr>
        </p:nvSpPr>
        <p:spPr/>
        <p:txBody>
          <a:bodyPr/>
          <a:lstStyle/>
          <a:p>
            <a:r>
              <a:rPr lang="en-US" b="1" i="0" dirty="0">
                <a:solidFill>
                  <a:srgbClr val="292929"/>
                </a:solidFill>
                <a:effectLst/>
                <a:latin typeface="charter"/>
              </a:rPr>
              <a:t>Installation pre-req:</a:t>
            </a:r>
          </a:p>
          <a:p>
            <a:pPr lvl="2"/>
            <a:r>
              <a:rPr lang="en-US" dirty="0"/>
              <a:t>Installation performed by executing Ansible Playbook. Current installation program automatically installs Ansible Engine and any dependencies not already present. Latest stable version of Ansible Engine must be installed on installation server using distribution’s package manager</a:t>
            </a:r>
          </a:p>
          <a:p>
            <a:pPr lvl="2"/>
            <a:r>
              <a:rPr lang="en-US" dirty="0"/>
              <a:t>Red Hat Enterprise Linux 7 users must enable extras repository</a:t>
            </a:r>
          </a:p>
          <a:p>
            <a:pPr lvl="2"/>
            <a:r>
              <a:rPr lang="en-US" dirty="0"/>
              <a:t>SELinux policy set to enforcing, permissive, disabled</a:t>
            </a:r>
          </a:p>
        </p:txBody>
      </p:sp>
    </p:spTree>
    <p:extLst>
      <p:ext uri="{BB962C8B-B14F-4D97-AF65-F5344CB8AC3E}">
        <p14:creationId xmlns:p14="http://schemas.microsoft.com/office/powerpoint/2010/main" val="376903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10CF-7D53-44A8-B9E3-1F0A306E5A10}"/>
              </a:ext>
            </a:extLst>
          </p:cNvPr>
          <p:cNvSpPr>
            <a:spLocks noGrp="1"/>
          </p:cNvSpPr>
          <p:nvPr>
            <p:ph type="title"/>
          </p:nvPr>
        </p:nvSpPr>
        <p:spPr/>
        <p:txBody>
          <a:bodyPr/>
          <a:lstStyle/>
          <a:p>
            <a:r>
              <a:rPr lang="en-US" dirty="0"/>
              <a:t>Installation of Ansible Tower</a:t>
            </a:r>
          </a:p>
        </p:txBody>
      </p:sp>
      <p:sp>
        <p:nvSpPr>
          <p:cNvPr id="3" name="Content Placeholder 2">
            <a:extLst>
              <a:ext uri="{FF2B5EF4-FFF2-40B4-BE49-F238E27FC236}">
                <a16:creationId xmlns:a16="http://schemas.microsoft.com/office/drawing/2014/main" id="{0D781B18-4229-4E9C-9822-B87E37AF486A}"/>
              </a:ext>
            </a:extLst>
          </p:cNvPr>
          <p:cNvSpPr>
            <a:spLocks noGrp="1"/>
          </p:cNvSpPr>
          <p:nvPr>
            <p:ph idx="1"/>
          </p:nvPr>
        </p:nvSpPr>
        <p:spPr/>
        <p:txBody>
          <a:bodyPr>
            <a:normAutofit fontScale="92500" lnSpcReduction="20000"/>
          </a:bodyPr>
          <a:lstStyle/>
          <a:p>
            <a:r>
              <a:rPr lang="en-US" b="0" i="0" dirty="0">
                <a:solidFill>
                  <a:srgbClr val="292929"/>
                </a:solidFill>
                <a:effectLst/>
                <a:latin typeface="charter"/>
              </a:rPr>
              <a:t>There are 2 installers:</a:t>
            </a:r>
          </a:p>
          <a:p>
            <a:r>
              <a:rPr lang="en-US" dirty="0"/>
              <a:t>Standard installer</a:t>
            </a:r>
          </a:p>
          <a:p>
            <a:pPr lvl="1"/>
            <a:r>
              <a:rPr lang="en-US" dirty="0"/>
              <a:t>Always contains latest version of Ansible Tower for Red Hat Enterprise Linux 7</a:t>
            </a:r>
          </a:p>
          <a:p>
            <a:pPr lvl="1"/>
            <a:r>
              <a:rPr lang="en-US" dirty="0"/>
              <a:t>Archive is smaller, but requires Internet connectivity to download Ansible Tower packages from repositories</a:t>
            </a:r>
          </a:p>
          <a:p>
            <a:pPr lvl="1"/>
            <a:r>
              <a:rPr lang="en-US" dirty="0"/>
              <a:t>Available for all supported OS</a:t>
            </a:r>
          </a:p>
          <a:p>
            <a:r>
              <a:rPr lang="en-US" dirty="0"/>
              <a:t>Bundled installer for Red Hat Enterprise Linux 7</a:t>
            </a:r>
          </a:p>
          <a:p>
            <a:pPr lvl="1"/>
            <a:r>
              <a:rPr lang="en-US" dirty="0"/>
              <a:t>Archive includes initial set of RPM packages so that Ansible Tower can be installed on systems disconnected from Internet</a:t>
            </a:r>
          </a:p>
          <a:p>
            <a:pPr lvl="1"/>
            <a:r>
              <a:rPr lang="en-US" dirty="0"/>
              <a:t>May be preferred in high-security environments</a:t>
            </a:r>
          </a:p>
          <a:p>
            <a:pPr lvl="1"/>
            <a:r>
              <a:rPr lang="en-US" dirty="0"/>
              <a:t>Systems still need access to software packages for Red Hat Enterprise Linux 7 and Red Hat Enterprise Linux 7 Extras channel</a:t>
            </a:r>
          </a:p>
          <a:p>
            <a:pPr lvl="1"/>
            <a:r>
              <a:rPr lang="en-US" dirty="0"/>
              <a:t>Not available for Ubuntu</a:t>
            </a:r>
          </a:p>
        </p:txBody>
      </p:sp>
    </p:spTree>
    <p:extLst>
      <p:ext uri="{BB962C8B-B14F-4D97-AF65-F5344CB8AC3E}">
        <p14:creationId xmlns:p14="http://schemas.microsoft.com/office/powerpoint/2010/main" val="88670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E480-9563-4777-9178-E1A55973534D}"/>
              </a:ext>
            </a:extLst>
          </p:cNvPr>
          <p:cNvSpPr>
            <a:spLocks noGrp="1"/>
          </p:cNvSpPr>
          <p:nvPr>
            <p:ph type="title"/>
          </p:nvPr>
        </p:nvSpPr>
        <p:spPr/>
        <p:txBody>
          <a:bodyPr/>
          <a:lstStyle/>
          <a:p>
            <a:r>
              <a:rPr lang="en-US" dirty="0"/>
              <a:t>Dashboard page</a:t>
            </a:r>
          </a:p>
        </p:txBody>
      </p:sp>
      <p:pic>
        <p:nvPicPr>
          <p:cNvPr id="4" name="Content Placeholder 3">
            <a:extLst>
              <a:ext uri="{FF2B5EF4-FFF2-40B4-BE49-F238E27FC236}">
                <a16:creationId xmlns:a16="http://schemas.microsoft.com/office/drawing/2014/main" id="{2D35CBC9-B099-487D-A5C0-7D832E52B8F7}"/>
              </a:ext>
            </a:extLst>
          </p:cNvPr>
          <p:cNvPicPr>
            <a:picLocks noGrp="1" noChangeAspect="1"/>
          </p:cNvPicPr>
          <p:nvPr>
            <p:ph idx="1"/>
          </p:nvPr>
        </p:nvPicPr>
        <p:blipFill>
          <a:blip r:embed="rId2"/>
          <a:stretch>
            <a:fillRect/>
          </a:stretch>
        </p:blipFill>
        <p:spPr>
          <a:xfrm>
            <a:off x="1163792" y="1825625"/>
            <a:ext cx="9864415" cy="4351338"/>
          </a:xfrm>
          <a:prstGeom prst="rect">
            <a:avLst/>
          </a:prstGeom>
        </p:spPr>
      </p:pic>
    </p:spTree>
    <p:extLst>
      <p:ext uri="{BB962C8B-B14F-4D97-AF65-F5344CB8AC3E}">
        <p14:creationId xmlns:p14="http://schemas.microsoft.com/office/powerpoint/2010/main" val="285931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A0C5-5702-460E-B10C-E9E69FA2D03D}"/>
              </a:ext>
            </a:extLst>
          </p:cNvPr>
          <p:cNvSpPr>
            <a:spLocks noGrp="1"/>
          </p:cNvSpPr>
          <p:nvPr>
            <p:ph type="title"/>
          </p:nvPr>
        </p:nvSpPr>
        <p:spPr/>
        <p:txBody>
          <a:bodyPr/>
          <a:lstStyle/>
          <a:p>
            <a:r>
              <a:rPr lang="en-US" dirty="0"/>
              <a:t>What is Ansible Tower?</a:t>
            </a:r>
          </a:p>
        </p:txBody>
      </p:sp>
      <p:sp>
        <p:nvSpPr>
          <p:cNvPr id="3" name="Content Placeholder 2">
            <a:extLst>
              <a:ext uri="{FF2B5EF4-FFF2-40B4-BE49-F238E27FC236}">
                <a16:creationId xmlns:a16="http://schemas.microsoft.com/office/drawing/2014/main" id="{E08562F7-4B60-482F-A977-67E0755C73FA}"/>
              </a:ext>
            </a:extLst>
          </p:cNvPr>
          <p:cNvSpPr>
            <a:spLocks noGrp="1"/>
          </p:cNvSpPr>
          <p:nvPr>
            <p:ph idx="1"/>
          </p:nvPr>
        </p:nvSpPr>
        <p:spPr/>
        <p:txBody>
          <a:bodyPr/>
          <a:lstStyle/>
          <a:p>
            <a:r>
              <a:rPr lang="en-US" dirty="0"/>
              <a:t>Ansible Tower is </a:t>
            </a:r>
            <a:r>
              <a:rPr lang="en-US" b="1" dirty="0"/>
              <a:t>web-based Graphical User Interface</a:t>
            </a:r>
            <a:r>
              <a:rPr lang="en-US" dirty="0"/>
              <a:t>(GUI) that lowers the entry barrier of using ansible.</a:t>
            </a:r>
          </a:p>
          <a:p>
            <a:r>
              <a:rPr lang="en-US" dirty="0"/>
              <a:t>Ansible Tower is an </a:t>
            </a:r>
            <a:r>
              <a:rPr lang="en-US" b="1" dirty="0"/>
              <a:t>enterprise framework </a:t>
            </a:r>
            <a:r>
              <a:rPr lang="en-US" dirty="0"/>
              <a:t>for </a:t>
            </a:r>
            <a:r>
              <a:rPr lang="en-US" b="1" dirty="0"/>
              <a:t>controlling</a:t>
            </a:r>
            <a:r>
              <a:rPr lang="en-US" dirty="0"/>
              <a:t>, </a:t>
            </a:r>
            <a:r>
              <a:rPr lang="en-US" b="1" dirty="0"/>
              <a:t>securing</a:t>
            </a:r>
            <a:r>
              <a:rPr lang="en-US" dirty="0"/>
              <a:t> and </a:t>
            </a:r>
            <a:r>
              <a:rPr lang="en-US" b="1" dirty="0"/>
              <a:t>managing</a:t>
            </a:r>
            <a:r>
              <a:rPr lang="en-US" dirty="0"/>
              <a:t> your Ansible automation.</a:t>
            </a:r>
          </a:p>
        </p:txBody>
      </p:sp>
    </p:spTree>
    <p:extLst>
      <p:ext uri="{BB962C8B-B14F-4D97-AF65-F5344CB8AC3E}">
        <p14:creationId xmlns:p14="http://schemas.microsoft.com/office/powerpoint/2010/main" val="357974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9326-14D6-4B60-8832-5D18E52D6C69}"/>
              </a:ext>
            </a:extLst>
          </p:cNvPr>
          <p:cNvSpPr>
            <a:spLocks noGrp="1"/>
          </p:cNvSpPr>
          <p:nvPr>
            <p:ph type="title"/>
          </p:nvPr>
        </p:nvSpPr>
        <p:spPr/>
        <p:txBody>
          <a:bodyPr/>
          <a:lstStyle/>
          <a:p>
            <a:r>
              <a:rPr lang="en-US" b="1" dirty="0"/>
              <a:t>Ansible Tower Architecture</a:t>
            </a:r>
          </a:p>
        </p:txBody>
      </p:sp>
      <p:pic>
        <p:nvPicPr>
          <p:cNvPr id="5" name="Content Placeholder 4">
            <a:extLst>
              <a:ext uri="{FF2B5EF4-FFF2-40B4-BE49-F238E27FC236}">
                <a16:creationId xmlns:a16="http://schemas.microsoft.com/office/drawing/2014/main" id="{5FB7E245-C0E9-478E-8A5E-FCEE1EE04D9D}"/>
              </a:ext>
            </a:extLst>
          </p:cNvPr>
          <p:cNvPicPr>
            <a:picLocks noGrp="1" noChangeAspect="1"/>
          </p:cNvPicPr>
          <p:nvPr>
            <p:ph idx="1"/>
          </p:nvPr>
        </p:nvPicPr>
        <p:blipFill>
          <a:blip r:embed="rId2"/>
          <a:stretch>
            <a:fillRect/>
          </a:stretch>
        </p:blipFill>
        <p:spPr>
          <a:xfrm>
            <a:off x="2519686" y="1825625"/>
            <a:ext cx="7152628" cy="4351338"/>
          </a:xfrm>
        </p:spPr>
      </p:pic>
    </p:spTree>
    <p:extLst>
      <p:ext uri="{BB962C8B-B14F-4D97-AF65-F5344CB8AC3E}">
        <p14:creationId xmlns:p14="http://schemas.microsoft.com/office/powerpoint/2010/main" val="218575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D917-F549-4626-AB4A-CF78716EC67B}"/>
              </a:ext>
            </a:extLst>
          </p:cNvPr>
          <p:cNvSpPr>
            <a:spLocks noGrp="1"/>
          </p:cNvSpPr>
          <p:nvPr>
            <p:ph type="title"/>
          </p:nvPr>
        </p:nvSpPr>
        <p:spPr/>
        <p:txBody>
          <a:bodyPr/>
          <a:lstStyle/>
          <a:p>
            <a:r>
              <a:rPr lang="en-US" dirty="0"/>
              <a:t>Ansible Tower</a:t>
            </a:r>
          </a:p>
        </p:txBody>
      </p:sp>
      <p:pic>
        <p:nvPicPr>
          <p:cNvPr id="5" name="Content Placeholder 4">
            <a:extLst>
              <a:ext uri="{FF2B5EF4-FFF2-40B4-BE49-F238E27FC236}">
                <a16:creationId xmlns:a16="http://schemas.microsoft.com/office/drawing/2014/main" id="{7B45F965-38CD-46A4-AF4C-6C8C30DA9AD6}"/>
              </a:ext>
            </a:extLst>
          </p:cNvPr>
          <p:cNvPicPr>
            <a:picLocks noGrp="1" noChangeAspect="1"/>
          </p:cNvPicPr>
          <p:nvPr>
            <p:ph idx="1"/>
          </p:nvPr>
        </p:nvPicPr>
        <p:blipFill>
          <a:blip r:embed="rId2"/>
          <a:stretch>
            <a:fillRect/>
          </a:stretch>
        </p:blipFill>
        <p:spPr>
          <a:xfrm>
            <a:off x="2853734" y="1825625"/>
            <a:ext cx="6484531" cy="4351338"/>
          </a:xfrm>
        </p:spPr>
      </p:pic>
    </p:spTree>
    <p:extLst>
      <p:ext uri="{BB962C8B-B14F-4D97-AF65-F5344CB8AC3E}">
        <p14:creationId xmlns:p14="http://schemas.microsoft.com/office/powerpoint/2010/main" val="73612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6CA6-B3EB-43F8-928C-9558DCA24D67}"/>
              </a:ext>
            </a:extLst>
          </p:cNvPr>
          <p:cNvSpPr>
            <a:spLocks noGrp="1"/>
          </p:cNvSpPr>
          <p:nvPr>
            <p:ph type="ctrTitle"/>
          </p:nvPr>
        </p:nvSpPr>
        <p:spPr>
          <a:xfrm>
            <a:off x="1456888" y="2852256"/>
            <a:ext cx="9144000" cy="1102323"/>
          </a:xfrm>
        </p:spPr>
        <p:txBody>
          <a:bodyPr/>
          <a:lstStyle/>
          <a:p>
            <a:r>
              <a:rPr lang="en-US" b="1" dirty="0"/>
              <a:t>Ansible Tower Overview</a:t>
            </a:r>
          </a:p>
        </p:txBody>
      </p:sp>
    </p:spTree>
    <p:extLst>
      <p:ext uri="{BB962C8B-B14F-4D97-AF65-F5344CB8AC3E}">
        <p14:creationId xmlns:p14="http://schemas.microsoft.com/office/powerpoint/2010/main" val="289849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B8A2D-9C81-4A5A-9C25-0F417452A9A0}"/>
              </a:ext>
            </a:extLst>
          </p:cNvPr>
          <p:cNvSpPr>
            <a:spLocks noGrp="1"/>
          </p:cNvSpPr>
          <p:nvPr>
            <p:ph type="title"/>
          </p:nvPr>
        </p:nvSpPr>
        <p:spPr/>
        <p:txBody>
          <a:bodyPr/>
          <a:lstStyle/>
          <a:p>
            <a:r>
              <a:rPr lang="en-US" dirty="0"/>
              <a:t>Why Ansible Tower?(1-3)</a:t>
            </a:r>
          </a:p>
        </p:txBody>
      </p:sp>
      <p:sp>
        <p:nvSpPr>
          <p:cNvPr id="3" name="Content Placeholder 2">
            <a:extLst>
              <a:ext uri="{FF2B5EF4-FFF2-40B4-BE49-F238E27FC236}">
                <a16:creationId xmlns:a16="http://schemas.microsoft.com/office/drawing/2014/main" id="{1143EEC6-3665-4775-8D58-9C06DC0349C7}"/>
              </a:ext>
            </a:extLst>
          </p:cNvPr>
          <p:cNvSpPr>
            <a:spLocks noGrp="1"/>
          </p:cNvSpPr>
          <p:nvPr>
            <p:ph idx="1"/>
          </p:nvPr>
        </p:nvSpPr>
        <p:spPr/>
        <p:txBody>
          <a:bodyPr/>
          <a:lstStyle/>
          <a:p>
            <a:r>
              <a:rPr lang="en-US" b="1" dirty="0"/>
              <a:t>Control </a:t>
            </a:r>
          </a:p>
          <a:p>
            <a:pPr lvl="1"/>
            <a:r>
              <a:rPr lang="en-US" dirty="0"/>
              <a:t>Visual Dashboard</a:t>
            </a:r>
          </a:p>
          <a:p>
            <a:pPr lvl="1"/>
            <a:r>
              <a:rPr lang="en-US" dirty="0"/>
              <a:t>Pull playbooks from SCM </a:t>
            </a:r>
          </a:p>
          <a:p>
            <a:pPr lvl="1"/>
            <a:r>
              <a:rPr lang="en-US" dirty="0"/>
              <a:t>Schedule jobs at any time </a:t>
            </a:r>
          </a:p>
          <a:p>
            <a:pPr lvl="1"/>
            <a:r>
              <a:rPr lang="en-US" dirty="0"/>
              <a:t>Easily connect to inventory sources </a:t>
            </a:r>
          </a:p>
          <a:p>
            <a:pPr lvl="1"/>
            <a:r>
              <a:rPr lang="en-US" dirty="0"/>
              <a:t>Model complex processes with new Workflows </a:t>
            </a:r>
          </a:p>
          <a:p>
            <a:pPr lvl="1"/>
            <a:endParaRPr lang="en-US" dirty="0"/>
          </a:p>
        </p:txBody>
      </p:sp>
    </p:spTree>
    <p:extLst>
      <p:ext uri="{BB962C8B-B14F-4D97-AF65-F5344CB8AC3E}">
        <p14:creationId xmlns:p14="http://schemas.microsoft.com/office/powerpoint/2010/main" val="353519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B8A2D-9C81-4A5A-9C25-0F417452A9A0}"/>
              </a:ext>
            </a:extLst>
          </p:cNvPr>
          <p:cNvSpPr>
            <a:spLocks noGrp="1"/>
          </p:cNvSpPr>
          <p:nvPr>
            <p:ph type="title"/>
          </p:nvPr>
        </p:nvSpPr>
        <p:spPr/>
        <p:txBody>
          <a:bodyPr/>
          <a:lstStyle/>
          <a:p>
            <a:r>
              <a:rPr lang="en-US" dirty="0"/>
              <a:t>Why Ansible Tower?(2-3)</a:t>
            </a:r>
          </a:p>
        </p:txBody>
      </p:sp>
      <p:sp>
        <p:nvSpPr>
          <p:cNvPr id="3" name="Content Placeholder 2">
            <a:extLst>
              <a:ext uri="{FF2B5EF4-FFF2-40B4-BE49-F238E27FC236}">
                <a16:creationId xmlns:a16="http://schemas.microsoft.com/office/drawing/2014/main" id="{1143EEC6-3665-4775-8D58-9C06DC0349C7}"/>
              </a:ext>
            </a:extLst>
          </p:cNvPr>
          <p:cNvSpPr>
            <a:spLocks noGrp="1"/>
          </p:cNvSpPr>
          <p:nvPr>
            <p:ph idx="1"/>
          </p:nvPr>
        </p:nvSpPr>
        <p:spPr/>
        <p:txBody>
          <a:bodyPr/>
          <a:lstStyle/>
          <a:p>
            <a:r>
              <a:rPr lang="en-US" b="1" dirty="0"/>
              <a:t>Knowledge</a:t>
            </a:r>
          </a:p>
          <a:p>
            <a:pPr lvl="1"/>
            <a:r>
              <a:rPr lang="en-US" dirty="0"/>
              <a:t>Ensure environment consistency</a:t>
            </a:r>
          </a:p>
          <a:p>
            <a:pPr lvl="1"/>
            <a:r>
              <a:rPr lang="en-US" dirty="0"/>
              <a:t>Log all automation securely</a:t>
            </a:r>
          </a:p>
          <a:p>
            <a:pPr lvl="1"/>
            <a:r>
              <a:rPr lang="en-US" dirty="0"/>
              <a:t>Audit all Tower activity</a:t>
            </a:r>
          </a:p>
          <a:p>
            <a:pPr lvl="1"/>
            <a:r>
              <a:rPr lang="en-US" dirty="0"/>
              <a:t>Notifications inform users</a:t>
            </a:r>
          </a:p>
          <a:p>
            <a:pPr lvl="1"/>
            <a:r>
              <a:rPr lang="en-US" dirty="0"/>
              <a:t>Use new Enterprise Logging for analysis</a:t>
            </a:r>
          </a:p>
        </p:txBody>
      </p:sp>
    </p:spTree>
    <p:extLst>
      <p:ext uri="{BB962C8B-B14F-4D97-AF65-F5344CB8AC3E}">
        <p14:creationId xmlns:p14="http://schemas.microsoft.com/office/powerpoint/2010/main" val="410121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B8A2D-9C81-4A5A-9C25-0F417452A9A0}"/>
              </a:ext>
            </a:extLst>
          </p:cNvPr>
          <p:cNvSpPr>
            <a:spLocks noGrp="1"/>
          </p:cNvSpPr>
          <p:nvPr>
            <p:ph type="title"/>
          </p:nvPr>
        </p:nvSpPr>
        <p:spPr/>
        <p:txBody>
          <a:bodyPr/>
          <a:lstStyle/>
          <a:p>
            <a:r>
              <a:rPr lang="en-US" dirty="0"/>
              <a:t>Why Ansible Tower?(3-3)</a:t>
            </a:r>
          </a:p>
        </p:txBody>
      </p:sp>
      <p:sp>
        <p:nvSpPr>
          <p:cNvPr id="3" name="Content Placeholder 2">
            <a:extLst>
              <a:ext uri="{FF2B5EF4-FFF2-40B4-BE49-F238E27FC236}">
                <a16:creationId xmlns:a16="http://schemas.microsoft.com/office/drawing/2014/main" id="{1143EEC6-3665-4775-8D58-9C06DC0349C7}"/>
              </a:ext>
            </a:extLst>
          </p:cNvPr>
          <p:cNvSpPr>
            <a:spLocks noGrp="1"/>
          </p:cNvSpPr>
          <p:nvPr>
            <p:ph idx="1"/>
          </p:nvPr>
        </p:nvSpPr>
        <p:spPr/>
        <p:txBody>
          <a:bodyPr/>
          <a:lstStyle/>
          <a:p>
            <a:r>
              <a:rPr lang="en-US" b="1" dirty="0"/>
              <a:t>Scale</a:t>
            </a:r>
          </a:p>
          <a:p>
            <a:pPr lvl="1"/>
            <a:r>
              <a:rPr lang="en-US" dirty="0"/>
              <a:t>Empower Teams to Automate</a:t>
            </a:r>
          </a:p>
          <a:p>
            <a:pPr lvl="1"/>
            <a:r>
              <a:rPr lang="en-US" dirty="0"/>
              <a:t>Users from LDAP/SAML and more</a:t>
            </a:r>
          </a:p>
          <a:p>
            <a:pPr lvl="1"/>
            <a:r>
              <a:rPr lang="en-US" dirty="0"/>
              <a:t>Role-based access control</a:t>
            </a:r>
          </a:p>
          <a:p>
            <a:pPr lvl="1"/>
            <a:r>
              <a:rPr lang="en-US" dirty="0"/>
              <a:t>Simple self-service surveys</a:t>
            </a:r>
          </a:p>
          <a:p>
            <a:pPr lvl="1"/>
            <a:r>
              <a:rPr lang="en-US" dirty="0"/>
              <a:t>Full REST API for all features</a:t>
            </a:r>
          </a:p>
          <a:p>
            <a:pPr lvl="1"/>
            <a:r>
              <a:rPr lang="en-US" dirty="0"/>
              <a:t>Expand capacity with new</a:t>
            </a:r>
          </a:p>
          <a:p>
            <a:pPr lvl="1"/>
            <a:r>
              <a:rPr lang="en-US" dirty="0"/>
              <a:t>Tower clusters</a:t>
            </a:r>
          </a:p>
        </p:txBody>
      </p:sp>
    </p:spTree>
    <p:extLst>
      <p:ext uri="{BB962C8B-B14F-4D97-AF65-F5344CB8AC3E}">
        <p14:creationId xmlns:p14="http://schemas.microsoft.com/office/powerpoint/2010/main" val="28388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05DA-1A43-40E2-91BC-A6D4862D6832}"/>
              </a:ext>
            </a:extLst>
          </p:cNvPr>
          <p:cNvSpPr>
            <a:spLocks noGrp="1"/>
          </p:cNvSpPr>
          <p:nvPr>
            <p:ph type="title"/>
          </p:nvPr>
        </p:nvSpPr>
        <p:spPr/>
        <p:txBody>
          <a:bodyPr/>
          <a:lstStyle/>
          <a:p>
            <a:r>
              <a:rPr lang="en-US" b="1" dirty="0"/>
              <a:t>Possible Architectures</a:t>
            </a:r>
          </a:p>
        </p:txBody>
      </p:sp>
      <p:sp>
        <p:nvSpPr>
          <p:cNvPr id="3" name="Content Placeholder 2">
            <a:extLst>
              <a:ext uri="{FF2B5EF4-FFF2-40B4-BE49-F238E27FC236}">
                <a16:creationId xmlns:a16="http://schemas.microsoft.com/office/drawing/2014/main" id="{A8F9BA05-1686-4B34-AF5F-719FC5BF3F2C}"/>
              </a:ext>
            </a:extLst>
          </p:cNvPr>
          <p:cNvSpPr>
            <a:spLocks noGrp="1"/>
          </p:cNvSpPr>
          <p:nvPr>
            <p:ph idx="1"/>
          </p:nvPr>
        </p:nvSpPr>
        <p:spPr/>
        <p:txBody>
          <a:bodyPr/>
          <a:lstStyle/>
          <a:p>
            <a:r>
              <a:rPr lang="en-US" dirty="0"/>
              <a:t>Single machine with integrated database</a:t>
            </a:r>
          </a:p>
          <a:p>
            <a:r>
              <a:rPr lang="en-US" dirty="0"/>
              <a:t>Single machine with remote database</a:t>
            </a:r>
          </a:p>
          <a:p>
            <a:r>
              <a:rPr lang="en-US" dirty="0"/>
              <a:t>High-availability multi-machine cluster</a:t>
            </a:r>
          </a:p>
        </p:txBody>
      </p:sp>
    </p:spTree>
    <p:extLst>
      <p:ext uri="{BB962C8B-B14F-4D97-AF65-F5344CB8AC3E}">
        <p14:creationId xmlns:p14="http://schemas.microsoft.com/office/powerpoint/2010/main" val="352880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409</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charter</vt:lpstr>
      <vt:lpstr>Office Theme</vt:lpstr>
      <vt:lpstr>Ansible Tower</vt:lpstr>
      <vt:lpstr>What is Ansible Tower?</vt:lpstr>
      <vt:lpstr>Ansible Tower Architecture</vt:lpstr>
      <vt:lpstr>Ansible Tower</vt:lpstr>
      <vt:lpstr>Ansible Tower Overview</vt:lpstr>
      <vt:lpstr>Why Ansible Tower?(1-3)</vt:lpstr>
      <vt:lpstr>Why Ansible Tower?(2-3)</vt:lpstr>
      <vt:lpstr>Why Ansible Tower?(3-3)</vt:lpstr>
      <vt:lpstr>Possible Architectures</vt:lpstr>
      <vt:lpstr>Installation of Ansible Tower</vt:lpstr>
      <vt:lpstr>Installation of Ansible Tower</vt:lpstr>
      <vt:lpstr>Installation of Ansible Tower</vt:lpstr>
      <vt:lpstr>Dashboard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Tower</dc:title>
  <dc:creator>Naushad Pasha</dc:creator>
  <cp:lastModifiedBy>Naushad Pasha</cp:lastModifiedBy>
  <cp:revision>2</cp:revision>
  <dcterms:created xsi:type="dcterms:W3CDTF">2021-12-10T07:12:57Z</dcterms:created>
  <dcterms:modified xsi:type="dcterms:W3CDTF">2021-12-17T06:34:11Z</dcterms:modified>
</cp:coreProperties>
</file>