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39.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43.xml" ContentType="application/vnd.openxmlformats-officedocument.presentationml.notesSlide+xml"/>
  <Override PartName="/ppt/notesSlides/notesSlide37.xml" ContentType="application/vnd.openxmlformats-officedocument.presentationml.notesSlide+xml"/>
  <Override PartName="/ppt/notesSlides/notesSlide32.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35.xml" ContentType="application/vnd.openxmlformats-officedocument.presentationml.notesSlide+xml"/>
  <Override PartName="/ppt/notesSlides/notesSlide31.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41.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42.xml" ContentType="application/vnd.openxmlformats-officedocument.presentationml.notesSlide+xml"/>
  <Override PartName="/ppt/notesSlides/notesSlide38.xml" ContentType="application/vnd.openxmlformats-officedocument.presentationml.notesSlide+xml"/>
  <Override PartName="/ppt/notesSlides/notesSlide28.xml" ContentType="application/vnd.openxmlformats-officedocument.presentationml.notesSlide+xml"/>
  <Override PartName="/ppt/notesSlides/notesSlide40.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45.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44.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21.xml" ContentType="application/vnd.openxmlformats-officedocument.presentationml.notesSlide+xml"/>
  <Override PartName="/ppt/notesSlides/notesSlide36.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37.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45.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3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42.xml" ContentType="application/vnd.openxmlformats-officedocument.presentationml.slide+xml"/>
  <Override PartName="/ppt/slides/slide31.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32.xml" ContentType="application/vnd.openxmlformats-officedocument.presentationml.slide+xml"/>
  <Override PartName="/ppt/slides/slide1.xml" ContentType="application/vnd.openxmlformats-officedocument.presentationml.slide+xml"/>
  <Override PartName="/ppt/slides/slide44.xml" ContentType="application/vnd.openxmlformats-officedocument.presentationml.slide+xml"/>
  <Override PartName="/ppt/slides/slide38.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3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34.xml" Type="http://schemas.openxmlformats.org/officeDocument/2006/relationships/slide" Id="rId39"/><Relationship Target="slides/slide33.xml" Type="http://schemas.openxmlformats.org/officeDocument/2006/relationships/slide" Id="rId38"/><Relationship Target="slides/slide32.xml" Type="http://schemas.openxmlformats.org/officeDocument/2006/relationships/slide" Id="rId37"/><Relationship Target="slides/slide14.xml" Type="http://schemas.openxmlformats.org/officeDocument/2006/relationships/slide" Id="rId19"/><Relationship Target="slides/slide31.xml" Type="http://schemas.openxmlformats.org/officeDocument/2006/relationships/slide" Id="rId36"/><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25.xml" Type="http://schemas.openxmlformats.org/officeDocument/2006/relationships/slide" Id="rId30"/><Relationship Target="slides/slide7.xml" Type="http://schemas.openxmlformats.org/officeDocument/2006/relationships/slide" Id="rId12"/><Relationship Target="slides/slide26.xml" Type="http://schemas.openxmlformats.org/officeDocument/2006/relationships/slide" Id="rId31"/><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9.xml" Type="http://schemas.openxmlformats.org/officeDocument/2006/relationships/slide" Id="rId34"/><Relationship Target="slides/slide30.xml" Type="http://schemas.openxmlformats.org/officeDocument/2006/relationships/slide" Id="rId35"/><Relationship Target="slides/slide27.xml" Type="http://schemas.openxmlformats.org/officeDocument/2006/relationships/slide" Id="rId32"/><Relationship Target="slides/slide28.xml" Type="http://schemas.openxmlformats.org/officeDocument/2006/relationships/slide" Id="rId33"/><Relationship Target="slides/slide45.xml" Type="http://schemas.openxmlformats.org/officeDocument/2006/relationships/slide" Id="rId50"/><Relationship Target="slides/slide43.xml" Type="http://schemas.openxmlformats.org/officeDocument/2006/relationships/slide" Id="rId48"/><Relationship Target="slides/slide42.xml" Type="http://schemas.openxmlformats.org/officeDocument/2006/relationships/slide" Id="rId47"/><Relationship Target="slides/slide24.xml" Type="http://schemas.openxmlformats.org/officeDocument/2006/relationships/slide" Id="rId29"/><Relationship Target="slides/slide44.xml" Type="http://schemas.openxmlformats.org/officeDocument/2006/relationships/slide" Id="rId4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slides/slide35.xml" Type="http://schemas.openxmlformats.org/officeDocument/2006/relationships/slide" Id="rId40"/><Relationship Target="theme/theme3.xml" Type="http://schemas.openxmlformats.org/officeDocument/2006/relationships/theme" Id="rId1"/><Relationship Target="slides/slide17.xml" Type="http://schemas.openxmlformats.org/officeDocument/2006/relationships/slide" Id="rId22"/><Relationship Target="slides/slide36.xml" Type="http://schemas.openxmlformats.org/officeDocument/2006/relationships/slide" Id="rId41"/><Relationship Target="slideMasters/slideMaster1.xml" Type="http://schemas.openxmlformats.org/officeDocument/2006/relationships/slideMaster" Id="rId4"/><Relationship Target="slides/slide18.xml" Type="http://schemas.openxmlformats.org/officeDocument/2006/relationships/slide" Id="rId23"/><Relationship Target="slides/slide37.xml" Type="http://schemas.openxmlformats.org/officeDocument/2006/relationships/slide" Id="rId42"/><Relationship Target="tableStyles.xml" Type="http://schemas.openxmlformats.org/officeDocument/2006/relationships/tableStyles" Id="rId3"/><Relationship Target="slides/slide19.xml" Type="http://schemas.openxmlformats.org/officeDocument/2006/relationships/slide" Id="rId24"/><Relationship Target="slides/slide38.xml" Type="http://schemas.openxmlformats.org/officeDocument/2006/relationships/slide" Id="rId43"/><Relationship Target="slides/slide39.xml" Type="http://schemas.openxmlformats.org/officeDocument/2006/relationships/slide" Id="rId44"/><Relationship Target="slides/slide40.xml" Type="http://schemas.openxmlformats.org/officeDocument/2006/relationships/slide" Id="rId45"/><Relationship Target="slides/slide41.xml" Type="http://schemas.openxmlformats.org/officeDocument/2006/relationships/slide" Id="rId46"/><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 name="Shape 39"/>
        <p:cNvGrpSpPr/>
        <p:nvPr/>
      </p:nvGrpSpPr>
      <p:grpSpPr>
        <a:xfrm>
          <a:off y="0" x="0"/>
          <a:ext cy="0" cx="0"/>
          <a:chOff y="0" x="0"/>
          <a:chExt cy="0" cx="0"/>
        </a:xfrm>
      </p:grpSpPr>
      <p:sp>
        <p:nvSpPr>
          <p:cNvPr id="40" name="Shape 4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1" name="Shape 4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We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3" name="Shape 203"/>
        <p:cNvGrpSpPr/>
        <p:nvPr/>
      </p:nvGrpSpPr>
      <p:grpSpPr>
        <a:xfrm>
          <a:off y="0" x="0"/>
          <a:ext cy="0" cx="0"/>
          <a:chOff y="0" x="0"/>
          <a:chExt cy="0" cx="0"/>
        </a:xfrm>
      </p:grpSpPr>
      <p:sp>
        <p:nvSpPr>
          <p:cNvPr id="204" name="Shape 20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05" name="Shape 20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4" name="Shape 234"/>
        <p:cNvGrpSpPr/>
        <p:nvPr/>
      </p:nvGrpSpPr>
      <p:grpSpPr>
        <a:xfrm>
          <a:off y="0" x="0"/>
          <a:ext cy="0" cx="0"/>
          <a:chOff y="0" x="0"/>
          <a:chExt cy="0" cx="0"/>
        </a:xfrm>
      </p:grpSpPr>
      <p:sp>
        <p:nvSpPr>
          <p:cNvPr id="235" name="Shape 23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36" name="Shape 23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1" name="Shape 251"/>
        <p:cNvGrpSpPr/>
        <p:nvPr/>
      </p:nvGrpSpPr>
      <p:grpSpPr>
        <a:xfrm>
          <a:off y="0" x="0"/>
          <a:ext cy="0" cx="0"/>
          <a:chOff y="0" x="0"/>
          <a:chExt cy="0" cx="0"/>
        </a:xfrm>
      </p:grpSpPr>
      <p:sp>
        <p:nvSpPr>
          <p:cNvPr id="252" name="Shape 25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53" name="Shape 25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4" name="Shape 264"/>
        <p:cNvGrpSpPr/>
        <p:nvPr/>
      </p:nvGrpSpPr>
      <p:grpSpPr>
        <a:xfrm>
          <a:off y="0" x="0"/>
          <a:ext cy="0" cx="0"/>
          <a:chOff y="0" x="0"/>
          <a:chExt cy="0" cx="0"/>
        </a:xfrm>
      </p:grpSpPr>
      <p:sp>
        <p:nvSpPr>
          <p:cNvPr id="265" name="Shape 26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66" name="Shape 26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4" name="Shape 274"/>
        <p:cNvGrpSpPr/>
        <p:nvPr/>
      </p:nvGrpSpPr>
      <p:grpSpPr>
        <a:xfrm>
          <a:off y="0" x="0"/>
          <a:ext cy="0" cx="0"/>
          <a:chOff y="0" x="0"/>
          <a:chExt cy="0" cx="0"/>
        </a:xfrm>
      </p:grpSpPr>
      <p:sp>
        <p:nvSpPr>
          <p:cNvPr id="275" name="Shape 27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76" name="Shape 27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4" name="Shape 284"/>
        <p:cNvGrpSpPr/>
        <p:nvPr/>
      </p:nvGrpSpPr>
      <p:grpSpPr>
        <a:xfrm>
          <a:off y="0" x="0"/>
          <a:ext cy="0" cx="0"/>
          <a:chOff y="0" x="0"/>
          <a:chExt cy="0" cx="0"/>
        </a:xfrm>
      </p:grpSpPr>
      <p:sp>
        <p:nvSpPr>
          <p:cNvPr id="285" name="Shape 28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86" name="Shape 28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4" name="Shape 294"/>
        <p:cNvGrpSpPr/>
        <p:nvPr/>
      </p:nvGrpSpPr>
      <p:grpSpPr>
        <a:xfrm>
          <a:off y="0" x="0"/>
          <a:ext cy="0" cx="0"/>
          <a:chOff y="0" x="0"/>
          <a:chExt cy="0" cx="0"/>
        </a:xfrm>
      </p:grpSpPr>
      <p:sp>
        <p:nvSpPr>
          <p:cNvPr id="295" name="Shape 29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96" name="Shape 29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0" name="Shape 310"/>
        <p:cNvGrpSpPr/>
        <p:nvPr/>
      </p:nvGrpSpPr>
      <p:grpSpPr>
        <a:xfrm>
          <a:off y="0" x="0"/>
          <a:ext cy="0" cx="0"/>
          <a:chOff y="0" x="0"/>
          <a:chExt cy="0" cx="0"/>
        </a:xfrm>
      </p:grpSpPr>
      <p:sp>
        <p:nvSpPr>
          <p:cNvPr id="311" name="Shape 31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12" name="Shape 31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0" name="Shape 320"/>
        <p:cNvGrpSpPr/>
        <p:nvPr/>
      </p:nvGrpSpPr>
      <p:grpSpPr>
        <a:xfrm>
          <a:off y="0" x="0"/>
          <a:ext cy="0" cx="0"/>
          <a:chOff y="0" x="0"/>
          <a:chExt cy="0" cx="0"/>
        </a:xfrm>
      </p:grpSpPr>
      <p:sp>
        <p:nvSpPr>
          <p:cNvPr id="321" name="Shape 32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22" name="Shape 32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1" name="Shape 331"/>
        <p:cNvGrpSpPr/>
        <p:nvPr/>
      </p:nvGrpSpPr>
      <p:grpSpPr>
        <a:xfrm>
          <a:off y="0" x="0"/>
          <a:ext cy="0" cx="0"/>
          <a:chOff y="0" x="0"/>
          <a:chExt cy="0" cx="0"/>
        </a:xfrm>
      </p:grpSpPr>
      <p:sp>
        <p:nvSpPr>
          <p:cNvPr id="332" name="Shape 33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33" name="Shape 33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 name="Shape 49"/>
        <p:cNvGrpSpPr/>
        <p:nvPr/>
      </p:nvGrpSpPr>
      <p:grpSpPr>
        <a:xfrm>
          <a:off y="0" x="0"/>
          <a:ext cy="0" cx="0"/>
          <a:chOff y="0" x="0"/>
          <a:chExt cy="0" cx="0"/>
        </a:xfrm>
      </p:grpSpPr>
      <p:sp>
        <p:nvSpPr>
          <p:cNvPr id="50" name="Shape 5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1" name="Shape 5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2" name="Shape 342"/>
        <p:cNvGrpSpPr/>
        <p:nvPr/>
      </p:nvGrpSpPr>
      <p:grpSpPr>
        <a:xfrm>
          <a:off y="0" x="0"/>
          <a:ext cy="0" cx="0"/>
          <a:chOff y="0" x="0"/>
          <a:chExt cy="0" cx="0"/>
        </a:xfrm>
      </p:grpSpPr>
      <p:sp>
        <p:nvSpPr>
          <p:cNvPr id="343" name="Shape 34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44" name="Shape 34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2" name="Shape 352"/>
        <p:cNvGrpSpPr/>
        <p:nvPr/>
      </p:nvGrpSpPr>
      <p:grpSpPr>
        <a:xfrm>
          <a:off y="0" x="0"/>
          <a:ext cy="0" cx="0"/>
          <a:chOff y="0" x="0"/>
          <a:chExt cy="0" cx="0"/>
        </a:xfrm>
      </p:grpSpPr>
      <p:sp>
        <p:nvSpPr>
          <p:cNvPr id="353" name="Shape 35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54" name="Shape 35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2" name="Shape 362"/>
        <p:cNvGrpSpPr/>
        <p:nvPr/>
      </p:nvGrpSpPr>
      <p:grpSpPr>
        <a:xfrm>
          <a:off y="0" x="0"/>
          <a:ext cy="0" cx="0"/>
          <a:chOff y="0" x="0"/>
          <a:chExt cy="0" cx="0"/>
        </a:xfrm>
      </p:grpSpPr>
      <p:sp>
        <p:nvSpPr>
          <p:cNvPr id="363" name="Shape 36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64" name="Shape 36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2" name="Shape 372"/>
        <p:cNvGrpSpPr/>
        <p:nvPr/>
      </p:nvGrpSpPr>
      <p:grpSpPr>
        <a:xfrm>
          <a:off y="0" x="0"/>
          <a:ext cy="0" cx="0"/>
          <a:chOff y="0" x="0"/>
          <a:chExt cy="0" cx="0"/>
        </a:xfrm>
      </p:grpSpPr>
      <p:sp>
        <p:nvSpPr>
          <p:cNvPr id="373" name="Shape 37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74" name="Shape 37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2" name="Shape 382"/>
        <p:cNvGrpSpPr/>
        <p:nvPr/>
      </p:nvGrpSpPr>
      <p:grpSpPr>
        <a:xfrm>
          <a:off y="0" x="0"/>
          <a:ext cy="0" cx="0"/>
          <a:chOff y="0" x="0"/>
          <a:chExt cy="0" cx="0"/>
        </a:xfrm>
      </p:grpSpPr>
      <p:sp>
        <p:nvSpPr>
          <p:cNvPr id="383" name="Shape 38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84" name="Shape 38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5" name="Shape 395"/>
        <p:cNvGrpSpPr/>
        <p:nvPr/>
      </p:nvGrpSpPr>
      <p:grpSpPr>
        <a:xfrm>
          <a:off y="0" x="0"/>
          <a:ext cy="0" cx="0"/>
          <a:chOff y="0" x="0"/>
          <a:chExt cy="0" cx="0"/>
        </a:xfrm>
      </p:grpSpPr>
      <p:sp>
        <p:nvSpPr>
          <p:cNvPr id="396" name="Shape 39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97" name="Shape 39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1" name="Shape 411"/>
        <p:cNvGrpSpPr/>
        <p:nvPr/>
      </p:nvGrpSpPr>
      <p:grpSpPr>
        <a:xfrm>
          <a:off y="0" x="0"/>
          <a:ext cy="0" cx="0"/>
          <a:chOff y="0" x="0"/>
          <a:chExt cy="0" cx="0"/>
        </a:xfrm>
      </p:grpSpPr>
      <p:sp>
        <p:nvSpPr>
          <p:cNvPr id="412" name="Shape 41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13" name="Shape 41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8" name="Shape 438"/>
        <p:cNvGrpSpPr/>
        <p:nvPr/>
      </p:nvGrpSpPr>
      <p:grpSpPr>
        <a:xfrm>
          <a:off y="0" x="0"/>
          <a:ext cy="0" cx="0"/>
          <a:chOff y="0" x="0"/>
          <a:chExt cy="0" cx="0"/>
        </a:xfrm>
      </p:grpSpPr>
      <p:sp>
        <p:nvSpPr>
          <p:cNvPr id="439" name="Shape 43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40" name="Shape 44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1" name="Shape 481"/>
        <p:cNvGrpSpPr/>
        <p:nvPr/>
      </p:nvGrpSpPr>
      <p:grpSpPr>
        <a:xfrm>
          <a:off y="0" x="0"/>
          <a:ext cy="0" cx="0"/>
          <a:chOff y="0" x="0"/>
          <a:chExt cy="0" cx="0"/>
        </a:xfrm>
      </p:grpSpPr>
      <p:sp>
        <p:nvSpPr>
          <p:cNvPr id="482" name="Shape 48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83" name="Shape 48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6" name="Shape 496"/>
        <p:cNvGrpSpPr/>
        <p:nvPr/>
      </p:nvGrpSpPr>
      <p:grpSpPr>
        <a:xfrm>
          <a:off y="0" x="0"/>
          <a:ext cy="0" cx="0"/>
          <a:chOff y="0" x="0"/>
          <a:chExt cy="0" cx="0"/>
        </a:xfrm>
      </p:grpSpPr>
      <p:sp>
        <p:nvSpPr>
          <p:cNvPr id="497" name="Shape 49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98" name="Shape 49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 name="Shape 60"/>
        <p:cNvGrpSpPr/>
        <p:nvPr/>
      </p:nvGrpSpPr>
      <p:grpSpPr>
        <a:xfrm>
          <a:off y="0" x="0"/>
          <a:ext cy="0" cx="0"/>
          <a:chOff y="0" x="0"/>
          <a:chExt cy="0" cx="0"/>
        </a:xfrm>
      </p:grpSpPr>
      <p:sp>
        <p:nvSpPr>
          <p:cNvPr id="61" name="Shape 6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2" name="Shape 6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5" name="Shape 515"/>
        <p:cNvGrpSpPr/>
        <p:nvPr/>
      </p:nvGrpSpPr>
      <p:grpSpPr>
        <a:xfrm>
          <a:off y="0" x="0"/>
          <a:ext cy="0" cx="0"/>
          <a:chOff y="0" x="0"/>
          <a:chExt cy="0" cx="0"/>
        </a:xfrm>
      </p:grpSpPr>
      <p:sp>
        <p:nvSpPr>
          <p:cNvPr id="516" name="Shape 51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17" name="Shape 51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0" name="Shape 530"/>
        <p:cNvGrpSpPr/>
        <p:nvPr/>
      </p:nvGrpSpPr>
      <p:grpSpPr>
        <a:xfrm>
          <a:off y="0" x="0"/>
          <a:ext cy="0" cx="0"/>
          <a:chOff y="0" x="0"/>
          <a:chExt cy="0" cx="0"/>
        </a:xfrm>
      </p:grpSpPr>
      <p:sp>
        <p:nvSpPr>
          <p:cNvPr id="531" name="Shape 53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32" name="Shape 53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2" name="Shape 542"/>
        <p:cNvGrpSpPr/>
        <p:nvPr/>
      </p:nvGrpSpPr>
      <p:grpSpPr>
        <a:xfrm>
          <a:off y="0" x="0"/>
          <a:ext cy="0" cx="0"/>
          <a:chOff y="0" x="0"/>
          <a:chExt cy="0" cx="0"/>
        </a:xfrm>
      </p:grpSpPr>
      <p:sp>
        <p:nvSpPr>
          <p:cNvPr id="543" name="Shape 54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44" name="Shape 54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65" name="Shape 565"/>
        <p:cNvGrpSpPr/>
        <p:nvPr/>
      </p:nvGrpSpPr>
      <p:grpSpPr>
        <a:xfrm>
          <a:off y="0" x="0"/>
          <a:ext cy="0" cx="0"/>
          <a:chOff y="0" x="0"/>
          <a:chExt cy="0" cx="0"/>
        </a:xfrm>
      </p:grpSpPr>
      <p:sp>
        <p:nvSpPr>
          <p:cNvPr id="566" name="Shape 56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67" name="Shape 56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82" name="Shape 582"/>
        <p:cNvGrpSpPr/>
        <p:nvPr/>
      </p:nvGrpSpPr>
      <p:grpSpPr>
        <a:xfrm>
          <a:off y="0" x="0"/>
          <a:ext cy="0" cx="0"/>
          <a:chOff y="0" x="0"/>
          <a:chExt cy="0" cx="0"/>
        </a:xfrm>
      </p:grpSpPr>
      <p:sp>
        <p:nvSpPr>
          <p:cNvPr id="583" name="Shape 58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84" name="Shape 58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97" name="Shape 597"/>
        <p:cNvGrpSpPr/>
        <p:nvPr/>
      </p:nvGrpSpPr>
      <p:grpSpPr>
        <a:xfrm>
          <a:off y="0" x="0"/>
          <a:ext cy="0" cx="0"/>
          <a:chOff y="0" x="0"/>
          <a:chExt cy="0" cx="0"/>
        </a:xfrm>
      </p:grpSpPr>
      <p:sp>
        <p:nvSpPr>
          <p:cNvPr id="598" name="Shape 59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99" name="Shape 59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14" name="Shape 614"/>
        <p:cNvGrpSpPr/>
        <p:nvPr/>
      </p:nvGrpSpPr>
      <p:grpSpPr>
        <a:xfrm>
          <a:off y="0" x="0"/>
          <a:ext cy="0" cx="0"/>
          <a:chOff y="0" x="0"/>
          <a:chExt cy="0" cx="0"/>
        </a:xfrm>
      </p:grpSpPr>
      <p:sp>
        <p:nvSpPr>
          <p:cNvPr id="615" name="Shape 61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16" name="Shape 61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30" name="Shape 630"/>
        <p:cNvGrpSpPr/>
        <p:nvPr/>
      </p:nvGrpSpPr>
      <p:grpSpPr>
        <a:xfrm>
          <a:off y="0" x="0"/>
          <a:ext cy="0" cx="0"/>
          <a:chOff y="0" x="0"/>
          <a:chExt cy="0" cx="0"/>
        </a:xfrm>
      </p:grpSpPr>
      <p:sp>
        <p:nvSpPr>
          <p:cNvPr id="631" name="Shape 63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32" name="Shape 63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59" name="Shape 659"/>
        <p:cNvGrpSpPr/>
        <p:nvPr/>
      </p:nvGrpSpPr>
      <p:grpSpPr>
        <a:xfrm>
          <a:off y="0" x="0"/>
          <a:ext cy="0" cx="0"/>
          <a:chOff y="0" x="0"/>
          <a:chExt cy="0" cx="0"/>
        </a:xfrm>
      </p:grpSpPr>
      <p:sp>
        <p:nvSpPr>
          <p:cNvPr id="660" name="Shape 66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61" name="Shape 66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87" name="Shape 687"/>
        <p:cNvGrpSpPr/>
        <p:nvPr/>
      </p:nvGrpSpPr>
      <p:grpSpPr>
        <a:xfrm>
          <a:off y="0" x="0"/>
          <a:ext cy="0" cx="0"/>
          <a:chOff y="0" x="0"/>
          <a:chExt cy="0" cx="0"/>
        </a:xfrm>
      </p:grpSpPr>
      <p:sp>
        <p:nvSpPr>
          <p:cNvPr id="688" name="Shape 68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89" name="Shape 68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7" name="Shape 87"/>
        <p:cNvGrpSpPr/>
        <p:nvPr/>
      </p:nvGrpSpPr>
      <p:grpSpPr>
        <a:xfrm>
          <a:off y="0" x="0"/>
          <a:ext cy="0" cx="0"/>
          <a:chOff y="0" x="0"/>
          <a:chExt cy="0" cx="0"/>
        </a:xfrm>
      </p:grpSpPr>
      <p:sp>
        <p:nvSpPr>
          <p:cNvPr id="88" name="Shape 8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9" name="Shape 8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14" name="Shape 714"/>
        <p:cNvGrpSpPr/>
        <p:nvPr/>
      </p:nvGrpSpPr>
      <p:grpSpPr>
        <a:xfrm>
          <a:off y="0" x="0"/>
          <a:ext cy="0" cx="0"/>
          <a:chOff y="0" x="0"/>
          <a:chExt cy="0" cx="0"/>
        </a:xfrm>
      </p:grpSpPr>
      <p:sp>
        <p:nvSpPr>
          <p:cNvPr id="715" name="Shape 71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16" name="Shape 71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30" name="Shape 730"/>
        <p:cNvGrpSpPr/>
        <p:nvPr/>
      </p:nvGrpSpPr>
      <p:grpSpPr>
        <a:xfrm>
          <a:off y="0" x="0"/>
          <a:ext cy="0" cx="0"/>
          <a:chOff y="0" x="0"/>
          <a:chExt cy="0" cx="0"/>
        </a:xfrm>
      </p:grpSpPr>
      <p:sp>
        <p:nvSpPr>
          <p:cNvPr id="731" name="Shape 73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32" name="Shape 73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58" name="Shape 758"/>
        <p:cNvGrpSpPr/>
        <p:nvPr/>
      </p:nvGrpSpPr>
      <p:grpSpPr>
        <a:xfrm>
          <a:off y="0" x="0"/>
          <a:ext cy="0" cx="0"/>
          <a:chOff y="0" x="0"/>
          <a:chExt cy="0" cx="0"/>
        </a:xfrm>
      </p:grpSpPr>
      <p:sp>
        <p:nvSpPr>
          <p:cNvPr id="759" name="Shape 75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60" name="Shape 76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75" name="Shape 775"/>
        <p:cNvGrpSpPr/>
        <p:nvPr/>
      </p:nvGrpSpPr>
      <p:grpSpPr>
        <a:xfrm>
          <a:off y="0" x="0"/>
          <a:ext cy="0" cx="0"/>
          <a:chOff y="0" x="0"/>
          <a:chExt cy="0" cx="0"/>
        </a:xfrm>
      </p:grpSpPr>
      <p:sp>
        <p:nvSpPr>
          <p:cNvPr id="776" name="Shape 77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77" name="Shape 77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92" name="Shape 792"/>
        <p:cNvGrpSpPr/>
        <p:nvPr/>
      </p:nvGrpSpPr>
      <p:grpSpPr>
        <a:xfrm>
          <a:off y="0" x="0"/>
          <a:ext cy="0" cx="0"/>
          <a:chOff y="0" x="0"/>
          <a:chExt cy="0" cx="0"/>
        </a:xfrm>
      </p:grpSpPr>
      <p:sp>
        <p:nvSpPr>
          <p:cNvPr id="793" name="Shape 79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94" name="Shape 79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04" name="Shape 804"/>
        <p:cNvGrpSpPr/>
        <p:nvPr/>
      </p:nvGrpSpPr>
      <p:grpSpPr>
        <a:xfrm>
          <a:off y="0" x="0"/>
          <a:ext cy="0" cx="0"/>
          <a:chOff y="0" x="0"/>
          <a:chExt cy="0" cx="0"/>
        </a:xfrm>
      </p:grpSpPr>
      <p:sp>
        <p:nvSpPr>
          <p:cNvPr id="805" name="Shape 80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06" name="Shape 80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8" name="Shape 108"/>
        <p:cNvGrpSpPr/>
        <p:nvPr/>
      </p:nvGrpSpPr>
      <p:grpSpPr>
        <a:xfrm>
          <a:off y="0" x="0"/>
          <a:ext cy="0" cx="0"/>
          <a:chOff y="0" x="0"/>
          <a:chExt cy="0" cx="0"/>
        </a:xfrm>
      </p:grpSpPr>
      <p:sp>
        <p:nvSpPr>
          <p:cNvPr id="109" name="Shape 10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0" name="Shape 11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7" name="Shape 127"/>
        <p:cNvGrpSpPr/>
        <p:nvPr/>
      </p:nvGrpSpPr>
      <p:grpSpPr>
        <a:xfrm>
          <a:off y="0" x="0"/>
          <a:ext cy="0" cx="0"/>
          <a:chOff y="0" x="0"/>
          <a:chExt cy="0" cx="0"/>
        </a:xfrm>
      </p:grpSpPr>
      <p:sp>
        <p:nvSpPr>
          <p:cNvPr id="128" name="Shape 12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9" name="Shape 12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6" name="Shape 146"/>
        <p:cNvGrpSpPr/>
        <p:nvPr/>
      </p:nvGrpSpPr>
      <p:grpSpPr>
        <a:xfrm>
          <a:off y="0" x="0"/>
          <a:ext cy="0" cx="0"/>
          <a:chOff y="0" x="0"/>
          <a:chExt cy="0" cx="0"/>
        </a:xfrm>
      </p:grpSpPr>
      <p:sp>
        <p:nvSpPr>
          <p:cNvPr id="147" name="Shape 14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8" name="Shape 14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9" name="Shape 159"/>
        <p:cNvGrpSpPr/>
        <p:nvPr/>
      </p:nvGrpSpPr>
      <p:grpSpPr>
        <a:xfrm>
          <a:off y="0" x="0"/>
          <a:ext cy="0" cx="0"/>
          <a:chOff y="0" x="0"/>
          <a:chExt cy="0" cx="0"/>
        </a:xfrm>
      </p:grpSpPr>
      <p:sp>
        <p:nvSpPr>
          <p:cNvPr id="160" name="Shape 16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1" name="Shape 16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2" name="Shape 172"/>
        <p:cNvGrpSpPr/>
        <p:nvPr/>
      </p:nvGrpSpPr>
      <p:grpSpPr>
        <a:xfrm>
          <a:off y="0" x="0"/>
          <a:ext cy="0" cx="0"/>
          <a:chOff y="0" x="0"/>
          <a:chExt cy="0" cx="0"/>
        </a:xfrm>
      </p:grpSpPr>
      <p:sp>
        <p:nvSpPr>
          <p:cNvPr id="173" name="Shape 17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4" name="Shape 17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y="0" x="0"/>
          <a:ext cy="0" cx="0"/>
          <a:chOff y="0" x="0"/>
          <a:chExt cy="0" cx="0"/>
        </a:xfrm>
      </p:grpSpPr>
      <p:sp>
        <p:nvSpPr>
          <p:cNvPr id="9" name="Shape 9"/>
          <p:cNvSpPr txBox="1"/>
          <p:nvPr>
            <p:ph type="ctrTitle"/>
          </p:nvPr>
        </p:nvSpPr>
        <p:spPr>
          <a:xfrm>
            <a:off y="1583342" x="685800"/>
            <a:ext cy="1159856"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0" name="Shape 10"/>
          <p:cNvSpPr txBox="1"/>
          <p:nvPr>
            <p:ph idx="1" type="subTitle"/>
          </p:nvPr>
        </p:nvSpPr>
        <p:spPr>
          <a:xfrm>
            <a:off y="2840053" x="685800"/>
            <a:ext cy="784737" cx="7772400"/>
          </a:xfrm>
          <a:prstGeom prst="rect">
            <a:avLst/>
          </a:prstGeom>
        </p:spPr>
        <p:txBody>
          <a:bodyPr bIns="91425" rIns="91425" lIns="91425" t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1" name="Shape 11"/>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y="0" x="0"/>
          <a:ext cy="0" cx="0"/>
          <a:chOff y="0" x="0"/>
          <a:chExt cy="0" cx="0"/>
        </a:xfrm>
      </p:grpSpPr>
      <p:sp>
        <p:nvSpPr>
          <p:cNvPr id="13" name="Shape 13"/>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y="1200150" x="457200"/>
            <a:ext cy="3725680"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y="0" x="0"/>
          <a:ext cy="0" cx="0"/>
          <a:chOff y="0" x="0"/>
          <a:chExt cy="0" cx="0"/>
        </a:xfrm>
      </p:grpSpPr>
      <p:sp>
        <p:nvSpPr>
          <p:cNvPr id="17" name="Shape 17"/>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y="1200150" x="457200"/>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y="1200150" x="4692273"/>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y="0" x="0"/>
          <a:ext cy="0" cx="0"/>
          <a:chOff y="0" x="0"/>
          <a:chExt cy="0" cx="0"/>
        </a:xfrm>
      </p:grpSpPr>
      <p:sp>
        <p:nvSpPr>
          <p:cNvPr id="22" name="Shape 22"/>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y="0" x="0"/>
          <a:ext cy="0" cx="0"/>
          <a:chOff y="0" x="0"/>
          <a:chExt cy="0" cx="0"/>
        </a:xfrm>
      </p:grpSpPr>
      <p:sp>
        <p:nvSpPr>
          <p:cNvPr id="25" name="Shape 25"/>
          <p:cNvSpPr txBox="1"/>
          <p:nvPr>
            <p:ph idx="1" type="body"/>
          </p:nvPr>
        </p:nvSpPr>
        <p:spPr>
          <a:xfrm>
            <a:off y="4406309" x="457200"/>
            <a:ext cy="519520" cx="8229600"/>
          </a:xfrm>
          <a:prstGeom prst="rect">
            <a:avLst/>
          </a:prstGeom>
        </p:spPr>
        <p:txBody>
          <a:bodyPr bIns="91425" rIns="91425" lIns="91425" tIns="91425" anchor="t" anchorCtr="0"/>
          <a:lstStyle>
            <a:lvl1pPr algn="ctr">
              <a:spcBef>
                <a:spcPts val="360"/>
              </a:spcBef>
              <a:buSzPct val="100000"/>
              <a:buNone/>
              <a:defRPr sz="1800"/>
            </a:lvl1pPr>
          </a:lstStyle>
          <a:p/>
        </p:txBody>
      </p:sp>
      <p:sp>
        <p:nvSpPr>
          <p:cNvPr id="26" name="Shape 26"/>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y="0" x="0"/>
          <a:ext cy="0" cx="0"/>
          <a:chOff y="0" x="0"/>
          <a:chExt cy="0" cx="0"/>
        </a:xfrm>
      </p:grpSpPr>
      <p:sp>
        <p:nvSpPr>
          <p:cNvPr id="28" name="Shape 28"/>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250" cx="8229600"/>
          </a:xfrm>
          <a:prstGeom prst="rect">
            <a:avLst/>
          </a:prstGeom>
          <a:noFill/>
          <a:ln>
            <a:noFill/>
          </a:ln>
        </p:spPr>
        <p:txBody>
          <a:bodyPr bIns="91425" rIns="91425" lIns="91425" tIns="91425" anchor="b" anchorCtr="0"/>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80"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y="4749850" x="8556791"/>
            <a:ext cy="393524" cx="548699"/>
          </a:xfrm>
          <a:prstGeom prst="rect">
            <a:avLst/>
          </a:prstGeom>
          <a:noFill/>
          <a:ln>
            <a:noFill/>
          </a:ln>
        </p:spPr>
        <p:txBody>
          <a:bodyPr bIns="91425" rIns="91425" lIns="91425" tIns="91425" anchor="ctr" anchorCtr="0">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47.png" Type="http://schemas.openxmlformats.org/officeDocument/2006/relationships/image" Id="rId4"/><Relationship Target="../media/image56.jpg" Type="http://schemas.openxmlformats.org/officeDocument/2006/relationships/image" Id="rId3"/><Relationship Target="../media/image02.png" Type="http://schemas.openxmlformats.org/officeDocument/2006/relationships/image" Id="rId6"/><Relationship Target="../media/image33.png" Type="http://schemas.openxmlformats.org/officeDocument/2006/relationships/image" Id="rId5"/><Relationship Target="../media/image07.jpg" Type="http://schemas.openxmlformats.org/officeDocument/2006/relationships/image" Id="rId7"/></Relationships>
</file>

<file path=ppt/slides/_rels/slide10.xml.rels><?xml version="1.0" encoding="UTF-8" standalone="yes"?><Relationships xmlns="http://schemas.openxmlformats.org/package/2006/relationships"><Relationship Target="../media/image38.png" Type="http://schemas.openxmlformats.org/officeDocument/2006/relationships/image" Id="rId15"/><Relationship Target="../media/image37.png" Type="http://schemas.openxmlformats.org/officeDocument/2006/relationships/image" Id="rId14"/><Relationship Target="../media/image35.png" Type="http://schemas.openxmlformats.org/officeDocument/2006/relationships/image" Id="rId12"/><Relationship Target="../notesSlides/notesSlide10.xml" Type="http://schemas.openxmlformats.org/officeDocument/2006/relationships/notesSlide" Id="rId2"/><Relationship Target="../media/image36.png" Type="http://schemas.openxmlformats.org/officeDocument/2006/relationships/image" Id="rId13"/><Relationship Target="../slideLayouts/slideLayout2.xml" Type="http://schemas.openxmlformats.org/officeDocument/2006/relationships/slideLayout" Id="rId1"/><Relationship Target="../media/image32.png" Type="http://schemas.openxmlformats.org/officeDocument/2006/relationships/image" Id="rId10"/><Relationship Target="../media/image09.jpg" Type="http://schemas.openxmlformats.org/officeDocument/2006/relationships/image" Id="rId4"/><Relationship Target="../media/image34.png" Type="http://schemas.openxmlformats.org/officeDocument/2006/relationships/image" Id="rId11"/><Relationship Target="../media/image00.png" Type="http://schemas.openxmlformats.org/officeDocument/2006/relationships/image" Id="rId3"/><Relationship Target="../media/image31.png" Type="http://schemas.openxmlformats.org/officeDocument/2006/relationships/image" Id="rId9"/><Relationship Target="../media/image04.png" Type="http://schemas.openxmlformats.org/officeDocument/2006/relationships/image" Id="rId6"/><Relationship Target="../media/image29.png" Type="http://schemas.openxmlformats.org/officeDocument/2006/relationships/image" Id="rId5"/><Relationship Target="../media/image28.png" Type="http://schemas.openxmlformats.org/officeDocument/2006/relationships/image" Id="rId8"/><Relationship Target="../media/image30.png" Type="http://schemas.openxmlformats.org/officeDocument/2006/relationships/image" Id="rId7"/></Relationships>
</file>

<file path=ppt/slides/_rels/slide11.xml.rels><?xml version="1.0" encoding="UTF-8" standalone="yes"?><Relationships xmlns="http://schemas.openxmlformats.org/package/2006/relationships"><Relationship Target="../media/image28.png" Type="http://schemas.openxmlformats.org/officeDocument/2006/relationships/image" Id="rId15"/><Relationship Target="../media/image30.png" Type="http://schemas.openxmlformats.org/officeDocument/2006/relationships/image" Id="rId14"/><Relationship Target="../media/image29.png" Type="http://schemas.openxmlformats.org/officeDocument/2006/relationships/image" Id="rId12"/><Relationship Target="../notesSlides/notesSlide11.xml" Type="http://schemas.openxmlformats.org/officeDocument/2006/relationships/notesSlide" Id="rId2"/><Relationship Target="../media/image04.png" Type="http://schemas.openxmlformats.org/officeDocument/2006/relationships/image" Id="rId13"/><Relationship Target="../slideLayouts/slideLayout2.xml" Type="http://schemas.openxmlformats.org/officeDocument/2006/relationships/slideLayout" Id="rId1"/><Relationship Target="../media/image44.png" Type="http://schemas.openxmlformats.org/officeDocument/2006/relationships/image" Id="rId10"/><Relationship Target="../media/image09.jpg" Type="http://schemas.openxmlformats.org/officeDocument/2006/relationships/image" Id="rId4"/><Relationship Target="../media/image45.png" Type="http://schemas.openxmlformats.org/officeDocument/2006/relationships/image" Id="rId11"/><Relationship Target="../media/image00.png" Type="http://schemas.openxmlformats.org/officeDocument/2006/relationships/image" Id="rId3"/><Relationship Target="../media/image41.png" Type="http://schemas.openxmlformats.org/officeDocument/2006/relationships/image" Id="rId9"/><Relationship Target="../media/image43.png" Type="http://schemas.openxmlformats.org/officeDocument/2006/relationships/image" Id="rId6"/><Relationship Target="../media/image39.png" Type="http://schemas.openxmlformats.org/officeDocument/2006/relationships/image" Id="rId5"/><Relationship Target="../media/image40.png" Type="http://schemas.openxmlformats.org/officeDocument/2006/relationships/image" Id="rId8"/><Relationship Target="../media/image42.png" Type="http://schemas.openxmlformats.org/officeDocument/2006/relationships/image" Id="rId7"/></Relationships>
</file>

<file path=ppt/slides/_rels/slide12.xml.rels><?xml version="1.0" encoding="UTF-8" standalone="yes"?><Relationships xmlns="http://schemas.openxmlformats.org/package/2006/relationships"><Relationship Target="../media/image01.png" Type="http://schemas.openxmlformats.org/officeDocument/2006/relationships/image" Id="rId12"/><Relationship Target="../notesSlides/notesSlide12.xml" Type="http://schemas.openxmlformats.org/officeDocument/2006/relationships/notesSlide" Id="rId2"/><Relationship Target="../slideLayouts/slideLayout2.xml" Type="http://schemas.openxmlformats.org/officeDocument/2006/relationships/slideLayout" Id="rId1"/><Relationship Target="http://lessons.runrev.com/m/datagrid/l/7305-example-creating-a-list-of-people" Type="http://schemas.openxmlformats.org/officeDocument/2006/relationships/hyperlink" TargetMode="External" Id="rId10"/><Relationship Target="../media/image09.jpg" Type="http://schemas.openxmlformats.org/officeDocument/2006/relationships/image" Id="rId4"/><Relationship Target="http://lessons.runrev.com/m/datagrid/c/2432" Type="http://schemas.openxmlformats.org/officeDocument/2006/relationships/hyperlink" TargetMode="External" Id="rId11"/><Relationship Target="../media/image00.png" Type="http://schemas.openxmlformats.org/officeDocument/2006/relationships/image" Id="rId3"/><Relationship Target="http://lessons.runrev.com/m/datagrid/c/2429" Type="http://schemas.openxmlformats.org/officeDocument/2006/relationships/hyperlink" TargetMode="External" Id="rId9"/><Relationship Target="../media/image46.png" Type="http://schemas.openxmlformats.org/officeDocument/2006/relationships/image" Id="rId6"/><Relationship Target="../media/image04.png" Type="http://schemas.openxmlformats.org/officeDocument/2006/relationships/image" Id="rId5"/><Relationship Target="http://lessons.runrev.com/m/datagrid/c/2428" Type="http://schemas.openxmlformats.org/officeDocument/2006/relationships/hyperlink" TargetMode="External" Id="rId8"/><Relationship Target="http://lessons.runrev.com/m/datagrid" Type="http://schemas.openxmlformats.org/officeDocument/2006/relationships/hyperlink" TargetMode="External" Id="rId7"/></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 Target="../media/image09.jpg" Type="http://schemas.openxmlformats.org/officeDocument/2006/relationships/image" Id="rId4"/><Relationship Target="../media/image00.png" Type="http://schemas.openxmlformats.org/officeDocument/2006/relationships/image" Id="rId3"/><Relationship Target="../media/image63.png" Type="http://schemas.openxmlformats.org/officeDocument/2006/relationships/image" Id="rId5"/></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 Target="../media/image09.jpg" Type="http://schemas.openxmlformats.org/officeDocument/2006/relationships/image" Id="rId4"/><Relationship Target="../media/image00.png" Type="http://schemas.openxmlformats.org/officeDocument/2006/relationships/image" Id="rId3"/><Relationship Target="../media/image54.png" Type="http://schemas.openxmlformats.org/officeDocument/2006/relationships/image" Id="rId5"/></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 Target="../media/image09.jpg" Type="http://schemas.openxmlformats.org/officeDocument/2006/relationships/image" Id="rId4"/><Relationship Target="../media/image00.png" Type="http://schemas.openxmlformats.org/officeDocument/2006/relationships/image" Id="rId3"/><Relationship Target="../media/image49.png" Type="http://schemas.openxmlformats.org/officeDocument/2006/relationships/image" Id="rId5"/></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 Target="../media/image09.jpg" Type="http://schemas.openxmlformats.org/officeDocument/2006/relationships/image" Id="rId4"/><Relationship Target="../media/image00.png" Type="http://schemas.openxmlformats.org/officeDocument/2006/relationships/image" Id="rId3"/><Relationship Target="../media/image50.png" Type="http://schemas.openxmlformats.org/officeDocument/2006/relationships/image" Id="rId5"/></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 Target="../media/image09.jpg" Type="http://schemas.openxmlformats.org/officeDocument/2006/relationships/image" Id="rId4"/><Relationship Target="../media/image00.png" Type="http://schemas.openxmlformats.org/officeDocument/2006/relationships/image" Id="rId3"/><Relationship Target="../media/image52.png" Type="http://schemas.openxmlformats.org/officeDocument/2006/relationships/image" Id="rId5"/></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 Target="../media/image09.jpg" Type="http://schemas.openxmlformats.org/officeDocument/2006/relationships/image" Id="rId4"/><Relationship Target="../media/image00.png" Type="http://schemas.openxmlformats.org/officeDocument/2006/relationships/image" Id="rId3"/><Relationship Target="../media/image53.png" Type="http://schemas.openxmlformats.org/officeDocument/2006/relationships/image" Id="rId5"/></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 Target="../media/image09.jpg" Type="http://schemas.openxmlformats.org/officeDocument/2006/relationships/image" Id="rId4"/><Relationship Target="../media/image00.png" Type="http://schemas.openxmlformats.org/officeDocument/2006/relationships/image" Id="rId3"/><Relationship Target="http://lessons.runrev.com/m/4603/l/44049-livecode-properties" Type="http://schemas.openxmlformats.org/officeDocument/2006/relationships/hyperlink" TargetMode="External" Id="rId6"/><Relationship Target="../media/image51.png" Type="http://schemas.openxmlformats.org/officeDocument/2006/relationships/image" Id="rId5"/></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 Target="../media/image09.jpg" Type="http://schemas.openxmlformats.org/officeDocument/2006/relationships/image" Id="rId4"/><Relationship Target="../media/image00.png" Type="http://schemas.openxmlformats.org/officeDocument/2006/relationships/image" Id="rId3"/><Relationship Target="../media/image04.png" Type="http://schemas.openxmlformats.org/officeDocument/2006/relationships/image" Id="rId5"/></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 Target="../media/image09.jpg" Type="http://schemas.openxmlformats.org/officeDocument/2006/relationships/image" Id="rId4"/><Relationship Target="../media/image00.png" Type="http://schemas.openxmlformats.org/officeDocument/2006/relationships/image" Id="rId3"/><Relationship Target="http://lessons.runrev.com/m/4071/l/19026-geometry-manager" Type="http://schemas.openxmlformats.org/officeDocument/2006/relationships/hyperlink" TargetMode="External" Id="rId6"/><Relationship Target="../media/image55.png" Type="http://schemas.openxmlformats.org/officeDocument/2006/relationships/image" Id="rId5"/></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 Target="../media/image09.jpg" Type="http://schemas.openxmlformats.org/officeDocument/2006/relationships/image" Id="rId4"/><Relationship Target="../media/image00.png" Type="http://schemas.openxmlformats.org/officeDocument/2006/relationships/image" Id="rId3"/><Relationship Target="http://lessons.runrev.com/m/4071/l/6868-how-to-apply-the-new-graphics-effects-to-an-object" Type="http://schemas.openxmlformats.org/officeDocument/2006/relationships/hyperlink" TargetMode="External" Id="rId6"/><Relationship Target="../media/image59.png" Type="http://schemas.openxmlformats.org/officeDocument/2006/relationships/image" Id="rId5"/></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 Target="../media/image09.jpg" Type="http://schemas.openxmlformats.org/officeDocument/2006/relationships/image" Id="rId4"/><Relationship Target="../media/image00.png" Type="http://schemas.openxmlformats.org/officeDocument/2006/relationships/image" Id="rId3"/><Relationship Target="../media/image57.png" Type="http://schemas.openxmlformats.org/officeDocument/2006/relationships/image" Id="rId5"/></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 Target="../media/image09.jpg" Type="http://schemas.openxmlformats.org/officeDocument/2006/relationships/image" Id="rId4"/><Relationship Target="../media/image00.png" Type="http://schemas.openxmlformats.org/officeDocument/2006/relationships/image" Id="rId3"/><Relationship Target="../media/image62.png" Type="http://schemas.openxmlformats.org/officeDocument/2006/relationships/image" Id="rId5"/></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 Target="../media/image09.jpg" Type="http://schemas.openxmlformats.org/officeDocument/2006/relationships/image" Id="rId4"/><Relationship Target="../media/image00.png" Type="http://schemas.openxmlformats.org/officeDocument/2006/relationships/image" Id="rId3"/><Relationship Target="../media/image61.png" Type="http://schemas.openxmlformats.org/officeDocument/2006/relationships/image" Id="rId5"/></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 Target="../media/image09.jpg" Type="http://schemas.openxmlformats.org/officeDocument/2006/relationships/image" Id="rId4"/><Relationship Target="../media/image00.png" Type="http://schemas.openxmlformats.org/officeDocument/2006/relationships/image" Id="rId3"/><Relationship Target="../media/image63.png" Type="http://schemas.openxmlformats.org/officeDocument/2006/relationships/image" Id="rId5"/></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 Target="../media/image09.jpg" Type="http://schemas.openxmlformats.org/officeDocument/2006/relationships/image" Id="rId4"/><Relationship Target="../media/image00.png" Type="http://schemas.openxmlformats.org/officeDocument/2006/relationships/image" Id="rId3"/><Relationship Target="../media/image60.jpg" Type="http://schemas.openxmlformats.org/officeDocument/2006/relationships/image" Id="rId6"/><Relationship Target="../media/image66.png" Type="http://schemas.openxmlformats.org/officeDocument/2006/relationships/image" Id="rId5"/></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 Target="../media/image09.jpg" Type="http://schemas.openxmlformats.org/officeDocument/2006/relationships/image" Id="rId4"/><Relationship Target="../media/image00.png" Type="http://schemas.openxmlformats.org/officeDocument/2006/relationships/image" Id="rId3"/><Relationship Target="../media/image58.jpg" Type="http://schemas.openxmlformats.org/officeDocument/2006/relationships/image" Id="rId5"/></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xml" Type="http://schemas.openxmlformats.org/officeDocument/2006/relationships/slideLayout" Id="rId1"/><Relationship Target="../media/image09.jpg" Type="http://schemas.openxmlformats.org/officeDocument/2006/relationships/image" Id="rId4"/><Relationship Target="../media/image00.png" Type="http://schemas.openxmlformats.org/officeDocument/2006/relationships/image" Id="rId3"/><Relationship Target="../media/image60.jpg" Type="http://schemas.openxmlformats.org/officeDocument/2006/relationships/image" Id="rId5"/></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4"/><Relationship Target="../media/image72.png" Type="http://schemas.openxmlformats.org/officeDocument/2006/relationships/image" Id="rId3"/><Relationship Target="../media/image09.jpg" Type="http://schemas.openxmlformats.org/officeDocument/2006/relationships/image" Id="rId5"/></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http://livecode.byu.edu/groups/Groups.php" Type="http://schemas.openxmlformats.org/officeDocument/2006/relationships/hyperlink" TargetMode="External" Id="rId10"/><Relationship Target="../media/image27.jpg" Type="http://schemas.openxmlformats.org/officeDocument/2006/relationships/image" Id="rId4"/><Relationship Target="../media/image48.png" Type="http://schemas.openxmlformats.org/officeDocument/2006/relationships/image" Id="rId11"/><Relationship Target="../media/image01.png" Type="http://schemas.openxmlformats.org/officeDocument/2006/relationships/image" Id="rId3"/><Relationship Target="http://livecode.byu.edu/properties/advproperties.php" Type="http://schemas.openxmlformats.org/officeDocument/2006/relationships/hyperlink" TargetMode="External" Id="rId9"/><Relationship Target="http://livecode.byu.edu/indexgeneric.php" Type="http://schemas.openxmlformats.org/officeDocument/2006/relationships/hyperlink" TargetMode="External" Id="rId6"/><Relationship Target="http://odh.byu.edu/directory/dna3/" Type="http://schemas.openxmlformats.org/officeDocument/2006/relationships/hyperlink" TargetMode="External" Id="rId5"/><Relationship Target="http://livecode.byu.edu/properties/properties.php" Type="http://schemas.openxmlformats.org/officeDocument/2006/relationships/hyperlink" TargetMode="External" Id="rId8"/><Relationship Target="http://livecode.byu.edu/objects/objects.php" Type="http://schemas.openxmlformats.org/officeDocument/2006/relationships/hyperlink" TargetMode="External" Id="rId7"/></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4"/><Relationship Target="../media/image69.png" Type="http://schemas.openxmlformats.org/officeDocument/2006/relationships/image" Id="rId3"/><Relationship Target="../media/image09.jpg" Type="http://schemas.openxmlformats.org/officeDocument/2006/relationships/image" Id="rId5"/></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4"/><Relationship Target="../media/image79.png" Type="http://schemas.openxmlformats.org/officeDocument/2006/relationships/image" Id="rId3"/><Relationship Target="../media/image09.jpg" Type="http://schemas.openxmlformats.org/officeDocument/2006/relationships/image" Id="rId5"/></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2.xml" Type="http://schemas.openxmlformats.org/officeDocument/2006/relationships/slideLayout" Id="rId1"/><Relationship Target="../media/image09.jpg" Type="http://schemas.openxmlformats.org/officeDocument/2006/relationships/image" Id="rId4"/><Relationship Target="../media/image00.png" Type="http://schemas.openxmlformats.org/officeDocument/2006/relationships/image" Id="rId3"/><Relationship Target="../media/image73.png" Type="http://schemas.openxmlformats.org/officeDocument/2006/relationships/image" Id="rId5"/></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2.xml" Type="http://schemas.openxmlformats.org/officeDocument/2006/relationships/slideLayout" Id="rId1"/><Relationship Target="../media/image64.png" Type="http://schemas.openxmlformats.org/officeDocument/2006/relationships/image" Id="rId4"/><Relationship Target="../media/image65.jpg" Type="http://schemas.openxmlformats.org/officeDocument/2006/relationships/image" Id="rId3"/><Relationship Target="../media/image68.jpg" Type="http://schemas.openxmlformats.org/officeDocument/2006/relationships/image" Id="rId6"/><Relationship Target="../media/image67.jpg" Type="http://schemas.openxmlformats.org/officeDocument/2006/relationships/image" Id="rId5"/></Relationships>
</file>

<file path=ppt/slides/_rels/slide34.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2.xml" Type="http://schemas.openxmlformats.org/officeDocument/2006/relationships/slideLayout" Id="rId1"/><Relationship Target="../media/image64.png" Type="http://schemas.openxmlformats.org/officeDocument/2006/relationships/image" Id="rId4"/><Relationship Target="../media/image78.png" Type="http://schemas.openxmlformats.org/officeDocument/2006/relationships/image" Id="rId3"/><Relationship Target="../media/image67.jpg" Type="http://schemas.openxmlformats.org/officeDocument/2006/relationships/image" Id="rId5"/></Relationships>
</file>

<file path=ppt/slides/_rels/slide35.xml.rels><?xml version="1.0" encoding="UTF-8" standalone="yes"?><Relationships xmlns="http://schemas.openxmlformats.org/package/2006/relationships"><Relationship Target="../notesSlides/notesSlide35.xml" Type="http://schemas.openxmlformats.org/officeDocument/2006/relationships/notesSlide" Id="rId2"/><Relationship Target="../slideLayouts/slideLayout2.xml" Type="http://schemas.openxmlformats.org/officeDocument/2006/relationships/slideLayout" Id="rId1"/><Relationship Target="../media/image09.jpg" Type="http://schemas.openxmlformats.org/officeDocument/2006/relationships/image" Id="rId4"/><Relationship Target="../media/image00.png" Type="http://schemas.openxmlformats.org/officeDocument/2006/relationships/image" Id="rId3"/><Relationship Target="../media/image81.png" Type="http://schemas.openxmlformats.org/officeDocument/2006/relationships/image" Id="rId5"/></Relationships>
</file>

<file path=ppt/slides/_rels/slide36.xml.rels><?xml version="1.0" encoding="UTF-8" standalone="yes"?><Relationships xmlns="http://schemas.openxmlformats.org/package/2006/relationships"><Relationship Target="../notesSlides/notesSlide36.xml" Type="http://schemas.openxmlformats.org/officeDocument/2006/relationships/notesSlide" Id="rId2"/><Relationship Target="../slideLayouts/slideLayout2.xml" Type="http://schemas.openxmlformats.org/officeDocument/2006/relationships/slideLayout" Id="rId1"/><Relationship Target="../media/image64.png" Type="http://schemas.openxmlformats.org/officeDocument/2006/relationships/image" Id="rId4"/><Relationship Target="../media/image80.png" Type="http://schemas.openxmlformats.org/officeDocument/2006/relationships/image" Id="rId3"/><Relationship Target="../media/image67.jpg" Type="http://schemas.openxmlformats.org/officeDocument/2006/relationships/image" Id="rId5"/></Relationships>
</file>

<file path=ppt/slides/_rels/slide37.xml.rels><?xml version="1.0" encoding="UTF-8" standalone="yes"?><Relationships xmlns="http://schemas.openxmlformats.org/package/2006/relationships"><Relationship Target="../notesSlides/notesSlide37.xml" Type="http://schemas.openxmlformats.org/officeDocument/2006/relationships/notesSlide" Id="rId2"/><Relationship Target="../slideLayouts/slideLayout2.xml" Type="http://schemas.openxmlformats.org/officeDocument/2006/relationships/slideLayout" Id="rId1"/><Relationship Target="../media/image09.jpg" Type="http://schemas.openxmlformats.org/officeDocument/2006/relationships/image" Id="rId4"/><Relationship Target="../media/image00.png" Type="http://schemas.openxmlformats.org/officeDocument/2006/relationships/image" Id="rId3"/><Relationship Target="../media/image83.png" Type="http://schemas.openxmlformats.org/officeDocument/2006/relationships/image" Id="rId5"/></Relationships>
</file>

<file path=ppt/slides/_rels/slide38.xml.rels><?xml version="1.0" encoding="UTF-8" standalone="yes"?><Relationships xmlns="http://schemas.openxmlformats.org/package/2006/relationships"><Relationship Target="../notesSlides/notesSlide38.xml" Type="http://schemas.openxmlformats.org/officeDocument/2006/relationships/notesSlide" Id="rId2"/><Relationship Target="../slideLayouts/slideLayout2.xml" Type="http://schemas.openxmlformats.org/officeDocument/2006/relationships/slideLayout" Id="rId1"/><Relationship Target="../media/image74.jpg" Type="http://schemas.openxmlformats.org/officeDocument/2006/relationships/image" Id="rId4"/><Relationship Target="../media/image70.png" Type="http://schemas.openxmlformats.org/officeDocument/2006/relationships/image" Id="rId3"/></Relationships>
</file>

<file path=ppt/slides/_rels/slide39.xml.rels><?xml version="1.0" encoding="UTF-8" standalone="yes"?><Relationships xmlns="http://schemas.openxmlformats.org/package/2006/relationships"><Relationship Target="../notesSlides/notesSlide39.xml" Type="http://schemas.openxmlformats.org/officeDocument/2006/relationships/notesSlide" Id="rId2"/><Relationship Target="../slideLayouts/slideLayout2.xml" Type="http://schemas.openxmlformats.org/officeDocument/2006/relationships/slideLayout" Id="rId1"/><Relationship Target="../media/image75.jpg" Type="http://schemas.openxmlformats.org/officeDocument/2006/relationships/image" Id="rId4"/><Relationship Target="../media/image71.png" Type="http://schemas.openxmlformats.org/officeDocument/2006/relationships/image" Id="rId3"/><Relationship Target="../media/image65.jpg" Type="http://schemas.openxmlformats.org/officeDocument/2006/relationships/image" Id="rId5"/></Relationships>
</file>

<file path=ppt/slides/_rels/slide4.xml.rels><?xml version="1.0" encoding="UTF-8" standalone="yes"?><Relationships xmlns="http://schemas.openxmlformats.org/package/2006/relationships"><Relationship Target="../media/image01.png" Type="http://schemas.openxmlformats.org/officeDocument/2006/relationships/image" Id="rId16"/><Relationship Target="http://lessons.runrev.com/m/4603/l/44140-using-button-icons-and-background-images" Type="http://schemas.openxmlformats.org/officeDocument/2006/relationships/hyperlink" TargetMode="External" Id="rId15"/><Relationship Target="http://lessons.runrev.com/m/4603/l/44099-using-radio-buttons" Type="http://schemas.openxmlformats.org/officeDocument/2006/relationships/hyperlink" TargetMode="External" Id="rId14"/><Relationship Target="../notesSlides/notesSlide4.xml" Type="http://schemas.openxmlformats.org/officeDocument/2006/relationships/notesSlide" Id="rId2"/><Relationship Target="http://lessons.runrev.com/m/datagrid/c/2428" Type="http://schemas.openxmlformats.org/officeDocument/2006/relationships/hyperlink" TargetMode="External" Id="rId12"/><Relationship Target="http://lessons.runrev.com/m/4071/l/7574-using-tab-buttons" Type="http://schemas.openxmlformats.org/officeDocument/2006/relationships/hyperlink" TargetMode="External" Id="rId13"/><Relationship Target="../slideLayouts/slideLayout2.xml" Type="http://schemas.openxmlformats.org/officeDocument/2006/relationships/slideLayout" Id="rId1"/><Relationship Target="../media/image09.jpg" Type="http://schemas.openxmlformats.org/officeDocument/2006/relationships/image" Id="rId4"/><Relationship Target="../media/image11.png" Type="http://schemas.openxmlformats.org/officeDocument/2006/relationships/image" Id="rId10"/><Relationship Target="../media/image00.png" Type="http://schemas.openxmlformats.org/officeDocument/2006/relationships/image" Id="rId3"/><Relationship Target="../media/image10.png" Type="http://schemas.openxmlformats.org/officeDocument/2006/relationships/image" Id="rId11"/><Relationship Target="../media/image08.png" Type="http://schemas.openxmlformats.org/officeDocument/2006/relationships/image" Id="rId9"/><Relationship Target="../media/image05.png" Type="http://schemas.openxmlformats.org/officeDocument/2006/relationships/image" Id="rId6"/><Relationship Target="../media/image03.png" Type="http://schemas.openxmlformats.org/officeDocument/2006/relationships/image" Id="rId5"/><Relationship Target="../media/image04.png" Type="http://schemas.openxmlformats.org/officeDocument/2006/relationships/image" Id="rId8"/><Relationship Target="../media/image06.png" Type="http://schemas.openxmlformats.org/officeDocument/2006/relationships/image" Id="rId7"/></Relationships>
</file>

<file path=ppt/slides/_rels/slide40.xml.rels><?xml version="1.0" encoding="UTF-8" standalone="yes"?><Relationships xmlns="http://schemas.openxmlformats.org/package/2006/relationships"><Relationship Target="../notesSlides/notesSlide40.xml" Type="http://schemas.openxmlformats.org/officeDocument/2006/relationships/notesSlide" Id="rId2"/><Relationship Target="../slideLayouts/slideLayout2.xml" Type="http://schemas.openxmlformats.org/officeDocument/2006/relationships/slideLayout" Id="rId1"/><Relationship Target="../media/image09.jpg" Type="http://schemas.openxmlformats.org/officeDocument/2006/relationships/image" Id="rId4"/><Relationship Target="../media/image00.png" Type="http://schemas.openxmlformats.org/officeDocument/2006/relationships/image" Id="rId3"/><Relationship Target="../media/image65.jpg" Type="http://schemas.openxmlformats.org/officeDocument/2006/relationships/image" Id="rId5"/></Relationships>
</file>

<file path=ppt/slides/_rels/slide41.xml.rels><?xml version="1.0" encoding="UTF-8" standalone="yes"?><Relationships xmlns="http://schemas.openxmlformats.org/package/2006/relationships"><Relationship Target="../notesSlides/notesSlide41.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4"/><Relationship Target="../media/image84.png" Type="http://schemas.openxmlformats.org/officeDocument/2006/relationships/image" Id="rId3"/><Relationship Target="../media/image09.jpg" Type="http://schemas.openxmlformats.org/officeDocument/2006/relationships/image" Id="rId5"/></Relationships>
</file>

<file path=ppt/slides/_rels/slide42.xml.rels><?xml version="1.0" encoding="UTF-8" standalone="yes"?><Relationships xmlns="http://schemas.openxmlformats.org/package/2006/relationships"><Relationship Target="../notesSlides/notesSlide42.xml" Type="http://schemas.openxmlformats.org/officeDocument/2006/relationships/notesSlide" Id="rId2"/><Relationship Target="../slideLayouts/slideLayout2.xml" Type="http://schemas.openxmlformats.org/officeDocument/2006/relationships/slideLayout" Id="rId1"/><Relationship Target="../media/image74.jpg" Type="http://schemas.openxmlformats.org/officeDocument/2006/relationships/image" Id="rId4"/><Relationship Target="../media/image70.png" Type="http://schemas.openxmlformats.org/officeDocument/2006/relationships/image" Id="rId3"/></Relationships>
</file>

<file path=ppt/slides/_rels/slide43.xml.rels><?xml version="1.0" encoding="UTF-8" standalone="yes"?><Relationships xmlns="http://schemas.openxmlformats.org/package/2006/relationships"><Relationship Target="../notesSlides/notesSlide43.xml" Type="http://schemas.openxmlformats.org/officeDocument/2006/relationships/notesSlide" Id="rId2"/><Relationship Target="../slideLayouts/slideLayout2.xml" Type="http://schemas.openxmlformats.org/officeDocument/2006/relationships/slideLayout" Id="rId1"/><Relationship Target="../media/image09.jpg" Type="http://schemas.openxmlformats.org/officeDocument/2006/relationships/image" Id="rId4"/><Relationship Target="../media/image00.png" Type="http://schemas.openxmlformats.org/officeDocument/2006/relationships/image" Id="rId3"/><Relationship Target="../media/image85.png" Type="http://schemas.openxmlformats.org/officeDocument/2006/relationships/image" Id="rId5"/></Relationships>
</file>

<file path=ppt/slides/_rels/slide44.xml.rels><?xml version="1.0" encoding="UTF-8" standalone="yes"?><Relationships xmlns="http://schemas.openxmlformats.org/package/2006/relationships"><Relationship Target="../notesSlides/notesSlide44.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4"/><Relationship Target="../media/image82.png" Type="http://schemas.openxmlformats.org/officeDocument/2006/relationships/image" Id="rId3"/><Relationship Target="../media/image09.jpg" Type="http://schemas.openxmlformats.org/officeDocument/2006/relationships/image" Id="rId5"/></Relationships>
</file>

<file path=ppt/slides/_rels/slide45.xml.rels><?xml version="1.0" encoding="UTF-8" standalone="yes"?><Relationships xmlns="http://schemas.openxmlformats.org/package/2006/relationships"><Relationship Target="../notesSlides/notesSlide45.xml" Type="http://schemas.openxmlformats.org/officeDocument/2006/relationships/notesSlide" Id="rId2"/><Relationship Target="../slideLayouts/slideLayout2.xml" Type="http://schemas.openxmlformats.org/officeDocument/2006/relationships/slideLayout" Id="rId1"/><Relationship Target="../media/image77.jpg" Type="http://schemas.openxmlformats.org/officeDocument/2006/relationships/image" Id="rId4"/><Relationship Target="../media/image76.png" Type="http://schemas.openxmlformats.org/officeDocument/2006/relationships/image" Id="rId3"/><Relationship Target="http://livecode.com/create-it-with-livecode/" Type="http://schemas.openxmlformats.org/officeDocument/2006/relationships/hyperlink" TargetMode="External" Id="rId6"/><Relationship Target="../media/image86.png" Type="http://schemas.openxmlformats.org/officeDocument/2006/relationships/image" Id="rId5"/></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16.png" Type="http://schemas.openxmlformats.org/officeDocument/2006/relationships/image" Id="rId10"/><Relationship Target="../media/image00.png" Type="http://schemas.openxmlformats.org/officeDocument/2006/relationships/image" Id="rId4"/><Relationship Target="../media/image04.png" Type="http://schemas.openxmlformats.org/officeDocument/2006/relationships/image" Id="rId3"/><Relationship Target="../media/image14.png" Type="http://schemas.openxmlformats.org/officeDocument/2006/relationships/image" Id="rId9"/><Relationship Target="../media/image15.png" Type="http://schemas.openxmlformats.org/officeDocument/2006/relationships/image" Id="rId6"/><Relationship Target="../media/image09.jpg" Type="http://schemas.openxmlformats.org/officeDocument/2006/relationships/image" Id="rId5"/><Relationship Target="../media/image13.png" Type="http://schemas.openxmlformats.org/officeDocument/2006/relationships/image" Id="rId8"/><Relationship Target="../media/image12.png" Type="http://schemas.openxmlformats.org/officeDocument/2006/relationships/image" Id="rId7"/></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9.jpg" Type="http://schemas.openxmlformats.org/officeDocument/2006/relationships/image" Id="rId4"/><Relationship Target="../media/image00.png" Type="http://schemas.openxmlformats.org/officeDocument/2006/relationships/image" Id="rId3"/><Relationship Target="../media/image19.png" Type="http://schemas.openxmlformats.org/officeDocument/2006/relationships/image" Id="rId9"/><Relationship Target="../media/image17.png" Type="http://schemas.openxmlformats.org/officeDocument/2006/relationships/image" Id="rId6"/><Relationship Target="../media/image04.png" Type="http://schemas.openxmlformats.org/officeDocument/2006/relationships/image" Id="rId5"/><Relationship Target="../media/image18.png" Type="http://schemas.openxmlformats.org/officeDocument/2006/relationships/image" Id="rId8"/><Relationship Target="../media/image20.png" Type="http://schemas.openxmlformats.org/officeDocument/2006/relationships/image" Id="rId7"/></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9.jpg" Type="http://schemas.openxmlformats.org/officeDocument/2006/relationships/image" Id="rId4"/><Relationship Target="../media/image00.png" Type="http://schemas.openxmlformats.org/officeDocument/2006/relationships/image" Id="rId3"/><Relationship Target="../media/image25.png" Type="http://schemas.openxmlformats.org/officeDocument/2006/relationships/image" Id="rId9"/><Relationship Target="../media/image21.png" Type="http://schemas.openxmlformats.org/officeDocument/2006/relationships/image" Id="rId6"/><Relationship Target="../media/image04.png" Type="http://schemas.openxmlformats.org/officeDocument/2006/relationships/image" Id="rId5"/><Relationship Target="../media/image24.png" Type="http://schemas.openxmlformats.org/officeDocument/2006/relationships/image" Id="rId8"/><Relationship Target="../media/image22.png" Type="http://schemas.openxmlformats.org/officeDocument/2006/relationships/image" Id="rId7"/></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09.jpg" Type="http://schemas.openxmlformats.org/officeDocument/2006/relationships/image" Id="rId4"/><Relationship Target="../media/image00.png" Type="http://schemas.openxmlformats.org/officeDocument/2006/relationships/image" Id="rId3"/><Relationship Target="../media/image23.png" Type="http://schemas.openxmlformats.org/officeDocument/2006/relationships/image" Id="rId6"/><Relationship Target="../media/image04.png" Type="http://schemas.openxmlformats.org/officeDocument/2006/relationships/image" Id="rId5"/></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media/image09.jpg" Type="http://schemas.openxmlformats.org/officeDocument/2006/relationships/image" Id="rId4"/><Relationship Target="../media/image00.png" Type="http://schemas.openxmlformats.org/officeDocument/2006/relationships/image" Id="rId3"/><Relationship Target="../media/image26.png" Type="http://schemas.openxmlformats.org/officeDocument/2006/relationships/image" Id="rId6"/><Relationship Target="../media/image04.png" Type="http://schemas.openxmlformats.org/officeDocument/2006/relationships/image" Id="rId5"/></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y="0" x="0"/>
          <a:ext cy="0" cx="0"/>
          <a:chOff y="0" x="0"/>
          <a:chExt cy="0" cx="0"/>
        </a:xfrm>
      </p:grpSpPr>
      <p:pic>
        <p:nvPicPr>
          <p:cNvPr id="30" name="Shape 30"/>
          <p:cNvPicPr preferRelativeResize="0"/>
          <p:nvPr/>
        </p:nvPicPr>
        <p:blipFill>
          <a:blip r:embed="rId3">
            <a:alphaModFix/>
          </a:blip>
          <a:stretch>
            <a:fillRect/>
          </a:stretch>
        </p:blipFill>
        <p:spPr>
          <a:xfrm>
            <a:off y="0" x="0"/>
            <a:ext cy="5143500" cx="9144000"/>
          </a:xfrm>
          <a:prstGeom prst="rect">
            <a:avLst/>
          </a:prstGeom>
          <a:noFill/>
          <a:ln>
            <a:noFill/>
          </a:ln>
        </p:spPr>
      </p:pic>
      <p:pic>
        <p:nvPicPr>
          <p:cNvPr id="31" name="Shape 31"/>
          <p:cNvPicPr preferRelativeResize="0"/>
          <p:nvPr/>
        </p:nvPicPr>
        <p:blipFill>
          <a:blip r:embed="rId4">
            <a:alphaModFix/>
          </a:blip>
          <a:stretch>
            <a:fillRect/>
          </a:stretch>
        </p:blipFill>
        <p:spPr>
          <a:xfrm>
            <a:off y="1817684" x="524800"/>
            <a:ext cy="728790" cx="1947355"/>
          </a:xfrm>
          <a:prstGeom prst="rect">
            <a:avLst/>
          </a:prstGeom>
          <a:noFill/>
          <a:ln>
            <a:noFill/>
          </a:ln>
        </p:spPr>
      </p:pic>
      <p:pic>
        <p:nvPicPr>
          <p:cNvPr id="32" name="Shape 32"/>
          <p:cNvPicPr preferRelativeResize="0"/>
          <p:nvPr/>
        </p:nvPicPr>
        <p:blipFill>
          <a:blip r:embed="rId5">
            <a:alphaModFix/>
          </a:blip>
          <a:stretch>
            <a:fillRect/>
          </a:stretch>
        </p:blipFill>
        <p:spPr>
          <a:xfrm>
            <a:off y="1817666" x="2614359"/>
            <a:ext cy="885567" cx="1745890"/>
          </a:xfrm>
          <a:prstGeom prst="rect">
            <a:avLst/>
          </a:prstGeom>
          <a:noFill/>
          <a:ln>
            <a:noFill/>
          </a:ln>
        </p:spPr>
      </p:pic>
      <p:sp>
        <p:nvSpPr>
          <p:cNvPr id="33" name="Shape 33"/>
          <p:cNvSpPr/>
          <p:nvPr/>
        </p:nvSpPr>
        <p:spPr>
          <a:xfrm>
            <a:off y="832875" x="417625"/>
            <a:ext cy="641399" cx="4060800"/>
          </a:xfrm>
          <a:prstGeom prst="rect">
            <a:avLst/>
          </a:prstGeom>
          <a:noFill/>
          <a:ln>
            <a:noFill/>
          </a:ln>
        </p:spPr>
        <p:txBody>
          <a:bodyPr bIns="32750" rIns="32750" lIns="32750" tIns="32750" anchor="ctr" anchorCtr="0">
            <a:noAutofit/>
          </a:bodyPr>
          <a:lstStyle/>
          <a:p>
            <a:pPr algn="ctr" rtl="0" lvl="0" marR="0" indent="0" marL="0">
              <a:lnSpc>
                <a:spcPct val="75000"/>
              </a:lnSpc>
              <a:spcBef>
                <a:spcPts val="0"/>
              </a:spcBef>
              <a:buSzPct val="25000"/>
              <a:buNone/>
            </a:pPr>
            <a:r>
              <a:rPr b="1" sz="4800" lang="en">
                <a:solidFill>
                  <a:srgbClr val="F3F3F3"/>
                </a:solidFill>
                <a:latin typeface="Waiting for the Sunrise"/>
                <a:ea typeface="Waiting for the Sunrise"/>
                <a:cs typeface="Waiting for the Sunrise"/>
                <a:sym typeface="Waiting for the Sunrise"/>
              </a:rPr>
              <a:t>Create It With</a:t>
            </a:r>
          </a:p>
        </p:txBody>
      </p:sp>
      <p:sp>
        <p:nvSpPr>
          <p:cNvPr id="34" name="Shape 34"/>
          <p:cNvSpPr/>
          <p:nvPr/>
        </p:nvSpPr>
        <p:spPr>
          <a:xfrm>
            <a:off y="2945650" x="1054459"/>
            <a:ext cy="481500" cx="2486699"/>
          </a:xfrm>
          <a:prstGeom prst="rect">
            <a:avLst/>
          </a:prstGeom>
          <a:noFill/>
          <a:ln>
            <a:noFill/>
          </a:ln>
        </p:spPr>
        <p:txBody>
          <a:bodyPr bIns="32750" rIns="32750" lIns="32750" tIns="32750" anchor="ctr" anchorCtr="0">
            <a:noAutofit/>
          </a:bodyPr>
          <a:lstStyle/>
          <a:p>
            <a:pPr algn="ctr" rtl="0" lvl="0" marR="0" indent="0" marL="0">
              <a:lnSpc>
                <a:spcPct val="75000"/>
              </a:lnSpc>
              <a:spcBef>
                <a:spcPts val="0"/>
              </a:spcBef>
              <a:buSzPct val="25000"/>
              <a:buNone/>
            </a:pPr>
            <a:r>
              <a:rPr b="1" lang="en">
                <a:solidFill>
                  <a:srgbClr val="F3F3F3"/>
                </a:solidFill>
                <a:latin typeface="Waiting for the Sunrise"/>
                <a:ea typeface="Waiting for the Sunrise"/>
                <a:cs typeface="Waiting for the Sunrise"/>
                <a:sym typeface="Waiting for the Sunrise"/>
              </a:rPr>
              <a:t>in cooperation with</a:t>
            </a:r>
          </a:p>
        </p:txBody>
      </p:sp>
      <p:pic>
        <p:nvPicPr>
          <p:cNvPr id="35" name="Shape 35"/>
          <p:cNvPicPr preferRelativeResize="0"/>
          <p:nvPr/>
        </p:nvPicPr>
        <p:blipFill>
          <a:blip r:embed="rId6">
            <a:alphaModFix/>
          </a:blip>
          <a:stretch>
            <a:fillRect/>
          </a:stretch>
        </p:blipFill>
        <p:spPr>
          <a:xfrm>
            <a:off y="3369925" x="1335775"/>
            <a:ext cy="742950" cx="1924050"/>
          </a:xfrm>
          <a:prstGeom prst="rect">
            <a:avLst/>
          </a:prstGeom>
          <a:noFill/>
          <a:ln>
            <a:noFill/>
          </a:ln>
        </p:spPr>
      </p:pic>
      <p:pic>
        <p:nvPicPr>
          <p:cNvPr id="36" name="Shape 36"/>
          <p:cNvPicPr preferRelativeResize="0"/>
          <p:nvPr/>
        </p:nvPicPr>
        <p:blipFill>
          <a:blip r:embed="rId7">
            <a:alphaModFix/>
          </a:blip>
          <a:stretch>
            <a:fillRect/>
          </a:stretch>
        </p:blipFill>
        <p:spPr>
          <a:xfrm>
            <a:off y="726100" x="5380450"/>
            <a:ext cy="3358650" cx="2137325"/>
          </a:xfrm>
          <a:prstGeom prst="rect">
            <a:avLst/>
          </a:prstGeom>
          <a:noFill/>
          <a:ln>
            <a:noFill/>
          </a:ln>
        </p:spPr>
      </p:pic>
      <p:sp>
        <p:nvSpPr>
          <p:cNvPr id="37" name="Shape 37"/>
          <p:cNvSpPr txBox="1"/>
          <p:nvPr/>
        </p:nvSpPr>
        <p:spPr>
          <a:xfrm>
            <a:off y="132925" x="5072087"/>
            <a:ext cy="717599" cx="2753999"/>
          </a:xfrm>
          <a:prstGeom prst="rect">
            <a:avLst/>
          </a:prstGeom>
          <a:noFill/>
          <a:ln>
            <a:noFill/>
          </a:ln>
        </p:spPr>
        <p:txBody>
          <a:bodyPr bIns="91425" rIns="91425" lIns="91425" tIns="91425" anchor="t" anchorCtr="0">
            <a:noAutofit/>
          </a:bodyPr>
          <a:lstStyle/>
          <a:p>
            <a:pPr algn="ctr" rtl="0" lvl="0">
              <a:spcBef>
                <a:spcPts val="0"/>
              </a:spcBef>
              <a:buNone/>
            </a:pPr>
            <a:r>
              <a:rPr b="1" sz="3000" lang="en">
                <a:solidFill>
                  <a:srgbClr val="F3F3F3"/>
                </a:solidFill>
                <a:latin typeface="Droid Sans"/>
                <a:ea typeface="Droid Sans"/>
                <a:cs typeface="Droid Sans"/>
                <a:sym typeface="Droid Sans"/>
              </a:rPr>
              <a:t>Hello World</a:t>
            </a:r>
          </a:p>
        </p:txBody>
      </p:sp>
      <p:sp>
        <p:nvSpPr>
          <p:cNvPr id="38" name="Shape 38"/>
          <p:cNvSpPr txBox="1"/>
          <p:nvPr/>
        </p:nvSpPr>
        <p:spPr>
          <a:xfrm>
            <a:off y="4084750" x="3895350"/>
            <a:ext cy="1341300" cx="5107499"/>
          </a:xfrm>
          <a:prstGeom prst="rect">
            <a:avLst/>
          </a:prstGeom>
          <a:noFill/>
          <a:ln>
            <a:noFill/>
          </a:ln>
        </p:spPr>
        <p:txBody>
          <a:bodyPr bIns="91425" rIns="91425" lIns="91425" tIns="91425" anchor="t" anchorCtr="0">
            <a:noAutofit/>
          </a:bodyPr>
          <a:lstStyle/>
          <a:p>
            <a:pPr algn="ctr" rtl="0" lvl="0">
              <a:spcBef>
                <a:spcPts val="0"/>
              </a:spcBef>
              <a:buNone/>
            </a:pPr>
            <a:r>
              <a:rPr b="1" sz="2400" lang="en">
                <a:solidFill>
                  <a:srgbClr val="FFFFFF"/>
                </a:solidFill>
                <a:latin typeface="Droid Sans"/>
                <a:ea typeface="Droid Sans"/>
                <a:cs typeface="Droid Sans"/>
                <a:sym typeface="Droid Sans"/>
              </a:rPr>
              <a:t>Day 3 :</a:t>
            </a:r>
          </a:p>
          <a:p>
            <a:pPr algn="ctr" rtl="0" lvl="0">
              <a:spcBef>
                <a:spcPts val="0"/>
              </a:spcBef>
              <a:buNone/>
            </a:pPr>
            <a:r>
              <a:rPr b="1" sz="2400" lang="en">
                <a:solidFill>
                  <a:srgbClr val="FFFFFF"/>
                </a:solidFill>
                <a:latin typeface="Droid Sans"/>
                <a:ea typeface="Droid Sans"/>
                <a:cs typeface="Droid Sans"/>
                <a:sym typeface="Droid Sans"/>
              </a:rPr>
              <a:t>Hello Controls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y="0" x="0"/>
          <a:ext cy="0" cx="0"/>
          <a:chOff y="0" x="0"/>
          <a:chExt cy="0" cx="0"/>
        </a:xfrm>
      </p:grpSpPr>
      <p:pic>
        <p:nvPicPr>
          <p:cNvPr id="176" name="Shape 176"/>
          <p:cNvPicPr preferRelativeResize="0"/>
          <p:nvPr/>
        </p:nvPicPr>
        <p:blipFill>
          <a:blip r:embed="rId3">
            <a:alphaModFix/>
          </a:blip>
          <a:stretch>
            <a:fillRect/>
          </a:stretch>
        </p:blipFill>
        <p:spPr>
          <a:xfrm>
            <a:off y="79750" x="628975"/>
            <a:ext cy="301200" cx="1151647"/>
          </a:xfrm>
          <a:prstGeom prst="rect">
            <a:avLst/>
          </a:prstGeom>
          <a:noFill/>
          <a:ln>
            <a:noFill/>
          </a:ln>
        </p:spPr>
      </p:pic>
      <p:sp>
        <p:nvSpPr>
          <p:cNvPr id="177" name="Shape 177"/>
          <p:cNvSpPr txBox="1"/>
          <p:nvPr/>
        </p:nvSpPr>
        <p:spPr>
          <a:xfrm>
            <a:off y="323650" x="51375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178" name="Shape 178"/>
          <p:cNvPicPr preferRelativeResize="0"/>
          <p:nvPr/>
        </p:nvPicPr>
        <p:blipFill>
          <a:blip r:embed="rId4">
            <a:alphaModFix/>
          </a:blip>
          <a:stretch>
            <a:fillRect/>
          </a:stretch>
        </p:blipFill>
        <p:spPr>
          <a:xfrm>
            <a:off y="79747" x="170400"/>
            <a:ext cy="545099" cx="343349"/>
          </a:xfrm>
          <a:prstGeom prst="rect">
            <a:avLst/>
          </a:prstGeom>
          <a:noFill/>
          <a:ln w="9525" cap="flat">
            <a:solidFill>
              <a:srgbClr val="53585F"/>
            </a:solidFill>
            <a:prstDash val="solid"/>
            <a:round/>
            <a:headEnd w="med" len="med" type="none"/>
            <a:tailEnd w="med" len="med" type="none"/>
          </a:ln>
        </p:spPr>
      </p:pic>
      <p:pic>
        <p:nvPicPr>
          <p:cNvPr id="179" name="Shape 179"/>
          <p:cNvPicPr preferRelativeResize="0"/>
          <p:nvPr/>
        </p:nvPicPr>
        <p:blipFill>
          <a:blip r:embed="rId5">
            <a:alphaModFix/>
          </a:blip>
          <a:stretch>
            <a:fillRect/>
          </a:stretch>
        </p:blipFill>
        <p:spPr>
          <a:xfrm>
            <a:off y="4045525" x="6804675"/>
            <a:ext cy="276225" cx="314325"/>
          </a:xfrm>
          <a:prstGeom prst="rect">
            <a:avLst/>
          </a:prstGeom>
          <a:noFill/>
          <a:ln>
            <a:noFill/>
          </a:ln>
        </p:spPr>
      </p:pic>
      <p:pic>
        <p:nvPicPr>
          <p:cNvPr id="180" name="Shape 180"/>
          <p:cNvPicPr preferRelativeResize="0"/>
          <p:nvPr/>
        </p:nvPicPr>
        <p:blipFill>
          <a:blip r:embed="rId6">
            <a:alphaModFix/>
          </a:blip>
          <a:stretch>
            <a:fillRect/>
          </a:stretch>
        </p:blipFill>
        <p:spPr>
          <a:xfrm>
            <a:off y="712150" x="5742861"/>
            <a:ext cy="4238700" cx="754345"/>
          </a:xfrm>
          <a:prstGeom prst="rect">
            <a:avLst/>
          </a:prstGeom>
          <a:noFill/>
          <a:ln w="9525" cap="flat">
            <a:solidFill>
              <a:srgbClr val="666666"/>
            </a:solidFill>
            <a:prstDash val="solid"/>
            <a:round/>
            <a:headEnd w="med" len="med" type="none"/>
            <a:tailEnd w="med" len="med" type="none"/>
          </a:ln>
        </p:spPr>
      </p:pic>
      <p:sp>
        <p:nvSpPr>
          <p:cNvPr id="181" name="Shape 181"/>
          <p:cNvSpPr/>
          <p:nvPr/>
        </p:nvSpPr>
        <p:spPr>
          <a:xfrm>
            <a:off y="3767947" x="5714180"/>
            <a:ext cy="569100" cx="814200"/>
          </a:xfrm>
          <a:prstGeom prst="rect">
            <a:avLst/>
          </a:prstGeom>
          <a:noFill/>
          <a:ln w="38100" cap="flat">
            <a:solidFill>
              <a:srgbClr val="E06666"/>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pic>
        <p:nvPicPr>
          <p:cNvPr id="182" name="Shape 182"/>
          <p:cNvPicPr preferRelativeResize="0"/>
          <p:nvPr/>
        </p:nvPicPr>
        <p:blipFill>
          <a:blip r:embed="rId7">
            <a:alphaModFix/>
          </a:blip>
          <a:stretch>
            <a:fillRect/>
          </a:stretch>
        </p:blipFill>
        <p:spPr>
          <a:xfrm>
            <a:off y="3613347" x="6779579"/>
            <a:ext cy="400050" cx="266700"/>
          </a:xfrm>
          <a:prstGeom prst="rect">
            <a:avLst/>
          </a:prstGeom>
          <a:noFill/>
          <a:ln>
            <a:noFill/>
          </a:ln>
        </p:spPr>
      </p:pic>
      <p:pic>
        <p:nvPicPr>
          <p:cNvPr id="183" name="Shape 183"/>
          <p:cNvPicPr preferRelativeResize="0"/>
          <p:nvPr/>
        </p:nvPicPr>
        <p:blipFill>
          <a:blip r:embed="rId8">
            <a:alphaModFix/>
          </a:blip>
          <a:stretch>
            <a:fillRect/>
          </a:stretch>
        </p:blipFill>
        <p:spPr>
          <a:xfrm>
            <a:off y="3311800" x="6779580"/>
            <a:ext cy="269421" cx="342900"/>
          </a:xfrm>
          <a:prstGeom prst="rect">
            <a:avLst/>
          </a:prstGeom>
          <a:noFill/>
          <a:ln>
            <a:noFill/>
          </a:ln>
        </p:spPr>
      </p:pic>
      <p:pic>
        <p:nvPicPr>
          <p:cNvPr id="184" name="Shape 184"/>
          <p:cNvPicPr preferRelativeResize="0"/>
          <p:nvPr/>
        </p:nvPicPr>
        <p:blipFill>
          <a:blip r:embed="rId9">
            <a:alphaModFix/>
          </a:blip>
          <a:stretch>
            <a:fillRect/>
          </a:stretch>
        </p:blipFill>
        <p:spPr>
          <a:xfrm>
            <a:off y="826225" x="6772625"/>
            <a:ext cy="314325" cx="314325"/>
          </a:xfrm>
          <a:prstGeom prst="rect">
            <a:avLst/>
          </a:prstGeom>
          <a:noFill/>
          <a:ln>
            <a:noFill/>
          </a:ln>
        </p:spPr>
      </p:pic>
      <p:pic>
        <p:nvPicPr>
          <p:cNvPr id="185" name="Shape 185"/>
          <p:cNvPicPr preferRelativeResize="0"/>
          <p:nvPr/>
        </p:nvPicPr>
        <p:blipFill>
          <a:blip r:embed="rId10">
            <a:alphaModFix/>
          </a:blip>
          <a:stretch>
            <a:fillRect/>
          </a:stretch>
        </p:blipFill>
        <p:spPr>
          <a:xfrm>
            <a:off y="1207225" x="6796437"/>
            <a:ext cy="304800" cx="266700"/>
          </a:xfrm>
          <a:prstGeom prst="rect">
            <a:avLst/>
          </a:prstGeom>
          <a:noFill/>
          <a:ln>
            <a:noFill/>
          </a:ln>
        </p:spPr>
      </p:pic>
      <p:pic>
        <p:nvPicPr>
          <p:cNvPr id="186" name="Shape 186"/>
          <p:cNvPicPr preferRelativeResize="0"/>
          <p:nvPr/>
        </p:nvPicPr>
        <p:blipFill>
          <a:blip r:embed="rId11">
            <a:alphaModFix/>
          </a:blip>
          <a:stretch>
            <a:fillRect/>
          </a:stretch>
        </p:blipFill>
        <p:spPr>
          <a:xfrm>
            <a:off y="1578700" x="6796448"/>
            <a:ext cy="233354" cx="266700"/>
          </a:xfrm>
          <a:prstGeom prst="rect">
            <a:avLst/>
          </a:prstGeom>
          <a:noFill/>
          <a:ln>
            <a:noFill/>
          </a:ln>
        </p:spPr>
      </p:pic>
      <p:pic>
        <p:nvPicPr>
          <p:cNvPr id="187" name="Shape 187"/>
          <p:cNvPicPr preferRelativeResize="0"/>
          <p:nvPr/>
        </p:nvPicPr>
        <p:blipFill>
          <a:blip r:embed="rId12">
            <a:alphaModFix/>
          </a:blip>
          <a:stretch>
            <a:fillRect/>
          </a:stretch>
        </p:blipFill>
        <p:spPr>
          <a:xfrm>
            <a:off y="1878725" x="6807275"/>
            <a:ext cy="266700" cx="266700"/>
          </a:xfrm>
          <a:prstGeom prst="rect">
            <a:avLst/>
          </a:prstGeom>
          <a:noFill/>
          <a:ln>
            <a:noFill/>
          </a:ln>
        </p:spPr>
      </p:pic>
      <p:pic>
        <p:nvPicPr>
          <p:cNvPr id="188" name="Shape 188"/>
          <p:cNvPicPr preferRelativeResize="0"/>
          <p:nvPr/>
        </p:nvPicPr>
        <p:blipFill>
          <a:blip r:embed="rId13">
            <a:alphaModFix/>
          </a:blip>
          <a:stretch>
            <a:fillRect/>
          </a:stretch>
        </p:blipFill>
        <p:spPr>
          <a:xfrm>
            <a:off y="2145425" x="6817673"/>
            <a:ext cy="288930" cx="266700"/>
          </a:xfrm>
          <a:prstGeom prst="rect">
            <a:avLst/>
          </a:prstGeom>
          <a:noFill/>
          <a:ln>
            <a:noFill/>
          </a:ln>
        </p:spPr>
      </p:pic>
      <p:pic>
        <p:nvPicPr>
          <p:cNvPr id="189" name="Shape 189"/>
          <p:cNvPicPr preferRelativeResize="0"/>
          <p:nvPr/>
        </p:nvPicPr>
        <p:blipFill>
          <a:blip r:embed="rId14">
            <a:alphaModFix/>
          </a:blip>
          <a:stretch>
            <a:fillRect/>
          </a:stretch>
        </p:blipFill>
        <p:spPr>
          <a:xfrm>
            <a:off y="2558750" x="6793862"/>
            <a:ext cy="294679" cx="314325"/>
          </a:xfrm>
          <a:prstGeom prst="rect">
            <a:avLst/>
          </a:prstGeom>
          <a:noFill/>
          <a:ln>
            <a:noFill/>
          </a:ln>
        </p:spPr>
      </p:pic>
      <p:pic>
        <p:nvPicPr>
          <p:cNvPr id="190" name="Shape 190"/>
          <p:cNvPicPr preferRelativeResize="0"/>
          <p:nvPr/>
        </p:nvPicPr>
        <p:blipFill>
          <a:blip r:embed="rId15">
            <a:alphaModFix/>
          </a:blip>
          <a:stretch>
            <a:fillRect/>
          </a:stretch>
        </p:blipFill>
        <p:spPr>
          <a:xfrm>
            <a:off y="2883600" x="6828487"/>
            <a:ext cy="355600" cx="266700"/>
          </a:xfrm>
          <a:prstGeom prst="rect">
            <a:avLst/>
          </a:prstGeom>
          <a:noFill/>
          <a:ln>
            <a:noFill/>
          </a:ln>
        </p:spPr>
      </p:pic>
      <p:sp>
        <p:nvSpPr>
          <p:cNvPr id="191" name="Shape 191"/>
          <p:cNvSpPr txBox="1"/>
          <p:nvPr/>
        </p:nvSpPr>
        <p:spPr>
          <a:xfrm>
            <a:off y="1490450" x="295700"/>
            <a:ext cy="3446099" cx="4673400"/>
          </a:xfrm>
          <a:prstGeom prst="rect">
            <a:avLst/>
          </a:prstGeom>
          <a:noFill/>
          <a:ln>
            <a:noFill/>
          </a:ln>
        </p:spPr>
        <p:txBody>
          <a:bodyPr bIns="91425" rIns="91425" lIns="91425" tIns="91425" anchor="t" anchorCtr="0">
            <a:noAutofit/>
          </a:bodyPr>
          <a:lstStyle/>
          <a:p>
            <a:pPr rtl="0" lvl="0">
              <a:spcBef>
                <a:spcPts val="0"/>
              </a:spcBef>
              <a:buClr>
                <a:schemeClr val="dk1"/>
              </a:buClr>
              <a:buSzPct val="78571"/>
              <a:buFont typeface="Arial"/>
              <a:buNone/>
            </a:pPr>
            <a:r>
              <a:rPr lang="en">
                <a:solidFill>
                  <a:schemeClr val="dk1"/>
                </a:solidFill>
                <a:latin typeface="Droid Sans"/>
                <a:ea typeface="Droid Sans"/>
                <a:cs typeface="Droid Sans"/>
                <a:sym typeface="Droid Sans"/>
              </a:rPr>
              <a:t>		 	 	 		</a:t>
            </a:r>
          </a:p>
          <a:p>
            <a:pPr rtl="0" lvl="0">
              <a:spcBef>
                <a:spcPts val="0"/>
              </a:spcBef>
              <a:buClr>
                <a:schemeClr val="dk1"/>
              </a:buClr>
              <a:buSzPct val="78571"/>
              <a:buFont typeface="Arial"/>
              <a:buNone/>
            </a:pPr>
            <a:r>
              <a:rPr lang="en">
                <a:solidFill>
                  <a:schemeClr val="dk1"/>
                </a:solidFill>
                <a:latin typeface="Droid Sans"/>
                <a:ea typeface="Droid Sans"/>
                <a:cs typeface="Droid Sans"/>
                <a:sym typeface="Droid Sans"/>
              </a:rPr>
              <a:t>	</a:t>
            </a:r>
          </a:p>
          <a:p>
            <a:pPr rtl="0" lvl="0">
              <a:spcBef>
                <a:spcPts val="0"/>
              </a:spcBef>
              <a:buClr>
                <a:schemeClr val="dk1"/>
              </a:buClr>
              <a:buSzPct val="78571"/>
              <a:buFont typeface="Arial"/>
              <a:buNone/>
            </a:pPr>
            <a:r>
              <a:rPr lang="en">
                <a:solidFill>
                  <a:schemeClr val="dk1"/>
                </a:solidFill>
                <a:latin typeface="Droid Sans"/>
                <a:ea typeface="Droid Sans"/>
                <a:cs typeface="Droid Sans"/>
                <a:sym typeface="Droid Sans"/>
              </a:rPr>
              <a:t>LiveCode supports the creation and manipulation of Vector graphics via the graphic tools and by script. LiveCode supports paths with variable fills, gradients, blended and antialiased graphics. </a:t>
            </a:r>
          </a:p>
          <a:p>
            <a:pPr rtl="0" lvl="0">
              <a:spcBef>
                <a:spcPts val="0"/>
              </a:spcBef>
              <a:buNone/>
            </a:pPr>
            <a:r>
              <a:t/>
            </a:r>
            <a:endParaRPr>
              <a:latin typeface="Droid Sans"/>
              <a:ea typeface="Droid Sans"/>
              <a:cs typeface="Droid Sans"/>
              <a:sym typeface="Droid Sans"/>
            </a:endParaRPr>
          </a:p>
        </p:txBody>
      </p:sp>
      <p:sp>
        <p:nvSpPr>
          <p:cNvPr id="192" name="Shape 192"/>
          <p:cNvSpPr txBox="1"/>
          <p:nvPr/>
        </p:nvSpPr>
        <p:spPr>
          <a:xfrm>
            <a:off y="849812" x="341875"/>
            <a:ext cy="487799" cx="4474800"/>
          </a:xfrm>
          <a:prstGeom prst="rect">
            <a:avLst/>
          </a:prstGeom>
          <a:noFill/>
          <a:ln>
            <a:noFill/>
          </a:ln>
        </p:spPr>
        <p:txBody>
          <a:bodyPr bIns="91425" rIns="91425" lIns="91425" tIns="91425" anchor="t" anchorCtr="0">
            <a:noAutofit/>
          </a:bodyPr>
          <a:lstStyle/>
          <a:p>
            <a:pPr algn="ctr" rtl="0" lvl="0">
              <a:spcBef>
                <a:spcPts val="0"/>
              </a:spcBef>
              <a:buNone/>
            </a:pPr>
            <a:r>
              <a:rPr b="1" sz="2400" lang="en">
                <a:solidFill>
                  <a:srgbClr val="434343"/>
                </a:solidFill>
                <a:latin typeface="Droid Sans"/>
                <a:ea typeface="Droid Sans"/>
                <a:cs typeface="Droid Sans"/>
                <a:sym typeface="Droid Sans"/>
              </a:rPr>
              <a:t>Graphics</a:t>
            </a:r>
          </a:p>
        </p:txBody>
      </p:sp>
      <p:sp>
        <p:nvSpPr>
          <p:cNvPr id="193" name="Shape 193"/>
          <p:cNvSpPr txBox="1"/>
          <p:nvPr/>
        </p:nvSpPr>
        <p:spPr>
          <a:xfrm>
            <a:off y="758687" x="7111675"/>
            <a:ext cy="449400" cx="3852899"/>
          </a:xfrm>
          <a:prstGeom prst="rect">
            <a:avLst/>
          </a:prstGeom>
          <a:noFill/>
          <a:ln>
            <a:noFill/>
          </a:ln>
        </p:spPr>
        <p:txBody>
          <a:bodyPr bIns="91425" rIns="91425" lIns="91425" tIns="91425" anchor="t" anchorCtr="0">
            <a:noAutofit/>
          </a:bodyPr>
          <a:lstStyle/>
          <a:p>
            <a:pPr>
              <a:spcBef>
                <a:spcPts val="0"/>
              </a:spcBef>
              <a:buNone/>
            </a:pPr>
            <a:r>
              <a:rPr lang="en"/>
              <a:t>Polygon</a:t>
            </a:r>
          </a:p>
        </p:txBody>
      </p:sp>
      <p:sp>
        <p:nvSpPr>
          <p:cNvPr id="194" name="Shape 194"/>
          <p:cNvSpPr txBox="1"/>
          <p:nvPr/>
        </p:nvSpPr>
        <p:spPr>
          <a:xfrm>
            <a:off y="1134925" x="7170700"/>
            <a:ext cy="449400" cx="3852899"/>
          </a:xfrm>
          <a:prstGeom prst="rect">
            <a:avLst/>
          </a:prstGeom>
          <a:noFill/>
          <a:ln>
            <a:noFill/>
          </a:ln>
        </p:spPr>
        <p:txBody>
          <a:bodyPr bIns="91425" rIns="91425" lIns="91425" tIns="91425" anchor="t" anchorCtr="0">
            <a:noAutofit/>
          </a:bodyPr>
          <a:lstStyle/>
          <a:p>
            <a:pPr>
              <a:spcBef>
                <a:spcPts val="0"/>
              </a:spcBef>
              <a:buNone/>
            </a:pPr>
            <a:r>
              <a:rPr lang="en"/>
              <a:t>Line</a:t>
            </a:r>
          </a:p>
        </p:txBody>
      </p:sp>
      <p:sp>
        <p:nvSpPr>
          <p:cNvPr id="195" name="Shape 195"/>
          <p:cNvSpPr txBox="1"/>
          <p:nvPr/>
        </p:nvSpPr>
        <p:spPr>
          <a:xfrm>
            <a:off y="1470675" x="7170700"/>
            <a:ext cy="449400" cx="3852899"/>
          </a:xfrm>
          <a:prstGeom prst="rect">
            <a:avLst/>
          </a:prstGeom>
          <a:noFill/>
          <a:ln>
            <a:noFill/>
          </a:ln>
        </p:spPr>
        <p:txBody>
          <a:bodyPr bIns="91425" rIns="91425" lIns="91425" tIns="91425" anchor="t" anchorCtr="0">
            <a:noAutofit/>
          </a:bodyPr>
          <a:lstStyle/>
          <a:p>
            <a:pPr>
              <a:spcBef>
                <a:spcPts val="0"/>
              </a:spcBef>
              <a:buNone/>
            </a:pPr>
            <a:r>
              <a:rPr lang="en"/>
              <a:t>Rectangle</a:t>
            </a:r>
          </a:p>
        </p:txBody>
      </p:sp>
      <p:sp>
        <p:nvSpPr>
          <p:cNvPr id="196" name="Shape 196"/>
          <p:cNvSpPr txBox="1"/>
          <p:nvPr/>
        </p:nvSpPr>
        <p:spPr>
          <a:xfrm>
            <a:off y="1787375" x="7170700"/>
            <a:ext cy="449400" cx="3852899"/>
          </a:xfrm>
          <a:prstGeom prst="rect">
            <a:avLst/>
          </a:prstGeom>
          <a:noFill/>
          <a:ln>
            <a:noFill/>
          </a:ln>
        </p:spPr>
        <p:txBody>
          <a:bodyPr bIns="91425" rIns="91425" lIns="91425" tIns="91425" anchor="t" anchorCtr="0">
            <a:noAutofit/>
          </a:bodyPr>
          <a:lstStyle/>
          <a:p>
            <a:pPr>
              <a:spcBef>
                <a:spcPts val="0"/>
              </a:spcBef>
              <a:buNone/>
            </a:pPr>
            <a:r>
              <a:rPr lang="en"/>
              <a:t>Rounded Rectangle</a:t>
            </a:r>
          </a:p>
        </p:txBody>
      </p:sp>
      <p:sp>
        <p:nvSpPr>
          <p:cNvPr id="197" name="Shape 197"/>
          <p:cNvSpPr txBox="1"/>
          <p:nvPr/>
        </p:nvSpPr>
        <p:spPr>
          <a:xfrm>
            <a:off y="2109337" x="7210850"/>
            <a:ext cy="449400" cx="3852899"/>
          </a:xfrm>
          <a:prstGeom prst="rect">
            <a:avLst/>
          </a:prstGeom>
          <a:noFill/>
          <a:ln>
            <a:noFill/>
          </a:ln>
        </p:spPr>
        <p:txBody>
          <a:bodyPr bIns="91425" rIns="91425" lIns="91425" tIns="91425" anchor="t" anchorCtr="0">
            <a:noAutofit/>
          </a:bodyPr>
          <a:lstStyle/>
          <a:p>
            <a:pPr>
              <a:spcBef>
                <a:spcPts val="0"/>
              </a:spcBef>
              <a:buNone/>
            </a:pPr>
            <a:r>
              <a:rPr lang="en"/>
              <a:t>Oval</a:t>
            </a:r>
          </a:p>
        </p:txBody>
      </p:sp>
      <p:sp>
        <p:nvSpPr>
          <p:cNvPr id="198" name="Shape 198"/>
          <p:cNvSpPr txBox="1"/>
          <p:nvPr/>
        </p:nvSpPr>
        <p:spPr>
          <a:xfrm>
            <a:off y="2439825" x="7210850"/>
            <a:ext cy="449400" cx="3852899"/>
          </a:xfrm>
          <a:prstGeom prst="rect">
            <a:avLst/>
          </a:prstGeom>
          <a:noFill/>
          <a:ln>
            <a:noFill/>
          </a:ln>
        </p:spPr>
        <p:txBody>
          <a:bodyPr bIns="91425" rIns="91425" lIns="91425" tIns="91425" anchor="t" anchorCtr="0">
            <a:noAutofit/>
          </a:bodyPr>
          <a:lstStyle/>
          <a:p>
            <a:pPr>
              <a:spcBef>
                <a:spcPts val="0"/>
              </a:spcBef>
              <a:buNone/>
            </a:pPr>
            <a:r>
              <a:rPr lang="en"/>
              <a:t>Freehand Polygon</a:t>
            </a:r>
          </a:p>
        </p:txBody>
      </p:sp>
      <p:sp>
        <p:nvSpPr>
          <p:cNvPr id="199" name="Shape 199"/>
          <p:cNvSpPr txBox="1"/>
          <p:nvPr/>
        </p:nvSpPr>
        <p:spPr>
          <a:xfrm>
            <a:off y="2836700" x="7210850"/>
            <a:ext cy="449400" cx="3852899"/>
          </a:xfrm>
          <a:prstGeom prst="rect">
            <a:avLst/>
          </a:prstGeom>
          <a:noFill/>
          <a:ln>
            <a:noFill/>
          </a:ln>
        </p:spPr>
        <p:txBody>
          <a:bodyPr bIns="91425" rIns="91425" lIns="91425" tIns="91425" anchor="t" anchorCtr="0">
            <a:noAutofit/>
          </a:bodyPr>
          <a:lstStyle/>
          <a:p>
            <a:pPr>
              <a:spcBef>
                <a:spcPts val="0"/>
              </a:spcBef>
              <a:buNone/>
            </a:pPr>
            <a:r>
              <a:rPr lang="en"/>
              <a:t>Freehand</a:t>
            </a:r>
          </a:p>
        </p:txBody>
      </p:sp>
      <p:sp>
        <p:nvSpPr>
          <p:cNvPr id="200" name="Shape 200"/>
          <p:cNvSpPr txBox="1"/>
          <p:nvPr/>
        </p:nvSpPr>
        <p:spPr>
          <a:xfrm>
            <a:off y="3163950" x="7210850"/>
            <a:ext cy="449400" cx="3852899"/>
          </a:xfrm>
          <a:prstGeom prst="rect">
            <a:avLst/>
          </a:prstGeom>
          <a:noFill/>
          <a:ln>
            <a:noFill/>
          </a:ln>
        </p:spPr>
        <p:txBody>
          <a:bodyPr bIns="91425" rIns="91425" lIns="91425" tIns="91425" anchor="t" anchorCtr="0">
            <a:noAutofit/>
          </a:bodyPr>
          <a:lstStyle/>
          <a:p>
            <a:pPr>
              <a:spcBef>
                <a:spcPts val="0"/>
              </a:spcBef>
              <a:buNone/>
            </a:pPr>
            <a:r>
              <a:rPr lang="en"/>
              <a:t>Line Size</a:t>
            </a:r>
          </a:p>
        </p:txBody>
      </p:sp>
      <p:sp>
        <p:nvSpPr>
          <p:cNvPr id="201" name="Shape 201"/>
          <p:cNvSpPr txBox="1"/>
          <p:nvPr/>
        </p:nvSpPr>
        <p:spPr>
          <a:xfrm>
            <a:off y="3518450" x="7210850"/>
            <a:ext cy="449400" cx="3852899"/>
          </a:xfrm>
          <a:prstGeom prst="rect">
            <a:avLst/>
          </a:prstGeom>
          <a:noFill/>
          <a:ln>
            <a:noFill/>
          </a:ln>
        </p:spPr>
        <p:txBody>
          <a:bodyPr bIns="91425" rIns="91425" lIns="91425" tIns="91425" anchor="t" anchorCtr="0">
            <a:noAutofit/>
          </a:bodyPr>
          <a:lstStyle/>
          <a:p>
            <a:pPr>
              <a:spcBef>
                <a:spcPts val="0"/>
              </a:spcBef>
              <a:buNone/>
            </a:pPr>
            <a:r>
              <a:rPr lang="en"/>
              <a:t>Line Color</a:t>
            </a:r>
          </a:p>
        </p:txBody>
      </p:sp>
      <p:sp>
        <p:nvSpPr>
          <p:cNvPr id="202" name="Shape 202"/>
          <p:cNvSpPr txBox="1"/>
          <p:nvPr/>
        </p:nvSpPr>
        <p:spPr>
          <a:xfrm>
            <a:off y="3888075" x="7210850"/>
            <a:ext cy="449400" cx="3852899"/>
          </a:xfrm>
          <a:prstGeom prst="rect">
            <a:avLst/>
          </a:prstGeom>
          <a:noFill/>
          <a:ln>
            <a:noFill/>
          </a:ln>
        </p:spPr>
        <p:txBody>
          <a:bodyPr bIns="91425" rIns="91425" lIns="91425" tIns="91425" anchor="t" anchorCtr="0">
            <a:noAutofit/>
          </a:bodyPr>
          <a:lstStyle/>
          <a:p>
            <a:pPr>
              <a:spcBef>
                <a:spcPts val="0"/>
              </a:spcBef>
              <a:buNone/>
            </a:pPr>
            <a:r>
              <a:rPr lang="en"/>
              <a:t>Fill Color</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y="0" x="0"/>
          <a:ext cy="0" cx="0"/>
          <a:chOff y="0" x="0"/>
          <a:chExt cy="0" cx="0"/>
        </a:xfrm>
      </p:grpSpPr>
      <p:pic>
        <p:nvPicPr>
          <p:cNvPr id="207" name="Shape 207"/>
          <p:cNvPicPr preferRelativeResize="0"/>
          <p:nvPr/>
        </p:nvPicPr>
        <p:blipFill>
          <a:blip r:embed="rId3">
            <a:alphaModFix/>
          </a:blip>
          <a:stretch>
            <a:fillRect/>
          </a:stretch>
        </p:blipFill>
        <p:spPr>
          <a:xfrm>
            <a:off y="79750" x="628975"/>
            <a:ext cy="301200" cx="1151647"/>
          </a:xfrm>
          <a:prstGeom prst="rect">
            <a:avLst/>
          </a:prstGeom>
          <a:noFill/>
          <a:ln>
            <a:noFill/>
          </a:ln>
        </p:spPr>
      </p:pic>
      <p:sp>
        <p:nvSpPr>
          <p:cNvPr id="208" name="Shape 208"/>
          <p:cNvSpPr txBox="1"/>
          <p:nvPr/>
        </p:nvSpPr>
        <p:spPr>
          <a:xfrm>
            <a:off y="323650" x="51375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209" name="Shape 209"/>
          <p:cNvPicPr preferRelativeResize="0"/>
          <p:nvPr/>
        </p:nvPicPr>
        <p:blipFill>
          <a:blip r:embed="rId4">
            <a:alphaModFix/>
          </a:blip>
          <a:stretch>
            <a:fillRect/>
          </a:stretch>
        </p:blipFill>
        <p:spPr>
          <a:xfrm>
            <a:off y="79747" x="170400"/>
            <a:ext cy="545099" cx="343349"/>
          </a:xfrm>
          <a:prstGeom prst="rect">
            <a:avLst/>
          </a:prstGeom>
          <a:noFill/>
          <a:ln w="9525" cap="flat">
            <a:solidFill>
              <a:srgbClr val="53585F"/>
            </a:solidFill>
            <a:prstDash val="solid"/>
            <a:round/>
            <a:headEnd w="med" len="med" type="none"/>
            <a:tailEnd w="med" len="med" type="none"/>
          </a:ln>
        </p:spPr>
      </p:pic>
      <p:pic>
        <p:nvPicPr>
          <p:cNvPr id="210" name="Shape 210"/>
          <p:cNvPicPr preferRelativeResize="0"/>
          <p:nvPr/>
        </p:nvPicPr>
        <p:blipFill>
          <a:blip r:embed="rId5">
            <a:alphaModFix/>
          </a:blip>
          <a:stretch>
            <a:fillRect/>
          </a:stretch>
        </p:blipFill>
        <p:spPr>
          <a:xfrm>
            <a:off y="521387" x="7140950"/>
            <a:ext cy="304800" cx="352425"/>
          </a:xfrm>
          <a:prstGeom prst="rect">
            <a:avLst/>
          </a:prstGeom>
          <a:noFill/>
          <a:ln>
            <a:noFill/>
          </a:ln>
        </p:spPr>
      </p:pic>
      <p:pic>
        <p:nvPicPr>
          <p:cNvPr id="211" name="Shape 211"/>
          <p:cNvPicPr preferRelativeResize="0"/>
          <p:nvPr/>
        </p:nvPicPr>
        <p:blipFill>
          <a:blip r:embed="rId6">
            <a:alphaModFix/>
          </a:blip>
          <a:stretch>
            <a:fillRect/>
          </a:stretch>
        </p:blipFill>
        <p:spPr>
          <a:xfrm>
            <a:off y="885062" x="7131425"/>
            <a:ext cy="447675" cx="371475"/>
          </a:xfrm>
          <a:prstGeom prst="rect">
            <a:avLst/>
          </a:prstGeom>
          <a:noFill/>
          <a:ln>
            <a:noFill/>
          </a:ln>
        </p:spPr>
      </p:pic>
      <p:pic>
        <p:nvPicPr>
          <p:cNvPr id="212" name="Shape 212"/>
          <p:cNvPicPr preferRelativeResize="0"/>
          <p:nvPr/>
        </p:nvPicPr>
        <p:blipFill>
          <a:blip r:embed="rId7">
            <a:alphaModFix/>
          </a:blip>
          <a:stretch>
            <a:fillRect/>
          </a:stretch>
        </p:blipFill>
        <p:spPr>
          <a:xfrm>
            <a:off y="1391612" x="7136187"/>
            <a:ext cy="400050" cx="361950"/>
          </a:xfrm>
          <a:prstGeom prst="rect">
            <a:avLst/>
          </a:prstGeom>
          <a:noFill/>
          <a:ln>
            <a:noFill/>
          </a:ln>
        </p:spPr>
      </p:pic>
      <p:pic>
        <p:nvPicPr>
          <p:cNvPr id="213" name="Shape 213"/>
          <p:cNvPicPr preferRelativeResize="0"/>
          <p:nvPr/>
        </p:nvPicPr>
        <p:blipFill>
          <a:blip r:embed="rId8">
            <a:alphaModFix/>
          </a:blip>
          <a:stretch>
            <a:fillRect/>
          </a:stretch>
        </p:blipFill>
        <p:spPr>
          <a:xfrm>
            <a:off y="1823735" x="7081635"/>
            <a:ext cy="342900" cx="381000"/>
          </a:xfrm>
          <a:prstGeom prst="rect">
            <a:avLst/>
          </a:prstGeom>
          <a:noFill/>
          <a:ln>
            <a:noFill/>
          </a:ln>
        </p:spPr>
      </p:pic>
      <p:pic>
        <p:nvPicPr>
          <p:cNvPr id="214" name="Shape 214"/>
          <p:cNvPicPr preferRelativeResize="0"/>
          <p:nvPr/>
        </p:nvPicPr>
        <p:blipFill>
          <a:blip r:embed="rId9">
            <a:alphaModFix/>
          </a:blip>
          <a:stretch>
            <a:fillRect/>
          </a:stretch>
        </p:blipFill>
        <p:spPr>
          <a:xfrm>
            <a:off y="2266350" x="7114962"/>
            <a:ext cy="295275" cx="266700"/>
          </a:xfrm>
          <a:prstGeom prst="rect">
            <a:avLst/>
          </a:prstGeom>
          <a:noFill/>
          <a:ln>
            <a:noFill/>
          </a:ln>
        </p:spPr>
      </p:pic>
      <p:pic>
        <p:nvPicPr>
          <p:cNvPr id="215" name="Shape 215"/>
          <p:cNvPicPr preferRelativeResize="0"/>
          <p:nvPr/>
        </p:nvPicPr>
        <p:blipFill>
          <a:blip r:embed="rId10">
            <a:alphaModFix/>
          </a:blip>
          <a:stretch>
            <a:fillRect/>
          </a:stretch>
        </p:blipFill>
        <p:spPr>
          <a:xfrm>
            <a:off y="2625262" x="7114962"/>
            <a:ext cy="352425" cx="342900"/>
          </a:xfrm>
          <a:prstGeom prst="rect">
            <a:avLst/>
          </a:prstGeom>
          <a:noFill/>
          <a:ln>
            <a:noFill/>
          </a:ln>
        </p:spPr>
      </p:pic>
      <p:pic>
        <p:nvPicPr>
          <p:cNvPr id="216" name="Shape 216"/>
          <p:cNvPicPr preferRelativeResize="0"/>
          <p:nvPr/>
        </p:nvPicPr>
        <p:blipFill>
          <a:blip r:embed="rId11">
            <a:alphaModFix/>
          </a:blip>
          <a:stretch>
            <a:fillRect/>
          </a:stretch>
        </p:blipFill>
        <p:spPr>
          <a:xfrm>
            <a:off y="3131812" x="7105437"/>
            <a:ext cy="361950" cx="361950"/>
          </a:xfrm>
          <a:prstGeom prst="rect">
            <a:avLst/>
          </a:prstGeom>
          <a:noFill/>
          <a:ln>
            <a:noFill/>
          </a:ln>
        </p:spPr>
      </p:pic>
      <p:pic>
        <p:nvPicPr>
          <p:cNvPr id="217" name="Shape 217"/>
          <p:cNvPicPr preferRelativeResize="0"/>
          <p:nvPr/>
        </p:nvPicPr>
        <p:blipFill>
          <a:blip r:embed="rId12">
            <a:alphaModFix/>
          </a:blip>
          <a:stretch>
            <a:fillRect/>
          </a:stretch>
        </p:blipFill>
        <p:spPr>
          <a:xfrm>
            <a:off y="3647887" x="7129262"/>
            <a:ext cy="276225" cx="314325"/>
          </a:xfrm>
          <a:prstGeom prst="rect">
            <a:avLst/>
          </a:prstGeom>
          <a:noFill/>
          <a:ln>
            <a:noFill/>
          </a:ln>
        </p:spPr>
      </p:pic>
      <p:pic>
        <p:nvPicPr>
          <p:cNvPr id="218" name="Shape 218"/>
          <p:cNvPicPr preferRelativeResize="0"/>
          <p:nvPr/>
        </p:nvPicPr>
        <p:blipFill>
          <a:blip r:embed="rId13">
            <a:alphaModFix/>
          </a:blip>
          <a:stretch>
            <a:fillRect/>
          </a:stretch>
        </p:blipFill>
        <p:spPr>
          <a:xfrm>
            <a:off y="684787" x="5948241"/>
            <a:ext cy="4238700" cx="754345"/>
          </a:xfrm>
          <a:prstGeom prst="rect">
            <a:avLst/>
          </a:prstGeom>
          <a:noFill/>
          <a:ln w="9525" cap="flat">
            <a:solidFill>
              <a:srgbClr val="666666"/>
            </a:solidFill>
            <a:prstDash val="solid"/>
            <a:round/>
            <a:headEnd w="med" len="med" type="none"/>
            <a:tailEnd w="med" len="med" type="none"/>
          </a:ln>
        </p:spPr>
      </p:pic>
      <p:sp>
        <p:nvSpPr>
          <p:cNvPr id="219" name="Shape 219"/>
          <p:cNvSpPr/>
          <p:nvPr/>
        </p:nvSpPr>
        <p:spPr>
          <a:xfrm>
            <a:off y="4354285" x="5917088"/>
            <a:ext cy="569100" cx="814200"/>
          </a:xfrm>
          <a:prstGeom prst="rect">
            <a:avLst/>
          </a:prstGeom>
          <a:noFill/>
          <a:ln w="38100" cap="flat">
            <a:solidFill>
              <a:srgbClr val="E06666"/>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pic>
        <p:nvPicPr>
          <p:cNvPr id="220" name="Shape 220"/>
          <p:cNvPicPr preferRelativeResize="0"/>
          <p:nvPr/>
        </p:nvPicPr>
        <p:blipFill>
          <a:blip r:embed="rId14">
            <a:alphaModFix/>
          </a:blip>
          <a:stretch>
            <a:fillRect/>
          </a:stretch>
        </p:blipFill>
        <p:spPr>
          <a:xfrm>
            <a:off y="4001784" x="7138767"/>
            <a:ext cy="400050" cx="266700"/>
          </a:xfrm>
          <a:prstGeom prst="rect">
            <a:avLst/>
          </a:prstGeom>
          <a:noFill/>
          <a:ln>
            <a:noFill/>
          </a:ln>
        </p:spPr>
      </p:pic>
      <p:pic>
        <p:nvPicPr>
          <p:cNvPr id="221" name="Shape 221"/>
          <p:cNvPicPr preferRelativeResize="0"/>
          <p:nvPr/>
        </p:nvPicPr>
        <p:blipFill>
          <a:blip r:embed="rId15">
            <a:alphaModFix/>
          </a:blip>
          <a:stretch>
            <a:fillRect/>
          </a:stretch>
        </p:blipFill>
        <p:spPr>
          <a:xfrm>
            <a:off y="4528462" x="7145717"/>
            <a:ext cy="269421" cx="342900"/>
          </a:xfrm>
          <a:prstGeom prst="rect">
            <a:avLst/>
          </a:prstGeom>
          <a:noFill/>
          <a:ln>
            <a:noFill/>
          </a:ln>
        </p:spPr>
      </p:pic>
      <p:sp>
        <p:nvSpPr>
          <p:cNvPr id="222" name="Shape 222"/>
          <p:cNvSpPr txBox="1"/>
          <p:nvPr/>
        </p:nvSpPr>
        <p:spPr>
          <a:xfrm>
            <a:off y="1490450" x="295700"/>
            <a:ext cy="3446099" cx="4673400"/>
          </a:xfrm>
          <a:prstGeom prst="rect">
            <a:avLst/>
          </a:prstGeom>
          <a:noFill/>
          <a:ln>
            <a:noFill/>
          </a:ln>
        </p:spPr>
        <p:txBody>
          <a:bodyPr bIns="91425" rIns="91425" lIns="91425" tIns="91425" anchor="t" anchorCtr="0">
            <a:noAutofit/>
          </a:bodyPr>
          <a:lstStyle/>
          <a:p>
            <a:pPr rtl="0">
              <a:spcBef>
                <a:spcPts val="0"/>
              </a:spcBef>
              <a:buNone/>
            </a:pPr>
            <a:r>
              <a:rPr lang="en">
                <a:solidFill>
                  <a:schemeClr val="dk1"/>
                </a:solidFill>
                <a:latin typeface="Droid Sans"/>
                <a:ea typeface="Droid Sans"/>
                <a:cs typeface="Droid Sans"/>
                <a:sym typeface="Droid Sans"/>
              </a:rPr>
              <a:t>LiveCode has a vast array of paint tools that allow some simple image editing within image controls</a:t>
            </a:r>
          </a:p>
          <a:p>
            <a:pPr rtl="0">
              <a:spcBef>
                <a:spcPts val="0"/>
              </a:spcBef>
              <a:buNone/>
            </a:pPr>
            <a:r>
              <a:t/>
            </a:r>
            <a:endParaRPr>
              <a:solidFill>
                <a:schemeClr val="dk1"/>
              </a:solidFill>
              <a:latin typeface="Droid Sans"/>
              <a:ea typeface="Droid Sans"/>
              <a:cs typeface="Droid Sans"/>
              <a:sym typeface="Droid Sans"/>
            </a:endParaRPr>
          </a:p>
          <a:p>
            <a:pPr rtl="0" lvl="0">
              <a:spcBef>
                <a:spcPts val="0"/>
              </a:spcBef>
              <a:buNone/>
            </a:pPr>
            <a:r>
              <a:rPr lang="en">
                <a:latin typeface="Droid Sans"/>
                <a:ea typeface="Droid Sans"/>
                <a:cs typeface="Droid Sans"/>
                <a:sym typeface="Droid Sans"/>
              </a:rPr>
              <a:t> To use the paint tools you</a:t>
            </a:r>
          </a:p>
          <a:p>
            <a:pPr rtl="0" lvl="0">
              <a:spcBef>
                <a:spcPts val="0"/>
              </a:spcBef>
              <a:buClr>
                <a:schemeClr val="dk1"/>
              </a:buClr>
              <a:buSzPct val="78571"/>
              <a:buFont typeface="Arial"/>
              <a:buNone/>
            </a:pPr>
            <a:r>
              <a:rPr lang="en">
                <a:latin typeface="Droid Sans"/>
                <a:ea typeface="Droid Sans"/>
                <a:cs typeface="Droid Sans"/>
                <a:sym typeface="Droid Sans"/>
              </a:rPr>
              <a:t>1 Add an image area to the stack.</a:t>
            </a:r>
          </a:p>
          <a:p>
            <a:pPr rtl="0" lvl="0">
              <a:spcBef>
                <a:spcPts val="0"/>
              </a:spcBef>
              <a:buClr>
                <a:schemeClr val="dk1"/>
              </a:buClr>
              <a:buSzPct val="78571"/>
              <a:buFont typeface="Arial"/>
              <a:buNone/>
            </a:pPr>
            <a:r>
              <a:rPr lang="en">
                <a:latin typeface="Droid Sans"/>
                <a:ea typeface="Droid Sans"/>
                <a:cs typeface="Droid Sans"/>
                <a:sym typeface="Droid Sans"/>
              </a:rPr>
              <a:t>2. Ensure the paint tools are shown in the Tools Palette by clicking the fold out triangle.</a:t>
            </a:r>
          </a:p>
          <a:p>
            <a:pPr rtl="0" lvl="0">
              <a:spcBef>
                <a:spcPts val="0"/>
              </a:spcBef>
              <a:buClr>
                <a:schemeClr val="dk1"/>
              </a:buClr>
              <a:buSzPct val="78571"/>
              <a:buFont typeface="Arial"/>
              <a:buNone/>
            </a:pPr>
            <a:r>
              <a:rPr lang="en">
                <a:latin typeface="Droid Sans"/>
                <a:ea typeface="Droid Sans"/>
                <a:cs typeface="Droid Sans"/>
                <a:sym typeface="Droid Sans"/>
              </a:rPr>
              <a:t>3. Select one of the paint tools.</a:t>
            </a:r>
          </a:p>
          <a:p>
            <a:pPr rtl="0" lvl="0">
              <a:spcBef>
                <a:spcPts val="0"/>
              </a:spcBef>
              <a:buNone/>
            </a:pPr>
            <a:r>
              <a:rPr lang="en">
                <a:latin typeface="Droid Sans"/>
                <a:ea typeface="Droid Sans"/>
                <a:cs typeface="Droid Sans"/>
                <a:sym typeface="Droid Sans"/>
              </a:rPr>
              <a:t>4. The paint tool can be used within the image area.</a:t>
            </a:r>
          </a:p>
        </p:txBody>
      </p:sp>
      <p:sp>
        <p:nvSpPr>
          <p:cNvPr id="223" name="Shape 223"/>
          <p:cNvSpPr txBox="1"/>
          <p:nvPr/>
        </p:nvSpPr>
        <p:spPr>
          <a:xfrm>
            <a:off y="849812" x="341875"/>
            <a:ext cy="487799" cx="4474800"/>
          </a:xfrm>
          <a:prstGeom prst="rect">
            <a:avLst/>
          </a:prstGeom>
          <a:noFill/>
          <a:ln>
            <a:noFill/>
          </a:ln>
        </p:spPr>
        <p:txBody>
          <a:bodyPr bIns="91425" rIns="91425" lIns="91425" tIns="91425" anchor="t" anchorCtr="0">
            <a:noAutofit/>
          </a:bodyPr>
          <a:lstStyle/>
          <a:p>
            <a:pPr algn="ctr" rtl="0" lvl="0">
              <a:spcBef>
                <a:spcPts val="0"/>
              </a:spcBef>
              <a:buNone/>
            </a:pPr>
            <a:r>
              <a:rPr b="1" sz="2400" lang="en">
                <a:solidFill>
                  <a:srgbClr val="434343"/>
                </a:solidFill>
                <a:latin typeface="Droid Sans"/>
                <a:ea typeface="Droid Sans"/>
                <a:cs typeface="Droid Sans"/>
                <a:sym typeface="Droid Sans"/>
              </a:rPr>
              <a:t>Paint</a:t>
            </a:r>
          </a:p>
        </p:txBody>
      </p:sp>
      <p:sp>
        <p:nvSpPr>
          <p:cNvPr id="224" name="Shape 224"/>
          <p:cNvSpPr txBox="1"/>
          <p:nvPr/>
        </p:nvSpPr>
        <p:spPr>
          <a:xfrm>
            <a:off y="521400" x="7632275"/>
            <a:ext cy="449400" cx="3852899"/>
          </a:xfrm>
          <a:prstGeom prst="rect">
            <a:avLst/>
          </a:prstGeom>
          <a:noFill/>
          <a:ln>
            <a:noFill/>
          </a:ln>
        </p:spPr>
        <p:txBody>
          <a:bodyPr bIns="91425" rIns="91425" lIns="91425" tIns="91425" anchor="t" anchorCtr="0">
            <a:noAutofit/>
          </a:bodyPr>
          <a:lstStyle/>
          <a:p>
            <a:pPr>
              <a:spcBef>
                <a:spcPts val="0"/>
              </a:spcBef>
              <a:buNone/>
            </a:pPr>
            <a:r>
              <a:rPr lang="en"/>
              <a:t>Select Tool</a:t>
            </a:r>
          </a:p>
        </p:txBody>
      </p:sp>
      <p:sp>
        <p:nvSpPr>
          <p:cNvPr id="225" name="Shape 225"/>
          <p:cNvSpPr txBox="1"/>
          <p:nvPr/>
        </p:nvSpPr>
        <p:spPr>
          <a:xfrm>
            <a:off y="884212" x="7632275"/>
            <a:ext cy="449400" cx="3852899"/>
          </a:xfrm>
          <a:prstGeom prst="rect">
            <a:avLst/>
          </a:prstGeom>
          <a:noFill/>
          <a:ln>
            <a:noFill/>
          </a:ln>
        </p:spPr>
        <p:txBody>
          <a:bodyPr bIns="91425" rIns="91425" lIns="91425" tIns="91425" anchor="t" anchorCtr="0">
            <a:noAutofit/>
          </a:bodyPr>
          <a:lstStyle/>
          <a:p>
            <a:pPr>
              <a:spcBef>
                <a:spcPts val="0"/>
              </a:spcBef>
              <a:buNone/>
            </a:pPr>
            <a:r>
              <a:rPr lang="en"/>
              <a:t>Bucket Tool</a:t>
            </a:r>
          </a:p>
        </p:txBody>
      </p:sp>
      <p:sp>
        <p:nvSpPr>
          <p:cNvPr id="226" name="Shape 226"/>
          <p:cNvSpPr txBox="1"/>
          <p:nvPr/>
        </p:nvSpPr>
        <p:spPr>
          <a:xfrm>
            <a:off y="1333625" x="7632275"/>
            <a:ext cy="449400" cx="3852899"/>
          </a:xfrm>
          <a:prstGeom prst="rect">
            <a:avLst/>
          </a:prstGeom>
          <a:noFill/>
          <a:ln>
            <a:noFill/>
          </a:ln>
        </p:spPr>
        <p:txBody>
          <a:bodyPr bIns="91425" rIns="91425" lIns="91425" tIns="91425" anchor="t" anchorCtr="0">
            <a:noAutofit/>
          </a:bodyPr>
          <a:lstStyle/>
          <a:p>
            <a:pPr>
              <a:spcBef>
                <a:spcPts val="0"/>
              </a:spcBef>
              <a:buNone/>
            </a:pPr>
            <a:r>
              <a:rPr lang="en"/>
              <a:t>Spray Tool</a:t>
            </a:r>
          </a:p>
        </p:txBody>
      </p:sp>
      <p:sp>
        <p:nvSpPr>
          <p:cNvPr id="227" name="Shape 227"/>
          <p:cNvSpPr txBox="1"/>
          <p:nvPr/>
        </p:nvSpPr>
        <p:spPr>
          <a:xfrm>
            <a:off y="1770475" x="7632275"/>
            <a:ext cy="449400" cx="3852899"/>
          </a:xfrm>
          <a:prstGeom prst="rect">
            <a:avLst/>
          </a:prstGeom>
          <a:noFill/>
          <a:ln>
            <a:noFill/>
          </a:ln>
        </p:spPr>
        <p:txBody>
          <a:bodyPr bIns="91425" rIns="91425" lIns="91425" tIns="91425" anchor="t" anchorCtr="0">
            <a:noAutofit/>
          </a:bodyPr>
          <a:lstStyle/>
          <a:p>
            <a:pPr>
              <a:spcBef>
                <a:spcPts val="0"/>
              </a:spcBef>
              <a:buNone/>
            </a:pPr>
            <a:r>
              <a:rPr lang="en"/>
              <a:t>Eraser Tool</a:t>
            </a:r>
          </a:p>
        </p:txBody>
      </p:sp>
      <p:sp>
        <p:nvSpPr>
          <p:cNvPr id="228" name="Shape 228"/>
          <p:cNvSpPr txBox="1"/>
          <p:nvPr/>
        </p:nvSpPr>
        <p:spPr>
          <a:xfrm>
            <a:off y="2189275" x="7632275"/>
            <a:ext cy="449400" cx="3852899"/>
          </a:xfrm>
          <a:prstGeom prst="rect">
            <a:avLst/>
          </a:prstGeom>
          <a:noFill/>
          <a:ln>
            <a:noFill/>
          </a:ln>
        </p:spPr>
        <p:txBody>
          <a:bodyPr bIns="91425" rIns="91425" lIns="91425" tIns="91425" anchor="t" anchorCtr="0">
            <a:noAutofit/>
          </a:bodyPr>
          <a:lstStyle/>
          <a:p>
            <a:pPr>
              <a:spcBef>
                <a:spcPts val="0"/>
              </a:spcBef>
              <a:buNone/>
            </a:pPr>
            <a:r>
              <a:rPr lang="en"/>
              <a:t>Freehand Tool</a:t>
            </a:r>
          </a:p>
        </p:txBody>
      </p:sp>
      <p:sp>
        <p:nvSpPr>
          <p:cNvPr id="229" name="Shape 229"/>
          <p:cNvSpPr txBox="1"/>
          <p:nvPr/>
        </p:nvSpPr>
        <p:spPr>
          <a:xfrm>
            <a:off y="2579450" x="7632275"/>
            <a:ext cy="449400" cx="3852899"/>
          </a:xfrm>
          <a:prstGeom prst="rect">
            <a:avLst/>
          </a:prstGeom>
          <a:noFill/>
          <a:ln>
            <a:noFill/>
          </a:ln>
        </p:spPr>
        <p:txBody>
          <a:bodyPr bIns="91425" rIns="91425" lIns="91425" tIns="91425" anchor="t" anchorCtr="0">
            <a:noAutofit/>
          </a:bodyPr>
          <a:lstStyle/>
          <a:p>
            <a:pPr>
              <a:spcBef>
                <a:spcPts val="0"/>
              </a:spcBef>
              <a:buNone/>
            </a:pPr>
            <a:r>
              <a:rPr lang="en"/>
              <a:t>Pencil Tool</a:t>
            </a:r>
          </a:p>
        </p:txBody>
      </p:sp>
      <p:sp>
        <p:nvSpPr>
          <p:cNvPr id="230" name="Shape 230"/>
          <p:cNvSpPr txBox="1"/>
          <p:nvPr/>
        </p:nvSpPr>
        <p:spPr>
          <a:xfrm>
            <a:off y="3058475" x="7632275"/>
            <a:ext cy="449400" cx="3852899"/>
          </a:xfrm>
          <a:prstGeom prst="rect">
            <a:avLst/>
          </a:prstGeom>
          <a:noFill/>
          <a:ln>
            <a:noFill/>
          </a:ln>
        </p:spPr>
        <p:txBody>
          <a:bodyPr bIns="91425" rIns="91425" lIns="91425" tIns="91425" anchor="t" anchorCtr="0">
            <a:noAutofit/>
          </a:bodyPr>
          <a:lstStyle/>
          <a:p>
            <a:pPr>
              <a:spcBef>
                <a:spcPts val="0"/>
              </a:spcBef>
              <a:buNone/>
            </a:pPr>
            <a:r>
              <a:rPr lang="en"/>
              <a:t>Brush Tool</a:t>
            </a:r>
          </a:p>
        </p:txBody>
      </p:sp>
      <p:sp>
        <p:nvSpPr>
          <p:cNvPr id="231" name="Shape 231"/>
          <p:cNvSpPr txBox="1"/>
          <p:nvPr/>
        </p:nvSpPr>
        <p:spPr>
          <a:xfrm>
            <a:off y="3537500" x="7632275"/>
            <a:ext cy="449400" cx="3852899"/>
          </a:xfrm>
          <a:prstGeom prst="rect">
            <a:avLst/>
          </a:prstGeom>
          <a:noFill/>
          <a:ln>
            <a:noFill/>
          </a:ln>
        </p:spPr>
        <p:txBody>
          <a:bodyPr bIns="91425" rIns="91425" lIns="91425" tIns="91425" anchor="t" anchorCtr="0">
            <a:noAutofit/>
          </a:bodyPr>
          <a:lstStyle/>
          <a:p>
            <a:pPr>
              <a:spcBef>
                <a:spcPts val="0"/>
              </a:spcBef>
              <a:buNone/>
            </a:pPr>
            <a:r>
              <a:rPr lang="en"/>
              <a:t>Fill Color</a:t>
            </a:r>
          </a:p>
        </p:txBody>
      </p:sp>
      <p:sp>
        <p:nvSpPr>
          <p:cNvPr id="232" name="Shape 232"/>
          <p:cNvSpPr txBox="1"/>
          <p:nvPr/>
        </p:nvSpPr>
        <p:spPr>
          <a:xfrm>
            <a:off y="3986900" x="7679300"/>
            <a:ext cy="449400" cx="3852899"/>
          </a:xfrm>
          <a:prstGeom prst="rect">
            <a:avLst/>
          </a:prstGeom>
          <a:noFill/>
          <a:ln>
            <a:noFill/>
          </a:ln>
        </p:spPr>
        <p:txBody>
          <a:bodyPr bIns="91425" rIns="91425" lIns="91425" tIns="91425" anchor="t" anchorCtr="0">
            <a:noAutofit/>
          </a:bodyPr>
          <a:lstStyle/>
          <a:p>
            <a:pPr>
              <a:spcBef>
                <a:spcPts val="0"/>
              </a:spcBef>
              <a:buNone/>
            </a:pPr>
            <a:r>
              <a:rPr lang="en"/>
              <a:t>Line Color</a:t>
            </a:r>
          </a:p>
        </p:txBody>
      </p:sp>
      <p:sp>
        <p:nvSpPr>
          <p:cNvPr id="233" name="Shape 233"/>
          <p:cNvSpPr txBox="1"/>
          <p:nvPr/>
        </p:nvSpPr>
        <p:spPr>
          <a:xfrm>
            <a:off y="4450150" x="7679300"/>
            <a:ext cy="449400" cx="3852899"/>
          </a:xfrm>
          <a:prstGeom prst="rect">
            <a:avLst/>
          </a:prstGeom>
          <a:noFill/>
          <a:ln>
            <a:noFill/>
          </a:ln>
        </p:spPr>
        <p:txBody>
          <a:bodyPr bIns="91425" rIns="91425" lIns="91425" tIns="91425" anchor="t" anchorCtr="0">
            <a:noAutofit/>
          </a:bodyPr>
          <a:lstStyle/>
          <a:p>
            <a:pPr>
              <a:spcBef>
                <a:spcPts val="0"/>
              </a:spcBef>
              <a:buNone/>
            </a:pPr>
            <a:r>
              <a:rPr lang="en"/>
              <a:t>Line Size</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y="0" x="0"/>
          <a:ext cy="0" cx="0"/>
          <a:chOff y="0" x="0"/>
          <a:chExt cy="0" cx="0"/>
        </a:xfrm>
      </p:grpSpPr>
      <p:pic>
        <p:nvPicPr>
          <p:cNvPr id="238" name="Shape 238"/>
          <p:cNvPicPr preferRelativeResize="0"/>
          <p:nvPr/>
        </p:nvPicPr>
        <p:blipFill>
          <a:blip r:embed="rId3">
            <a:alphaModFix/>
          </a:blip>
          <a:stretch>
            <a:fillRect/>
          </a:stretch>
        </p:blipFill>
        <p:spPr>
          <a:xfrm>
            <a:off y="79750" x="628975"/>
            <a:ext cy="301200" cx="1151647"/>
          </a:xfrm>
          <a:prstGeom prst="rect">
            <a:avLst/>
          </a:prstGeom>
          <a:noFill/>
          <a:ln>
            <a:noFill/>
          </a:ln>
        </p:spPr>
      </p:pic>
      <p:sp>
        <p:nvSpPr>
          <p:cNvPr id="239" name="Shape 239"/>
          <p:cNvSpPr txBox="1"/>
          <p:nvPr/>
        </p:nvSpPr>
        <p:spPr>
          <a:xfrm>
            <a:off y="323650" x="51375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240" name="Shape 240"/>
          <p:cNvPicPr preferRelativeResize="0"/>
          <p:nvPr/>
        </p:nvPicPr>
        <p:blipFill>
          <a:blip r:embed="rId4">
            <a:alphaModFix/>
          </a:blip>
          <a:stretch>
            <a:fillRect/>
          </a:stretch>
        </p:blipFill>
        <p:spPr>
          <a:xfrm>
            <a:off y="79747" x="170400"/>
            <a:ext cy="545099" cx="343349"/>
          </a:xfrm>
          <a:prstGeom prst="rect">
            <a:avLst/>
          </a:prstGeom>
          <a:noFill/>
          <a:ln w="9525" cap="flat">
            <a:solidFill>
              <a:srgbClr val="53585F"/>
            </a:solidFill>
            <a:prstDash val="solid"/>
            <a:round/>
            <a:headEnd w="med" len="med" type="none"/>
            <a:tailEnd w="med" len="med" type="none"/>
          </a:ln>
        </p:spPr>
      </p:pic>
      <p:sp>
        <p:nvSpPr>
          <p:cNvPr id="241" name="Shape 241"/>
          <p:cNvSpPr txBox="1"/>
          <p:nvPr/>
        </p:nvSpPr>
        <p:spPr>
          <a:xfrm>
            <a:off y="2240080" x="7503200"/>
            <a:ext cy="391200" cx="1465799"/>
          </a:xfrm>
          <a:prstGeom prst="rect">
            <a:avLst/>
          </a:prstGeom>
          <a:noFill/>
          <a:ln>
            <a:noFill/>
          </a:ln>
        </p:spPr>
        <p:txBody>
          <a:bodyPr bIns="91425" rIns="91425" lIns="91425" tIns="91425" anchor="t" anchorCtr="0">
            <a:noAutofit/>
          </a:bodyPr>
          <a:lstStyle/>
          <a:p>
            <a:pPr rtl="0" lvl="0">
              <a:spcBef>
                <a:spcPts val="0"/>
              </a:spcBef>
              <a:buNone/>
            </a:pPr>
            <a:r>
              <a:rPr lang="en"/>
              <a:t>Data Grid</a:t>
            </a:r>
          </a:p>
        </p:txBody>
      </p:sp>
      <p:pic>
        <p:nvPicPr>
          <p:cNvPr id="242" name="Shape 242"/>
          <p:cNvPicPr preferRelativeResize="0"/>
          <p:nvPr/>
        </p:nvPicPr>
        <p:blipFill>
          <a:blip r:embed="rId5">
            <a:alphaModFix/>
          </a:blip>
          <a:stretch>
            <a:fillRect/>
          </a:stretch>
        </p:blipFill>
        <p:spPr>
          <a:xfrm>
            <a:off y="756375" x="5852312"/>
            <a:ext cy="4238700" cx="754345"/>
          </a:xfrm>
          <a:prstGeom prst="rect">
            <a:avLst/>
          </a:prstGeom>
          <a:noFill/>
          <a:ln w="9525" cap="flat">
            <a:solidFill>
              <a:srgbClr val="666666"/>
            </a:solidFill>
            <a:prstDash val="solid"/>
            <a:round/>
            <a:headEnd w="med" len="med" type="none"/>
            <a:tailEnd w="med" len="med" type="none"/>
          </a:ln>
        </p:spPr>
      </p:pic>
      <p:sp>
        <p:nvSpPr>
          <p:cNvPr id="243" name="Shape 243"/>
          <p:cNvSpPr/>
          <p:nvPr/>
        </p:nvSpPr>
        <p:spPr>
          <a:xfrm>
            <a:off y="2285067" x="6212128"/>
            <a:ext cy="301200" cx="405000"/>
          </a:xfrm>
          <a:prstGeom prst="rect">
            <a:avLst/>
          </a:prstGeom>
          <a:noFill/>
          <a:ln w="38100" cap="flat">
            <a:solidFill>
              <a:srgbClr val="E06666"/>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44" name="Shape 244"/>
          <p:cNvSpPr txBox="1"/>
          <p:nvPr/>
        </p:nvSpPr>
        <p:spPr>
          <a:xfrm>
            <a:off y="1085850" x="277225"/>
            <a:ext cy="2060099" cx="4941299"/>
          </a:xfrm>
          <a:prstGeom prst="rect">
            <a:avLst/>
          </a:prstGeom>
          <a:noFill/>
          <a:ln>
            <a:noFill/>
          </a:ln>
        </p:spPr>
        <p:txBody>
          <a:bodyPr bIns="91425" rIns="91425" lIns="91425" tIns="91425" anchor="t" anchorCtr="0">
            <a:noAutofit/>
          </a:bodyPr>
          <a:lstStyle/>
          <a:p>
            <a:pPr rtl="0" lvl="0">
              <a:spcBef>
                <a:spcPts val="0"/>
              </a:spcBef>
              <a:buNone/>
            </a:pPr>
            <a:r>
              <a:rPr lang="en">
                <a:solidFill>
                  <a:srgbClr val="191919"/>
                </a:solidFill>
                <a:latin typeface="Droid Sans"/>
                <a:ea typeface="Droid Sans"/>
                <a:cs typeface="Droid Sans"/>
                <a:sym typeface="Droid Sans"/>
              </a:rPr>
              <a:t>The LiveCode Data Grid enables you to integrate powerful tables and forms into your LiveCode projects. Data grids combine LiveCode groups and behaviors to provide you with a simple, yet flexible means of displaying your data in just about any way you want.</a:t>
            </a:r>
          </a:p>
          <a:p>
            <a:pPr rtl="0" lvl="0">
              <a:spcBef>
                <a:spcPts val="0"/>
              </a:spcBef>
              <a:buNone/>
            </a:pPr>
            <a:r>
              <a:t/>
            </a:r>
            <a:endParaRPr>
              <a:solidFill>
                <a:schemeClr val="dk1"/>
              </a:solidFill>
              <a:latin typeface="Droid Sans"/>
              <a:ea typeface="Droid Sans"/>
              <a:cs typeface="Droid Sans"/>
              <a:sym typeface="Droid Sans"/>
            </a:endParaRPr>
          </a:p>
          <a:p>
            <a:pPr rtl="0" lvl="0">
              <a:spcBef>
                <a:spcPts val="0"/>
              </a:spcBef>
              <a:buClr>
                <a:schemeClr val="dk1"/>
              </a:buClr>
              <a:buSzPct val="78571"/>
              <a:buFont typeface="Arial"/>
              <a:buNone/>
            </a:pPr>
            <a:r>
              <a:rPr lang="en">
                <a:solidFill>
                  <a:schemeClr val="dk1"/>
                </a:solidFill>
                <a:latin typeface="Droid Sans"/>
                <a:ea typeface="Droid Sans"/>
                <a:cs typeface="Droid Sans"/>
                <a:sym typeface="Droid Sans"/>
              </a:rPr>
              <a:t>The LiveCode Data Grid is a remarkable and versatile control. We will shortly create a basic data grid and look at at a small portion of it’s functionality.</a:t>
            </a:r>
          </a:p>
          <a:p>
            <a:pPr rtl="0" lvl="0">
              <a:spcBef>
                <a:spcPts val="0"/>
              </a:spcBef>
              <a:buNone/>
            </a:pPr>
            <a:r>
              <a:t/>
            </a:r>
            <a:endParaRPr>
              <a:solidFill>
                <a:srgbClr val="191919"/>
              </a:solidFill>
              <a:latin typeface="Droid Sans"/>
              <a:ea typeface="Droid Sans"/>
              <a:cs typeface="Droid Sans"/>
              <a:sym typeface="Droid Sans"/>
            </a:endParaRPr>
          </a:p>
        </p:txBody>
      </p:sp>
      <p:sp>
        <p:nvSpPr>
          <p:cNvPr id="245" name="Shape 245"/>
          <p:cNvSpPr txBox="1"/>
          <p:nvPr/>
        </p:nvSpPr>
        <p:spPr>
          <a:xfrm>
            <a:off y="621212" x="341875"/>
            <a:ext cy="487799" cx="4474800"/>
          </a:xfrm>
          <a:prstGeom prst="rect">
            <a:avLst/>
          </a:prstGeom>
          <a:noFill/>
          <a:ln>
            <a:noFill/>
          </a:ln>
        </p:spPr>
        <p:txBody>
          <a:bodyPr bIns="91425" rIns="91425" lIns="91425" tIns="91425" anchor="t" anchorCtr="0">
            <a:noAutofit/>
          </a:bodyPr>
          <a:lstStyle/>
          <a:p>
            <a:pPr algn="ctr" rtl="0" lvl="0">
              <a:spcBef>
                <a:spcPts val="0"/>
              </a:spcBef>
              <a:buNone/>
            </a:pPr>
            <a:r>
              <a:rPr b="1" sz="2400" lang="en">
                <a:solidFill>
                  <a:srgbClr val="434343"/>
                </a:solidFill>
                <a:latin typeface="Droid Sans"/>
                <a:ea typeface="Droid Sans"/>
                <a:cs typeface="Droid Sans"/>
                <a:sym typeface="Droid Sans"/>
              </a:rPr>
              <a:t>Data Grid</a:t>
            </a:r>
          </a:p>
        </p:txBody>
      </p:sp>
      <p:pic>
        <p:nvPicPr>
          <p:cNvPr id="246" name="Shape 246"/>
          <p:cNvPicPr preferRelativeResize="0"/>
          <p:nvPr/>
        </p:nvPicPr>
        <p:blipFill>
          <a:blip r:embed="rId6">
            <a:alphaModFix/>
          </a:blip>
          <a:stretch>
            <a:fillRect/>
          </a:stretch>
        </p:blipFill>
        <p:spPr>
          <a:xfrm>
            <a:off y="2329787" x="7110875"/>
            <a:ext cy="211774" cx="292750"/>
          </a:xfrm>
          <a:prstGeom prst="rect">
            <a:avLst/>
          </a:prstGeom>
          <a:noFill/>
          <a:ln>
            <a:noFill/>
          </a:ln>
        </p:spPr>
      </p:pic>
      <p:sp>
        <p:nvSpPr>
          <p:cNvPr id="247" name="Shape 247"/>
          <p:cNvSpPr txBox="1"/>
          <p:nvPr/>
        </p:nvSpPr>
        <p:spPr>
          <a:xfrm>
            <a:off y="3353775" x="1780625"/>
            <a:ext cy="1641300" cx="3513900"/>
          </a:xfrm>
          <a:prstGeom prst="rect">
            <a:avLst/>
          </a:prstGeom>
          <a:noFill/>
          <a:ln>
            <a:noFill/>
          </a:ln>
        </p:spPr>
        <p:txBody>
          <a:bodyPr bIns="91425" rIns="91425" lIns="91425" tIns="91425" anchor="t" anchorCtr="0">
            <a:noAutofit/>
          </a:bodyPr>
          <a:lstStyle/>
          <a:p>
            <a:pPr rtl="0" lvl="0">
              <a:spcBef>
                <a:spcPts val="0"/>
              </a:spcBef>
              <a:buNone/>
            </a:pPr>
            <a:r>
              <a:rPr u="sng" b="1" lang="en">
                <a:solidFill>
                  <a:schemeClr val="hlink"/>
                </a:solidFill>
                <a:latin typeface="Droid Sans"/>
                <a:ea typeface="Droid Sans"/>
                <a:cs typeface="Droid Sans"/>
                <a:sym typeface="Droid Sans"/>
                <a:hlinkClick r:id="rId7"/>
              </a:rPr>
              <a:t>LiveCode Data Grid</a:t>
            </a:r>
          </a:p>
          <a:p>
            <a:pPr rtl="0" lvl="0" indent="0" marL="457200">
              <a:spcBef>
                <a:spcPts val="0"/>
              </a:spcBef>
              <a:buClr>
                <a:schemeClr val="dk1"/>
              </a:buClr>
              <a:buSzPct val="78571"/>
              <a:buFont typeface="Arial"/>
              <a:buNone/>
            </a:pPr>
            <a:r>
              <a:rPr u="sng" lang="en">
                <a:solidFill>
                  <a:schemeClr val="hlink"/>
                </a:solidFill>
                <a:latin typeface="Droid Sans"/>
                <a:ea typeface="Droid Sans"/>
                <a:cs typeface="Droid Sans"/>
                <a:sym typeface="Droid Sans"/>
                <a:hlinkClick r:id="rId8"/>
              </a:rPr>
              <a:t>Introduction</a:t>
            </a:r>
            <a:br>
              <a:rPr lang="en">
                <a:solidFill>
                  <a:schemeClr val="dk1"/>
                </a:solidFill>
                <a:latin typeface="Droid Sans"/>
                <a:ea typeface="Droid Sans"/>
                <a:cs typeface="Droid Sans"/>
                <a:sym typeface="Droid Sans"/>
              </a:rPr>
            </a:br>
            <a:r>
              <a:rPr u="sng" lang="en">
                <a:solidFill>
                  <a:schemeClr val="hlink"/>
                </a:solidFill>
                <a:latin typeface="Droid Sans"/>
                <a:ea typeface="Droid Sans"/>
                <a:cs typeface="Droid Sans"/>
                <a:sym typeface="Droid Sans"/>
                <a:hlinkClick r:id="rId9"/>
              </a:rPr>
              <a:t>Data Grid Fundamentals</a:t>
            </a:r>
            <a:br>
              <a:rPr lang="en">
                <a:solidFill>
                  <a:schemeClr val="dk1"/>
                </a:solidFill>
                <a:latin typeface="Droid Sans"/>
                <a:ea typeface="Droid Sans"/>
                <a:cs typeface="Droid Sans"/>
                <a:sym typeface="Droid Sans"/>
              </a:rPr>
            </a:br>
            <a:r>
              <a:rPr u="sng" lang="en">
                <a:solidFill>
                  <a:schemeClr val="hlink"/>
                </a:solidFill>
                <a:latin typeface="Droid Sans"/>
                <a:ea typeface="Droid Sans"/>
                <a:cs typeface="Droid Sans"/>
                <a:sym typeface="Droid Sans"/>
                <a:hlinkClick r:id="rId10"/>
              </a:rPr>
              <a:t>Example: Creating a List of People</a:t>
            </a:r>
          </a:p>
          <a:p>
            <a:pPr rtl="0" lvl="0" indent="457200">
              <a:spcBef>
                <a:spcPts val="0"/>
              </a:spcBef>
              <a:buClr>
                <a:schemeClr val="dk1"/>
              </a:buClr>
              <a:buSzPct val="78571"/>
              <a:buFont typeface="Arial"/>
              <a:buNone/>
            </a:pPr>
            <a:r>
              <a:rPr u="sng" lang="en">
                <a:solidFill>
                  <a:schemeClr val="hlink"/>
                </a:solidFill>
                <a:latin typeface="Droid Sans"/>
                <a:ea typeface="Droid Sans"/>
                <a:cs typeface="Droid Sans"/>
                <a:sym typeface="Droid Sans"/>
                <a:hlinkClick r:id="rId11"/>
              </a:rPr>
              <a:t>Working With Data Grid Forms</a:t>
            </a:r>
            <a:br>
              <a:rPr sz="1200" lang="en">
                <a:latin typeface="Droid Sans"/>
                <a:ea typeface="Droid Sans"/>
                <a:cs typeface="Droid Sans"/>
                <a:sym typeface="Droid Sans"/>
              </a:rPr>
            </a:br>
          </a:p>
          <a:p>
            <a:pPr rtl="0" lvl="0">
              <a:spcBef>
                <a:spcPts val="0"/>
              </a:spcBef>
              <a:buNone/>
            </a:pPr>
            <a:r>
              <a:t/>
            </a:r>
            <a:endParaRPr sz="1800">
              <a:latin typeface="Droid Sans"/>
              <a:ea typeface="Droid Sans"/>
              <a:cs typeface="Droid Sans"/>
              <a:sym typeface="Droid Sans"/>
            </a:endParaRPr>
          </a:p>
          <a:p>
            <a:pPr rtl="0" lvl="0">
              <a:spcBef>
                <a:spcPts val="0"/>
              </a:spcBef>
              <a:buNone/>
            </a:pPr>
            <a:r>
              <a:t/>
            </a:r>
            <a:endParaRPr sz="1800">
              <a:latin typeface="Droid Sans"/>
              <a:ea typeface="Droid Sans"/>
              <a:cs typeface="Droid Sans"/>
              <a:sym typeface="Droid Sans"/>
            </a:endParaRPr>
          </a:p>
          <a:p>
            <a:pPr rtl="0" lvl="0">
              <a:spcBef>
                <a:spcPts val="0"/>
              </a:spcBef>
              <a:buNone/>
            </a:pPr>
            <a:r>
              <a:t/>
            </a:r>
            <a:endParaRPr sz="1800">
              <a:latin typeface="Droid Sans"/>
              <a:ea typeface="Droid Sans"/>
              <a:cs typeface="Droid Sans"/>
              <a:sym typeface="Droid Sans"/>
            </a:endParaRPr>
          </a:p>
        </p:txBody>
      </p:sp>
      <p:sp>
        <p:nvSpPr>
          <p:cNvPr id="248" name="Shape 248"/>
          <p:cNvSpPr txBox="1"/>
          <p:nvPr/>
        </p:nvSpPr>
        <p:spPr>
          <a:xfrm>
            <a:off y="3774973" x="371150"/>
            <a:ext cy="419399" cx="1461300"/>
          </a:xfrm>
          <a:prstGeom prst="rect">
            <a:avLst/>
          </a:prstGeom>
          <a:noFill/>
          <a:ln>
            <a:noFill/>
          </a:ln>
        </p:spPr>
        <p:txBody>
          <a:bodyPr bIns="91425" rIns="91425" lIns="91425" tIns="91425" anchor="t" anchorCtr="0">
            <a:noAutofit/>
          </a:bodyPr>
          <a:lstStyle/>
          <a:p>
            <a:pPr rtl="0" lvl="0">
              <a:spcBef>
                <a:spcPts val="0"/>
              </a:spcBef>
              <a:buNone/>
            </a:pPr>
            <a:r>
              <a:rPr b="1" sz="1800" lang="en">
                <a:solidFill>
                  <a:srgbClr val="434343"/>
                </a:solidFill>
                <a:latin typeface="Droid Sans"/>
                <a:ea typeface="Droid Sans"/>
                <a:cs typeface="Droid Sans"/>
                <a:sym typeface="Droid Sans"/>
              </a:rPr>
              <a:t>LESSONS</a:t>
            </a:r>
          </a:p>
        </p:txBody>
      </p:sp>
      <p:cxnSp>
        <p:nvCxnSpPr>
          <p:cNvPr id="249" name="Shape 249"/>
          <p:cNvCxnSpPr/>
          <p:nvPr/>
        </p:nvCxnSpPr>
        <p:spPr>
          <a:xfrm>
            <a:off y="3353770" x="377966"/>
            <a:ext cy="0" cx="4802400"/>
          </a:xfrm>
          <a:prstGeom prst="straightConnector1">
            <a:avLst/>
          </a:prstGeom>
          <a:noFill/>
          <a:ln w="19050" cap="flat">
            <a:solidFill>
              <a:srgbClr val="D9D9D9"/>
            </a:solidFill>
            <a:prstDash val="solid"/>
            <a:round/>
            <a:headEnd w="lg" len="lg" type="none"/>
            <a:tailEnd w="lg" len="lg" type="none"/>
          </a:ln>
        </p:spPr>
      </p:cxnSp>
      <p:pic>
        <p:nvPicPr>
          <p:cNvPr id="250" name="Shape 250"/>
          <p:cNvPicPr preferRelativeResize="0"/>
          <p:nvPr/>
        </p:nvPicPr>
        <p:blipFill>
          <a:blip r:embed="rId12">
            <a:alphaModFix/>
          </a:blip>
          <a:stretch>
            <a:fillRect/>
          </a:stretch>
        </p:blipFill>
        <p:spPr>
          <a:xfrm>
            <a:off y="3529516" x="377974"/>
            <a:ext cy="341400" cx="1305393"/>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y="0" x="0"/>
          <a:ext cy="0" cx="0"/>
          <a:chOff y="0" x="0"/>
          <a:chExt cy="0" cx="0"/>
        </a:xfrm>
      </p:grpSpPr>
      <p:pic>
        <p:nvPicPr>
          <p:cNvPr id="255" name="Shape 255"/>
          <p:cNvPicPr preferRelativeResize="0"/>
          <p:nvPr/>
        </p:nvPicPr>
        <p:blipFill>
          <a:blip r:embed="rId3">
            <a:alphaModFix/>
          </a:blip>
          <a:stretch>
            <a:fillRect/>
          </a:stretch>
        </p:blipFill>
        <p:spPr>
          <a:xfrm>
            <a:off y="79750" x="628975"/>
            <a:ext cy="301200" cx="1151647"/>
          </a:xfrm>
          <a:prstGeom prst="rect">
            <a:avLst/>
          </a:prstGeom>
          <a:noFill/>
          <a:ln>
            <a:noFill/>
          </a:ln>
        </p:spPr>
      </p:pic>
      <p:sp>
        <p:nvSpPr>
          <p:cNvPr id="256" name="Shape 256"/>
          <p:cNvSpPr txBox="1"/>
          <p:nvPr/>
        </p:nvSpPr>
        <p:spPr>
          <a:xfrm>
            <a:off y="323650" x="51375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257" name="Shape 257"/>
          <p:cNvPicPr preferRelativeResize="0"/>
          <p:nvPr/>
        </p:nvPicPr>
        <p:blipFill>
          <a:blip r:embed="rId4">
            <a:alphaModFix/>
          </a:blip>
          <a:stretch>
            <a:fillRect/>
          </a:stretch>
        </p:blipFill>
        <p:spPr>
          <a:xfrm>
            <a:off y="79747" x="170400"/>
            <a:ext cy="545099" cx="343349"/>
          </a:xfrm>
          <a:prstGeom prst="rect">
            <a:avLst/>
          </a:prstGeom>
          <a:noFill/>
          <a:ln w="9525" cap="flat">
            <a:solidFill>
              <a:srgbClr val="53585F"/>
            </a:solidFill>
            <a:prstDash val="solid"/>
            <a:round/>
            <a:headEnd w="med" len="med" type="none"/>
            <a:tailEnd w="med" len="med" type="none"/>
          </a:ln>
        </p:spPr>
      </p:pic>
      <p:sp>
        <p:nvSpPr>
          <p:cNvPr id="258" name="Shape 258"/>
          <p:cNvSpPr txBox="1"/>
          <p:nvPr/>
        </p:nvSpPr>
        <p:spPr>
          <a:xfrm>
            <a:off y="917175" x="201049"/>
            <a:ext cy="822599" cx="3249599"/>
          </a:xfrm>
          <a:prstGeom prst="rect">
            <a:avLst/>
          </a:prstGeom>
          <a:noFill/>
          <a:ln>
            <a:noFill/>
          </a:ln>
        </p:spPr>
        <p:txBody>
          <a:bodyPr bIns="91425" rIns="91425" lIns="91425" tIns="91425" anchor="t" anchorCtr="0">
            <a:noAutofit/>
          </a:bodyPr>
          <a:lstStyle/>
          <a:p>
            <a:pPr rtl="0" lvl="0">
              <a:spcBef>
                <a:spcPts val="0"/>
              </a:spcBef>
              <a:buNone/>
            </a:pPr>
            <a:r>
              <a:rPr b="1" sz="2400" lang="en">
                <a:solidFill>
                  <a:srgbClr val="434343"/>
                </a:solidFill>
                <a:latin typeface="Droid Sans"/>
                <a:ea typeface="Droid Sans"/>
                <a:cs typeface="Droid Sans"/>
                <a:sym typeface="Droid Sans"/>
              </a:rPr>
              <a:t>Let’s learn about the Data Grid Control</a:t>
            </a:r>
          </a:p>
        </p:txBody>
      </p:sp>
      <p:sp>
        <p:nvSpPr>
          <p:cNvPr id="259" name="Shape 259"/>
          <p:cNvSpPr txBox="1"/>
          <p:nvPr/>
        </p:nvSpPr>
        <p:spPr>
          <a:xfrm>
            <a:off y="1810675" x="266415"/>
            <a:ext cy="3215099" cx="3326400"/>
          </a:xfrm>
          <a:prstGeom prst="rect">
            <a:avLst/>
          </a:prstGeom>
          <a:noFill/>
          <a:ln>
            <a:noFill/>
          </a:ln>
        </p:spPr>
        <p:txBody>
          <a:bodyPr bIns="91425" rIns="91425" lIns="91425" tIns="91425" anchor="t" anchorCtr="0">
            <a:noAutofit/>
          </a:bodyPr>
          <a:lstStyle/>
          <a:p>
            <a:pPr rtl="0" lvl="0">
              <a:spcBef>
                <a:spcPts val="0"/>
              </a:spcBef>
              <a:buNone/>
            </a:pPr>
            <a:r>
              <a:rPr sz="1600" lang="en">
                <a:latin typeface="Droid Sans"/>
                <a:ea typeface="Droid Sans"/>
                <a:cs typeface="Droid Sans"/>
                <a:sym typeface="Droid Sans"/>
              </a:rPr>
              <a:t>1. First add a grid control from the Tool Palette.</a:t>
            </a:r>
          </a:p>
          <a:p>
            <a:pPr rtl="0" lvl="0">
              <a:spcBef>
                <a:spcPts val="0"/>
              </a:spcBef>
              <a:buNone/>
            </a:pPr>
            <a:r>
              <a:t/>
            </a:r>
            <a:endParaRPr sz="1600">
              <a:latin typeface="Droid Sans"/>
              <a:ea typeface="Droid Sans"/>
              <a:cs typeface="Droid Sans"/>
              <a:sym typeface="Droid Sans"/>
            </a:endParaRPr>
          </a:p>
          <a:p>
            <a:pPr rtl="0" lvl="0">
              <a:spcBef>
                <a:spcPts val="0"/>
              </a:spcBef>
              <a:buNone/>
            </a:pPr>
            <a:r>
              <a:rPr sz="1600" lang="en">
                <a:latin typeface="Droid Sans"/>
                <a:ea typeface="Droid Sans"/>
                <a:cs typeface="Droid Sans"/>
                <a:sym typeface="Droid Sans"/>
              </a:rPr>
              <a:t>2. Open the Property Inspector for it (this can be accessed by double-clicking on the control, from the toolbar, from the Object menu and from context sensitive menus).</a:t>
            </a:r>
          </a:p>
        </p:txBody>
      </p:sp>
      <p:pic>
        <p:nvPicPr>
          <p:cNvPr id="260" name="Shape 260"/>
          <p:cNvPicPr preferRelativeResize="0"/>
          <p:nvPr/>
        </p:nvPicPr>
        <p:blipFill>
          <a:blip r:embed="rId5">
            <a:alphaModFix/>
          </a:blip>
          <a:stretch>
            <a:fillRect/>
          </a:stretch>
        </p:blipFill>
        <p:spPr>
          <a:xfrm>
            <a:off y="485150" x="3812750"/>
            <a:ext cy="4276725" cx="5238750"/>
          </a:xfrm>
          <a:prstGeom prst="rect">
            <a:avLst/>
          </a:prstGeom>
          <a:noFill/>
          <a:ln>
            <a:noFill/>
          </a:ln>
        </p:spPr>
      </p:pic>
      <p:sp>
        <p:nvSpPr>
          <p:cNvPr id="261" name="Shape 261"/>
          <p:cNvSpPr/>
          <p:nvPr/>
        </p:nvSpPr>
        <p:spPr>
          <a:xfrm>
            <a:off y="2697456" x="5450145"/>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1</a:t>
            </a:r>
          </a:p>
        </p:txBody>
      </p:sp>
      <p:cxnSp>
        <p:nvCxnSpPr>
          <p:cNvPr id="262" name="Shape 262"/>
          <p:cNvCxnSpPr/>
          <p:nvPr/>
        </p:nvCxnSpPr>
        <p:spPr>
          <a:xfrm>
            <a:off y="2081200" x="4324850"/>
            <a:ext cy="690899" cx="1197900"/>
          </a:xfrm>
          <a:prstGeom prst="straightConnector1">
            <a:avLst/>
          </a:prstGeom>
          <a:noFill/>
          <a:ln w="38100" cap="flat">
            <a:solidFill>
              <a:srgbClr val="E06666"/>
            </a:solidFill>
            <a:prstDash val="solid"/>
            <a:round/>
            <a:headEnd w="lg" len="lg" type="none"/>
            <a:tailEnd w="lg" len="lg" type="triangle"/>
          </a:ln>
        </p:spPr>
      </p:cxnSp>
      <p:sp>
        <p:nvSpPr>
          <p:cNvPr id="263" name="Shape 263"/>
          <p:cNvSpPr/>
          <p:nvPr/>
        </p:nvSpPr>
        <p:spPr>
          <a:xfrm>
            <a:off y="1810662" x="7832450"/>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2</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y="0" x="0"/>
          <a:ext cy="0" cx="0"/>
          <a:chOff y="0" x="0"/>
          <a:chExt cy="0" cx="0"/>
        </a:xfrm>
      </p:grpSpPr>
      <p:pic>
        <p:nvPicPr>
          <p:cNvPr id="268" name="Shape 268"/>
          <p:cNvPicPr preferRelativeResize="0"/>
          <p:nvPr/>
        </p:nvPicPr>
        <p:blipFill>
          <a:blip r:embed="rId3">
            <a:alphaModFix/>
          </a:blip>
          <a:stretch>
            <a:fillRect/>
          </a:stretch>
        </p:blipFill>
        <p:spPr>
          <a:xfrm>
            <a:off y="79750" x="628975"/>
            <a:ext cy="301200" cx="1151647"/>
          </a:xfrm>
          <a:prstGeom prst="rect">
            <a:avLst/>
          </a:prstGeom>
          <a:noFill/>
          <a:ln>
            <a:noFill/>
          </a:ln>
        </p:spPr>
      </p:pic>
      <p:sp>
        <p:nvSpPr>
          <p:cNvPr id="269" name="Shape 269"/>
          <p:cNvSpPr txBox="1"/>
          <p:nvPr/>
        </p:nvSpPr>
        <p:spPr>
          <a:xfrm>
            <a:off y="323650" x="51375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270" name="Shape 270"/>
          <p:cNvPicPr preferRelativeResize="0"/>
          <p:nvPr/>
        </p:nvPicPr>
        <p:blipFill>
          <a:blip r:embed="rId4">
            <a:alphaModFix/>
          </a:blip>
          <a:stretch>
            <a:fillRect/>
          </a:stretch>
        </p:blipFill>
        <p:spPr>
          <a:xfrm>
            <a:off y="79747" x="170400"/>
            <a:ext cy="545099" cx="343349"/>
          </a:xfrm>
          <a:prstGeom prst="rect">
            <a:avLst/>
          </a:prstGeom>
          <a:noFill/>
          <a:ln w="9525" cap="flat">
            <a:solidFill>
              <a:srgbClr val="53585F"/>
            </a:solidFill>
            <a:prstDash val="solid"/>
            <a:round/>
            <a:headEnd w="med" len="med" type="none"/>
            <a:tailEnd w="med" len="med" type="none"/>
          </a:ln>
        </p:spPr>
      </p:pic>
      <p:sp>
        <p:nvSpPr>
          <p:cNvPr id="271" name="Shape 271"/>
          <p:cNvSpPr txBox="1"/>
          <p:nvPr/>
        </p:nvSpPr>
        <p:spPr>
          <a:xfrm>
            <a:off y="1664800" x="295700"/>
            <a:ext cy="3215099" cx="5163900"/>
          </a:xfrm>
          <a:prstGeom prst="rect">
            <a:avLst/>
          </a:prstGeom>
          <a:noFill/>
          <a:ln>
            <a:noFill/>
          </a:ln>
        </p:spPr>
        <p:txBody>
          <a:bodyPr bIns="91425" rIns="91425" lIns="91425" tIns="91425" anchor="t" anchorCtr="0">
            <a:noAutofit/>
          </a:bodyPr>
          <a:lstStyle/>
          <a:p>
            <a:pPr rtl="0" lvl="0">
              <a:spcBef>
                <a:spcPts val="0"/>
              </a:spcBef>
              <a:buNone/>
            </a:pPr>
            <a:r>
              <a:rPr lang="en">
                <a:latin typeface="Droid Sans"/>
                <a:ea typeface="Droid Sans"/>
                <a:cs typeface="Droid Sans"/>
                <a:sym typeface="Droid Sans"/>
              </a:rPr>
              <a:t>The last two days, you have been setting values on properties of our controls in your Hello World App. The Property Inspector allows you to view and edit the properties for any selected object. Properties control how an object looks and some aspects of a control’s behavior.</a:t>
            </a:r>
          </a:p>
          <a:p>
            <a:pPr rtl="0" lvl="0">
              <a:spcBef>
                <a:spcPts val="0"/>
              </a:spcBef>
              <a:buNone/>
            </a:pPr>
            <a:r>
              <a:t/>
            </a:r>
            <a:endParaRPr>
              <a:latin typeface="Droid Sans"/>
              <a:ea typeface="Droid Sans"/>
              <a:cs typeface="Droid Sans"/>
              <a:sym typeface="Droid Sans"/>
            </a:endParaRPr>
          </a:p>
          <a:p>
            <a:pPr rtl="0">
              <a:spcBef>
                <a:spcPts val="0"/>
              </a:spcBef>
              <a:buNone/>
            </a:pPr>
            <a:r>
              <a:rPr lang="en">
                <a:latin typeface="Droid Sans"/>
                <a:ea typeface="Droid Sans"/>
                <a:cs typeface="Droid Sans"/>
                <a:sym typeface="Droid Sans"/>
              </a:rPr>
              <a:t>To recap, the Inspector can be accessed by double clicking on a selected object, from the toolbar, from the Object menu and from context sensitive menus. </a:t>
            </a:r>
          </a:p>
          <a:p>
            <a:pPr rtl="0">
              <a:spcBef>
                <a:spcPts val="0"/>
              </a:spcBef>
              <a:buNone/>
            </a:pPr>
            <a:r>
              <a:t/>
            </a:r>
            <a:endParaRPr>
              <a:latin typeface="Droid Sans"/>
              <a:ea typeface="Droid Sans"/>
              <a:cs typeface="Droid Sans"/>
              <a:sym typeface="Droid Sans"/>
            </a:endParaRPr>
          </a:p>
          <a:p>
            <a:pPr rtl="0" lvl="0">
              <a:spcBef>
                <a:spcPts val="0"/>
              </a:spcBef>
              <a:buNone/>
            </a:pPr>
            <a:r>
              <a:rPr lang="en">
                <a:latin typeface="Droid Sans"/>
                <a:ea typeface="Droid Sans"/>
                <a:cs typeface="Droid Sans"/>
                <a:sym typeface="Droid Sans"/>
              </a:rPr>
              <a:t>Let’s learn more...</a:t>
            </a:r>
          </a:p>
        </p:txBody>
      </p:sp>
      <p:sp>
        <p:nvSpPr>
          <p:cNvPr id="272" name="Shape 272"/>
          <p:cNvSpPr txBox="1"/>
          <p:nvPr/>
        </p:nvSpPr>
        <p:spPr>
          <a:xfrm>
            <a:off y="917162" x="295691"/>
            <a:ext cy="597000" cx="6011100"/>
          </a:xfrm>
          <a:prstGeom prst="rect">
            <a:avLst/>
          </a:prstGeom>
          <a:noFill/>
          <a:ln>
            <a:noFill/>
          </a:ln>
        </p:spPr>
        <p:txBody>
          <a:bodyPr bIns="91425" rIns="91425" lIns="91425" tIns="91425" anchor="t" anchorCtr="0">
            <a:noAutofit/>
          </a:bodyPr>
          <a:lstStyle/>
          <a:p>
            <a:pPr rtl="0" lvl="0">
              <a:spcBef>
                <a:spcPts val="0"/>
              </a:spcBef>
              <a:buNone/>
            </a:pPr>
            <a:r>
              <a:rPr b="1" sz="2400" lang="en">
                <a:solidFill>
                  <a:srgbClr val="434343"/>
                </a:solidFill>
                <a:latin typeface="Droid Sans"/>
                <a:ea typeface="Droid Sans"/>
                <a:cs typeface="Droid Sans"/>
                <a:sym typeface="Droid Sans"/>
              </a:rPr>
              <a:t>Say Hello to the...Property Inspector</a:t>
            </a:r>
          </a:p>
        </p:txBody>
      </p:sp>
      <p:pic>
        <p:nvPicPr>
          <p:cNvPr id="273" name="Shape 273"/>
          <p:cNvPicPr preferRelativeResize="0"/>
          <p:nvPr/>
        </p:nvPicPr>
        <p:blipFill>
          <a:blip r:embed="rId5">
            <a:alphaModFix/>
          </a:blip>
          <a:stretch>
            <a:fillRect/>
          </a:stretch>
        </p:blipFill>
        <p:spPr>
          <a:xfrm>
            <a:off y="121950" x="6433325"/>
            <a:ext cy="4899600" cx="1942264"/>
          </a:xfrm>
          <a:prstGeom prst="rect">
            <a:avLst/>
          </a:prstGeom>
          <a:noFill/>
          <a:ln w="9525" cap="flat">
            <a:solidFill>
              <a:srgbClr val="666666"/>
            </a:solidFill>
            <a:prstDash val="solid"/>
            <a:round/>
            <a:headEnd w="med" len="med" type="none"/>
            <a:tailEnd w="med" len="med" type="none"/>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y="0" x="0"/>
          <a:ext cy="0" cx="0"/>
          <a:chOff y="0" x="0"/>
          <a:chExt cy="0" cx="0"/>
        </a:xfrm>
      </p:grpSpPr>
      <p:pic>
        <p:nvPicPr>
          <p:cNvPr id="278" name="Shape 278"/>
          <p:cNvPicPr preferRelativeResize="0"/>
          <p:nvPr/>
        </p:nvPicPr>
        <p:blipFill>
          <a:blip r:embed="rId3">
            <a:alphaModFix/>
          </a:blip>
          <a:stretch>
            <a:fillRect/>
          </a:stretch>
        </p:blipFill>
        <p:spPr>
          <a:xfrm>
            <a:off y="79750" x="628975"/>
            <a:ext cy="301200" cx="1151647"/>
          </a:xfrm>
          <a:prstGeom prst="rect">
            <a:avLst/>
          </a:prstGeom>
          <a:noFill/>
          <a:ln>
            <a:noFill/>
          </a:ln>
        </p:spPr>
      </p:pic>
      <p:sp>
        <p:nvSpPr>
          <p:cNvPr id="279" name="Shape 279"/>
          <p:cNvSpPr txBox="1"/>
          <p:nvPr/>
        </p:nvSpPr>
        <p:spPr>
          <a:xfrm>
            <a:off y="323650" x="51375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280" name="Shape 280"/>
          <p:cNvPicPr preferRelativeResize="0"/>
          <p:nvPr/>
        </p:nvPicPr>
        <p:blipFill>
          <a:blip r:embed="rId4">
            <a:alphaModFix/>
          </a:blip>
          <a:stretch>
            <a:fillRect/>
          </a:stretch>
        </p:blipFill>
        <p:spPr>
          <a:xfrm>
            <a:off y="79747" x="170400"/>
            <a:ext cy="545099" cx="343349"/>
          </a:xfrm>
          <a:prstGeom prst="rect">
            <a:avLst/>
          </a:prstGeom>
          <a:noFill/>
          <a:ln w="9525" cap="flat">
            <a:solidFill>
              <a:srgbClr val="53585F"/>
            </a:solidFill>
            <a:prstDash val="solid"/>
            <a:round/>
            <a:headEnd w="med" len="med" type="none"/>
            <a:tailEnd w="med" len="med" type="none"/>
          </a:ln>
        </p:spPr>
      </p:pic>
      <p:pic>
        <p:nvPicPr>
          <p:cNvPr id="281" name="Shape 281"/>
          <p:cNvPicPr preferRelativeResize="0"/>
          <p:nvPr/>
        </p:nvPicPr>
        <p:blipFill>
          <a:blip r:embed="rId5">
            <a:alphaModFix/>
          </a:blip>
          <a:stretch>
            <a:fillRect/>
          </a:stretch>
        </p:blipFill>
        <p:spPr>
          <a:xfrm>
            <a:off y="409575" x="6355800"/>
            <a:ext cy="4324350" cx="2305050"/>
          </a:xfrm>
          <a:prstGeom prst="rect">
            <a:avLst/>
          </a:prstGeom>
          <a:noFill/>
          <a:ln w="9525" cap="flat">
            <a:solidFill>
              <a:srgbClr val="666666"/>
            </a:solidFill>
            <a:prstDash val="solid"/>
            <a:round/>
            <a:headEnd w="med" len="med" type="none"/>
            <a:tailEnd w="med" len="med" type="none"/>
          </a:ln>
        </p:spPr>
      </p:pic>
      <p:sp>
        <p:nvSpPr>
          <p:cNvPr id="282" name="Shape 282"/>
          <p:cNvSpPr txBox="1"/>
          <p:nvPr/>
        </p:nvSpPr>
        <p:spPr>
          <a:xfrm>
            <a:off y="1490450" x="295700"/>
            <a:ext cy="3446099" cx="4673400"/>
          </a:xfrm>
          <a:prstGeom prst="rect">
            <a:avLst/>
          </a:prstGeom>
          <a:noFill/>
          <a:ln>
            <a:noFill/>
          </a:ln>
        </p:spPr>
        <p:txBody>
          <a:bodyPr bIns="91425" rIns="91425" lIns="91425" tIns="91425" anchor="t" anchorCtr="0">
            <a:noAutofit/>
          </a:bodyPr>
          <a:lstStyle/>
          <a:p>
            <a:pPr rtl="0" lvl="0">
              <a:spcBef>
                <a:spcPts val="0"/>
              </a:spcBef>
              <a:buNone/>
            </a:pPr>
            <a:r>
              <a:rPr lang="en">
                <a:solidFill>
                  <a:schemeClr val="dk1"/>
                </a:solidFill>
                <a:latin typeface="Droid Sans"/>
                <a:ea typeface="Droid Sans"/>
                <a:cs typeface="Droid Sans"/>
                <a:sym typeface="Droid Sans"/>
              </a:rPr>
              <a:t>The contents section of the property inspector will show the textual contents of the current selected object. If this is a text field then this will be the contents of the field. In the case of a data grid Table you can see the contents of each cell here.</a:t>
            </a:r>
          </a:p>
        </p:txBody>
      </p:sp>
      <p:sp>
        <p:nvSpPr>
          <p:cNvPr id="283" name="Shape 283"/>
          <p:cNvSpPr txBox="1"/>
          <p:nvPr/>
        </p:nvSpPr>
        <p:spPr>
          <a:xfrm>
            <a:off y="849812" x="341875"/>
            <a:ext cy="487799" cx="4474800"/>
          </a:xfrm>
          <a:prstGeom prst="rect">
            <a:avLst/>
          </a:prstGeom>
          <a:noFill/>
          <a:ln>
            <a:noFill/>
          </a:ln>
        </p:spPr>
        <p:txBody>
          <a:bodyPr bIns="91425" rIns="91425" lIns="91425" tIns="91425" anchor="t" anchorCtr="0">
            <a:noAutofit/>
          </a:bodyPr>
          <a:lstStyle/>
          <a:p>
            <a:pPr algn="ctr" rtl="0" lvl="0">
              <a:spcBef>
                <a:spcPts val="0"/>
              </a:spcBef>
              <a:buNone/>
            </a:pPr>
            <a:r>
              <a:rPr b="1" sz="2400" lang="en">
                <a:solidFill>
                  <a:srgbClr val="434343"/>
                </a:solidFill>
                <a:latin typeface="Droid Sans"/>
                <a:ea typeface="Droid Sans"/>
                <a:cs typeface="Droid Sans"/>
                <a:sym typeface="Droid Sans"/>
              </a:rPr>
              <a:t>Contents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y="0" x="0"/>
          <a:ext cy="0" cx="0"/>
          <a:chOff y="0" x="0"/>
          <a:chExt cy="0" cx="0"/>
        </a:xfrm>
      </p:grpSpPr>
      <p:pic>
        <p:nvPicPr>
          <p:cNvPr id="288" name="Shape 288"/>
          <p:cNvPicPr preferRelativeResize="0"/>
          <p:nvPr/>
        </p:nvPicPr>
        <p:blipFill>
          <a:blip r:embed="rId3">
            <a:alphaModFix/>
          </a:blip>
          <a:stretch>
            <a:fillRect/>
          </a:stretch>
        </p:blipFill>
        <p:spPr>
          <a:xfrm>
            <a:off y="79750" x="628975"/>
            <a:ext cy="301200" cx="1151647"/>
          </a:xfrm>
          <a:prstGeom prst="rect">
            <a:avLst/>
          </a:prstGeom>
          <a:noFill/>
          <a:ln>
            <a:noFill/>
          </a:ln>
        </p:spPr>
      </p:pic>
      <p:sp>
        <p:nvSpPr>
          <p:cNvPr id="289" name="Shape 289"/>
          <p:cNvSpPr txBox="1"/>
          <p:nvPr/>
        </p:nvSpPr>
        <p:spPr>
          <a:xfrm>
            <a:off y="323650" x="51375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290" name="Shape 290"/>
          <p:cNvPicPr preferRelativeResize="0"/>
          <p:nvPr/>
        </p:nvPicPr>
        <p:blipFill>
          <a:blip r:embed="rId4">
            <a:alphaModFix/>
          </a:blip>
          <a:stretch>
            <a:fillRect/>
          </a:stretch>
        </p:blipFill>
        <p:spPr>
          <a:xfrm>
            <a:off y="79747" x="170400"/>
            <a:ext cy="545099" cx="343349"/>
          </a:xfrm>
          <a:prstGeom prst="rect">
            <a:avLst/>
          </a:prstGeom>
          <a:noFill/>
          <a:ln w="9525" cap="flat">
            <a:solidFill>
              <a:srgbClr val="53585F"/>
            </a:solidFill>
            <a:prstDash val="solid"/>
            <a:round/>
            <a:headEnd w="med" len="med" type="none"/>
            <a:tailEnd w="med" len="med" type="none"/>
          </a:ln>
        </p:spPr>
      </p:pic>
      <p:pic>
        <p:nvPicPr>
          <p:cNvPr id="291" name="Shape 291"/>
          <p:cNvPicPr preferRelativeResize="0"/>
          <p:nvPr/>
        </p:nvPicPr>
        <p:blipFill>
          <a:blip r:embed="rId5">
            <a:alphaModFix/>
          </a:blip>
          <a:stretch>
            <a:fillRect/>
          </a:stretch>
        </p:blipFill>
        <p:spPr>
          <a:xfrm>
            <a:off y="89625" x="6366175"/>
            <a:ext cy="4964249" cx="2151474"/>
          </a:xfrm>
          <a:prstGeom prst="rect">
            <a:avLst/>
          </a:prstGeom>
          <a:noFill/>
          <a:ln w="9525" cap="flat">
            <a:solidFill>
              <a:srgbClr val="666666"/>
            </a:solidFill>
            <a:prstDash val="solid"/>
            <a:round/>
            <a:headEnd w="med" len="med" type="none"/>
            <a:tailEnd w="med" len="med" type="none"/>
          </a:ln>
        </p:spPr>
      </p:pic>
      <p:sp>
        <p:nvSpPr>
          <p:cNvPr id="292" name="Shape 292"/>
          <p:cNvSpPr txBox="1"/>
          <p:nvPr/>
        </p:nvSpPr>
        <p:spPr>
          <a:xfrm>
            <a:off y="1490450" x="295700"/>
            <a:ext cy="3446099" cx="4673400"/>
          </a:xfrm>
          <a:prstGeom prst="rect">
            <a:avLst/>
          </a:prstGeom>
          <a:noFill/>
          <a:ln>
            <a:noFill/>
          </a:ln>
        </p:spPr>
        <p:txBody>
          <a:bodyPr bIns="91425" rIns="91425" lIns="91425" tIns="91425" anchor="t" anchorCtr="0">
            <a:noAutofit/>
          </a:bodyPr>
          <a:lstStyle/>
          <a:p>
            <a:pPr rtl="0">
              <a:spcBef>
                <a:spcPts val="0"/>
              </a:spcBef>
              <a:buNone/>
            </a:pPr>
            <a:r>
              <a:rPr lang="en">
                <a:solidFill>
                  <a:schemeClr val="dk1"/>
                </a:solidFill>
                <a:latin typeface="Droid Sans"/>
                <a:ea typeface="Droid Sans"/>
                <a:cs typeface="Droid Sans"/>
                <a:sym typeface="Droid Sans"/>
              </a:rPr>
              <a:t>A column, in the context of a table style Data Grid, can be seen as an individual group for a specific data set within the grid. </a:t>
            </a:r>
          </a:p>
          <a:p>
            <a:pPr rtl="0">
              <a:spcBef>
                <a:spcPts val="0"/>
              </a:spcBef>
              <a:buNone/>
            </a:pPr>
            <a:r>
              <a:t/>
            </a:r>
            <a:endParaRPr>
              <a:solidFill>
                <a:schemeClr val="dk1"/>
              </a:solidFill>
              <a:latin typeface="Droid Sans"/>
              <a:ea typeface="Droid Sans"/>
              <a:cs typeface="Droid Sans"/>
              <a:sym typeface="Droid Sans"/>
            </a:endParaRPr>
          </a:p>
          <a:p>
            <a:pPr rtl="0" lvl="0">
              <a:spcBef>
                <a:spcPts val="0"/>
              </a:spcBef>
              <a:buNone/>
            </a:pPr>
            <a:r>
              <a:rPr lang="en">
                <a:solidFill>
                  <a:schemeClr val="dk1"/>
                </a:solidFill>
                <a:latin typeface="Droid Sans"/>
                <a:ea typeface="Droid Sans"/>
                <a:cs typeface="Droid Sans"/>
                <a:sym typeface="Droid Sans"/>
              </a:rPr>
              <a:t>An example could be an address book with a different users details (columns could be Name, Last Name, Address and Phone number).</a:t>
            </a:r>
          </a:p>
        </p:txBody>
      </p:sp>
      <p:sp>
        <p:nvSpPr>
          <p:cNvPr id="293" name="Shape 293"/>
          <p:cNvSpPr txBox="1"/>
          <p:nvPr/>
        </p:nvSpPr>
        <p:spPr>
          <a:xfrm>
            <a:off y="849812" x="341875"/>
            <a:ext cy="487799" cx="4474800"/>
          </a:xfrm>
          <a:prstGeom prst="rect">
            <a:avLst/>
          </a:prstGeom>
          <a:noFill/>
          <a:ln>
            <a:noFill/>
          </a:ln>
        </p:spPr>
        <p:txBody>
          <a:bodyPr bIns="91425" rIns="91425" lIns="91425" tIns="91425" anchor="t" anchorCtr="0">
            <a:noAutofit/>
          </a:bodyPr>
          <a:lstStyle/>
          <a:p>
            <a:pPr algn="ctr" rtl="0" lvl="0">
              <a:spcBef>
                <a:spcPts val="0"/>
              </a:spcBef>
              <a:buNone/>
            </a:pPr>
            <a:r>
              <a:rPr b="1" sz="2400" lang="en">
                <a:solidFill>
                  <a:srgbClr val="434343"/>
                </a:solidFill>
                <a:latin typeface="Droid Sans"/>
                <a:ea typeface="Droid Sans"/>
                <a:cs typeface="Droid Sans"/>
                <a:sym typeface="Droid Sans"/>
              </a:rPr>
              <a:t>Columns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y="0" x="0"/>
          <a:ext cy="0" cx="0"/>
          <a:chOff y="0" x="0"/>
          <a:chExt cy="0" cx="0"/>
        </a:xfrm>
      </p:grpSpPr>
      <p:pic>
        <p:nvPicPr>
          <p:cNvPr id="298" name="Shape 298"/>
          <p:cNvPicPr preferRelativeResize="0"/>
          <p:nvPr/>
        </p:nvPicPr>
        <p:blipFill>
          <a:blip r:embed="rId3">
            <a:alphaModFix/>
          </a:blip>
          <a:stretch>
            <a:fillRect/>
          </a:stretch>
        </p:blipFill>
        <p:spPr>
          <a:xfrm>
            <a:off y="79750" x="628975"/>
            <a:ext cy="301200" cx="1151647"/>
          </a:xfrm>
          <a:prstGeom prst="rect">
            <a:avLst/>
          </a:prstGeom>
          <a:noFill/>
          <a:ln>
            <a:noFill/>
          </a:ln>
        </p:spPr>
      </p:pic>
      <p:sp>
        <p:nvSpPr>
          <p:cNvPr id="299" name="Shape 299"/>
          <p:cNvSpPr txBox="1"/>
          <p:nvPr/>
        </p:nvSpPr>
        <p:spPr>
          <a:xfrm>
            <a:off y="323650" x="51375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300" name="Shape 300"/>
          <p:cNvPicPr preferRelativeResize="0"/>
          <p:nvPr/>
        </p:nvPicPr>
        <p:blipFill>
          <a:blip r:embed="rId4">
            <a:alphaModFix/>
          </a:blip>
          <a:stretch>
            <a:fillRect/>
          </a:stretch>
        </p:blipFill>
        <p:spPr>
          <a:xfrm>
            <a:off y="79747" x="170400"/>
            <a:ext cy="545099" cx="343349"/>
          </a:xfrm>
          <a:prstGeom prst="rect">
            <a:avLst/>
          </a:prstGeom>
          <a:noFill/>
          <a:ln w="9525" cap="flat">
            <a:solidFill>
              <a:srgbClr val="53585F"/>
            </a:solidFill>
            <a:prstDash val="solid"/>
            <a:round/>
            <a:headEnd w="med" len="med" type="none"/>
            <a:tailEnd w="med" len="med" type="none"/>
          </a:ln>
        </p:spPr>
      </p:pic>
      <p:pic>
        <p:nvPicPr>
          <p:cNvPr id="301" name="Shape 301"/>
          <p:cNvPicPr preferRelativeResize="0"/>
          <p:nvPr/>
        </p:nvPicPr>
        <p:blipFill>
          <a:blip r:embed="rId5">
            <a:alphaModFix/>
          </a:blip>
          <a:stretch>
            <a:fillRect/>
          </a:stretch>
        </p:blipFill>
        <p:spPr>
          <a:xfrm>
            <a:off y="422575" x="6407725"/>
            <a:ext cy="4381500" cx="2314575"/>
          </a:xfrm>
          <a:prstGeom prst="rect">
            <a:avLst/>
          </a:prstGeom>
          <a:noFill/>
          <a:ln w="9525" cap="flat">
            <a:solidFill>
              <a:srgbClr val="666666"/>
            </a:solidFill>
            <a:prstDash val="solid"/>
            <a:round/>
            <a:headEnd w="med" len="med" type="none"/>
            <a:tailEnd w="med" len="med" type="none"/>
          </a:ln>
        </p:spPr>
      </p:pic>
      <p:sp>
        <p:nvSpPr>
          <p:cNvPr id="302" name="Shape 302"/>
          <p:cNvSpPr txBox="1"/>
          <p:nvPr/>
        </p:nvSpPr>
        <p:spPr>
          <a:xfrm>
            <a:off y="1854011" x="283401"/>
            <a:ext cy="2967000" cx="5170199"/>
          </a:xfrm>
          <a:prstGeom prst="rect">
            <a:avLst/>
          </a:prstGeom>
          <a:noFill/>
          <a:ln>
            <a:noFill/>
          </a:ln>
        </p:spPr>
        <p:txBody>
          <a:bodyPr bIns="91425" rIns="91425" lIns="91425" tIns="91425" anchor="t" anchorCtr="0">
            <a:noAutofit/>
          </a:bodyPr>
          <a:lstStyle/>
          <a:p>
            <a:pPr rtl="0" lvl="0">
              <a:spcBef>
                <a:spcPts val="0"/>
              </a:spcBef>
              <a:buClr>
                <a:schemeClr val="dk1"/>
              </a:buClr>
              <a:buSzPct val="78571"/>
              <a:buFont typeface="Arial"/>
              <a:buNone/>
            </a:pPr>
            <a:r>
              <a:rPr lang="en">
                <a:solidFill>
                  <a:schemeClr val="dk1"/>
                </a:solidFill>
                <a:latin typeface="Droid Sans"/>
                <a:ea typeface="Droid Sans"/>
                <a:cs typeface="Droid Sans"/>
                <a:sym typeface="Droid Sans"/>
              </a:rPr>
              <a:t>To open the Align Objects Inspector, select multiple objects by dragging over them, then open the Inspector and choose Align Objects from the menu at the top of the Inspector. The Align Objects pane will automatically be displayed if you </a:t>
            </a:r>
            <a:r>
              <a:rPr lang="en">
                <a:latin typeface="Droid Sans"/>
                <a:ea typeface="Droid Sans"/>
                <a:cs typeface="Droid Sans"/>
                <a:sym typeface="Droid Sans"/>
              </a:rPr>
              <a:t>select multiple objects of different types. </a:t>
            </a:r>
          </a:p>
          <a:p>
            <a:pPr rtl="0" lvl="0">
              <a:spcBef>
                <a:spcPts val="0"/>
              </a:spcBef>
              <a:buNone/>
            </a:pPr>
            <a:r>
              <a:rPr lang="en">
                <a:latin typeface="Droid Sans"/>
                <a:ea typeface="Droid Sans"/>
                <a:cs typeface="Droid Sans"/>
                <a:sym typeface="Droid Sans"/>
              </a:rPr>
              <a:t>				</a:t>
            </a:r>
          </a:p>
          <a:p>
            <a:pPr rtl="0" lvl="0">
              <a:lnSpc>
                <a:spcPct val="119659"/>
              </a:lnSpc>
              <a:spcBef>
                <a:spcPts val="0"/>
              </a:spcBef>
              <a:buNone/>
            </a:pPr>
            <a:r>
              <a:rPr lang="en">
                <a:latin typeface="Droid Sans"/>
                <a:ea typeface="Droid Sans"/>
                <a:cs typeface="Droid Sans"/>
                <a:sym typeface="Droid Sans"/>
              </a:rPr>
              <a:t>There are a number of other options under 'Align Objects'</a:t>
            </a:r>
          </a:p>
          <a:p>
            <a:pPr rtl="0" lvl="0">
              <a:lnSpc>
                <a:spcPct val="119659"/>
              </a:lnSpc>
              <a:spcBef>
                <a:spcPts val="0"/>
              </a:spcBef>
              <a:buNone/>
            </a:pPr>
            <a:r>
              <a:rPr lang="en">
                <a:latin typeface="Droid Sans"/>
                <a:ea typeface="Droid Sans"/>
                <a:cs typeface="Droid Sans"/>
                <a:sym typeface="Droid Sans"/>
              </a:rPr>
              <a:t>1. Make the widths and/or height of objects equal.</a:t>
            </a:r>
          </a:p>
          <a:p>
            <a:pPr rtl="0" lvl="0">
              <a:lnSpc>
                <a:spcPct val="119659"/>
              </a:lnSpc>
              <a:spcBef>
                <a:spcPts val="0"/>
              </a:spcBef>
              <a:buNone/>
            </a:pPr>
            <a:r>
              <a:rPr lang="en">
                <a:latin typeface="Droid Sans"/>
                <a:ea typeface="Droid Sans"/>
                <a:cs typeface="Droid Sans"/>
                <a:sym typeface="Droid Sans"/>
              </a:rPr>
              <a:t>2. Align objects </a:t>
            </a:r>
            <a:r>
              <a:rPr lang="en">
                <a:solidFill>
                  <a:schemeClr val="dk1"/>
                </a:solidFill>
                <a:latin typeface="Droid Sans"/>
                <a:ea typeface="Droid Sans"/>
                <a:cs typeface="Droid Sans"/>
                <a:sym typeface="Droid Sans"/>
              </a:rPr>
              <a:t>six different ways</a:t>
            </a:r>
            <a:r>
              <a:rPr lang="en">
                <a:latin typeface="Droid Sans"/>
                <a:ea typeface="Droid Sans"/>
                <a:cs typeface="Droid Sans"/>
                <a:sym typeface="Droid Sans"/>
              </a:rPr>
              <a:t>.</a:t>
            </a:r>
          </a:p>
          <a:p>
            <a:pPr rtl="0" lvl="0">
              <a:lnSpc>
                <a:spcPct val="119659"/>
              </a:lnSpc>
              <a:spcBef>
                <a:spcPts val="0"/>
              </a:spcBef>
              <a:buNone/>
            </a:pPr>
            <a:r>
              <a:rPr lang="en">
                <a:latin typeface="Droid Sans"/>
                <a:ea typeface="Droid Sans"/>
                <a:cs typeface="Droid Sans"/>
                <a:sym typeface="Droid Sans"/>
              </a:rPr>
              <a:t>3. Space objects equally (horizontally or vertically).</a:t>
            </a:r>
          </a:p>
          <a:p>
            <a:pPr rtl="0" lvl="0">
              <a:lnSpc>
                <a:spcPct val="119659"/>
              </a:lnSpc>
              <a:spcBef>
                <a:spcPts val="0"/>
              </a:spcBef>
              <a:buNone/>
            </a:pPr>
            <a:r>
              <a:rPr lang="en">
                <a:latin typeface="Droid Sans"/>
                <a:ea typeface="Droid Sans"/>
                <a:cs typeface="Droid Sans"/>
                <a:sym typeface="Droid Sans"/>
              </a:rPr>
              <a:t>4. Nudge objects one pixel at a time.</a:t>
            </a:r>
          </a:p>
          <a:p>
            <a:pPr rtl="0" lvl="0">
              <a:lnSpc>
                <a:spcPct val="119659"/>
              </a:lnSpc>
              <a:spcBef>
                <a:spcPts val="0"/>
              </a:spcBef>
              <a:buNone/>
            </a:pPr>
            <a:r>
              <a:rPr lang="en">
                <a:latin typeface="Droid Sans"/>
                <a:ea typeface="Droid Sans"/>
                <a:cs typeface="Droid Sans"/>
                <a:sym typeface="Droid Sans"/>
              </a:rPr>
              <a:t>5. Change the layer of controls.</a:t>
            </a:r>
          </a:p>
        </p:txBody>
      </p:sp>
      <p:sp>
        <p:nvSpPr>
          <p:cNvPr id="303" name="Shape 303"/>
          <p:cNvSpPr txBox="1"/>
          <p:nvPr/>
        </p:nvSpPr>
        <p:spPr>
          <a:xfrm>
            <a:off y="849812" x="341875"/>
            <a:ext cy="487799" cx="4474800"/>
          </a:xfrm>
          <a:prstGeom prst="rect">
            <a:avLst/>
          </a:prstGeom>
          <a:noFill/>
          <a:ln>
            <a:noFill/>
          </a:ln>
        </p:spPr>
        <p:txBody>
          <a:bodyPr bIns="91425" rIns="91425" lIns="91425" tIns="91425" anchor="t" anchorCtr="0">
            <a:noAutofit/>
          </a:bodyPr>
          <a:lstStyle/>
          <a:p>
            <a:pPr algn="ctr" rtl="0" lvl="0">
              <a:spcBef>
                <a:spcPts val="0"/>
              </a:spcBef>
              <a:buNone/>
            </a:pPr>
            <a:r>
              <a:rPr b="1" sz="2400" lang="en">
                <a:solidFill>
                  <a:srgbClr val="434343"/>
                </a:solidFill>
                <a:latin typeface="Droid Sans"/>
                <a:ea typeface="Droid Sans"/>
                <a:cs typeface="Droid Sans"/>
                <a:sym typeface="Droid Sans"/>
              </a:rPr>
              <a:t>Align Objects</a:t>
            </a:r>
          </a:p>
        </p:txBody>
      </p:sp>
      <p:sp>
        <p:nvSpPr>
          <p:cNvPr id="304" name="Shape 304"/>
          <p:cNvSpPr txBox="1"/>
          <p:nvPr/>
        </p:nvSpPr>
        <p:spPr>
          <a:xfrm>
            <a:off y="1404700" x="6501775"/>
            <a:ext cy="449400" cx="3852899"/>
          </a:xfrm>
          <a:prstGeom prst="rect">
            <a:avLst/>
          </a:prstGeom>
          <a:noFill/>
          <a:ln>
            <a:noFill/>
          </a:ln>
        </p:spPr>
        <p:txBody>
          <a:bodyPr bIns="91425" rIns="91425" lIns="91425" tIns="91425" anchor="t" anchorCtr="0">
            <a:noAutofit/>
          </a:bodyPr>
          <a:lstStyle/>
          <a:p>
            <a:pPr>
              <a:spcBef>
                <a:spcPts val="0"/>
              </a:spcBef>
              <a:buNone/>
            </a:pPr>
            <a:r>
              <a:rPr lang="en"/>
              <a:t>1</a:t>
            </a:r>
          </a:p>
        </p:txBody>
      </p:sp>
      <p:sp>
        <p:nvSpPr>
          <p:cNvPr id="305" name="Shape 305"/>
          <p:cNvSpPr txBox="1"/>
          <p:nvPr/>
        </p:nvSpPr>
        <p:spPr>
          <a:xfrm>
            <a:off y="2140512" x="6535250"/>
            <a:ext cy="449400" cx="3852899"/>
          </a:xfrm>
          <a:prstGeom prst="rect">
            <a:avLst/>
          </a:prstGeom>
          <a:noFill/>
          <a:ln>
            <a:noFill/>
          </a:ln>
        </p:spPr>
        <p:txBody>
          <a:bodyPr bIns="91425" rIns="91425" lIns="91425" tIns="91425" anchor="t" anchorCtr="0">
            <a:noAutofit/>
          </a:bodyPr>
          <a:lstStyle/>
          <a:p>
            <a:pPr>
              <a:spcBef>
                <a:spcPts val="0"/>
              </a:spcBef>
              <a:buNone/>
            </a:pPr>
            <a:r>
              <a:rPr lang="en"/>
              <a:t>2</a:t>
            </a:r>
          </a:p>
        </p:txBody>
      </p:sp>
      <p:sp>
        <p:nvSpPr>
          <p:cNvPr id="306" name="Shape 306"/>
          <p:cNvSpPr txBox="1"/>
          <p:nvPr/>
        </p:nvSpPr>
        <p:spPr>
          <a:xfrm>
            <a:off y="2876325" x="6568700"/>
            <a:ext cy="449400" cx="3852899"/>
          </a:xfrm>
          <a:prstGeom prst="rect">
            <a:avLst/>
          </a:prstGeom>
          <a:noFill/>
          <a:ln>
            <a:noFill/>
          </a:ln>
        </p:spPr>
        <p:txBody>
          <a:bodyPr bIns="91425" rIns="91425" lIns="91425" tIns="91425" anchor="t" anchorCtr="0">
            <a:noAutofit/>
          </a:bodyPr>
          <a:lstStyle/>
          <a:p>
            <a:pPr>
              <a:spcBef>
                <a:spcPts val="0"/>
              </a:spcBef>
              <a:buNone/>
            </a:pPr>
            <a:r>
              <a:rPr lang="en"/>
              <a:t>3</a:t>
            </a:r>
          </a:p>
        </p:txBody>
      </p:sp>
      <p:sp>
        <p:nvSpPr>
          <p:cNvPr id="307" name="Shape 307"/>
          <p:cNvSpPr txBox="1"/>
          <p:nvPr/>
        </p:nvSpPr>
        <p:spPr>
          <a:xfrm>
            <a:off y="3612125" x="6568700"/>
            <a:ext cy="449400" cx="3852899"/>
          </a:xfrm>
          <a:prstGeom prst="rect">
            <a:avLst/>
          </a:prstGeom>
          <a:noFill/>
          <a:ln>
            <a:noFill/>
          </a:ln>
        </p:spPr>
        <p:txBody>
          <a:bodyPr bIns="91425" rIns="91425" lIns="91425" tIns="91425" anchor="t" anchorCtr="0">
            <a:noAutofit/>
          </a:bodyPr>
          <a:lstStyle/>
          <a:p>
            <a:pPr>
              <a:spcBef>
                <a:spcPts val="0"/>
              </a:spcBef>
              <a:buNone/>
            </a:pPr>
            <a:r>
              <a:rPr lang="en"/>
              <a:t>4</a:t>
            </a:r>
          </a:p>
        </p:txBody>
      </p:sp>
      <p:sp>
        <p:nvSpPr>
          <p:cNvPr id="308" name="Shape 308"/>
          <p:cNvSpPr txBox="1"/>
          <p:nvPr/>
        </p:nvSpPr>
        <p:spPr>
          <a:xfrm>
            <a:off y="4394725" x="6648975"/>
            <a:ext cy="449400" cx="3852899"/>
          </a:xfrm>
          <a:prstGeom prst="rect">
            <a:avLst/>
          </a:prstGeom>
          <a:noFill/>
          <a:ln>
            <a:noFill/>
          </a:ln>
        </p:spPr>
        <p:txBody>
          <a:bodyPr bIns="91425" rIns="91425" lIns="91425" tIns="91425" anchor="t" anchorCtr="0">
            <a:noAutofit/>
          </a:bodyPr>
          <a:lstStyle/>
          <a:p>
            <a:pPr>
              <a:spcBef>
                <a:spcPts val="0"/>
              </a:spcBef>
              <a:buNone/>
            </a:pPr>
            <a:r>
              <a:rPr lang="en"/>
              <a:t>5</a:t>
            </a:r>
          </a:p>
        </p:txBody>
      </p:sp>
      <p:sp>
        <p:nvSpPr>
          <p:cNvPr id="309" name="Shape 309"/>
          <p:cNvSpPr txBox="1"/>
          <p:nvPr/>
        </p:nvSpPr>
        <p:spPr>
          <a:xfrm>
            <a:off y="1292075" x="826125"/>
            <a:ext cy="638999" cx="3394199"/>
          </a:xfrm>
          <a:prstGeom prst="rect">
            <a:avLst/>
          </a:prstGeom>
          <a:noFill/>
          <a:ln>
            <a:noFill/>
          </a:ln>
        </p:spPr>
        <p:txBody>
          <a:bodyPr bIns="91425" rIns="91425" lIns="91425" tIns="91425" anchor="t" anchorCtr="0">
            <a:noAutofit/>
          </a:bodyPr>
          <a:lstStyle/>
          <a:p>
            <a:pPr>
              <a:spcBef>
                <a:spcPts val="0"/>
              </a:spcBef>
              <a:buNone/>
            </a:pPr>
            <a:r>
              <a:rPr sz="1200" lang="en" i="1"/>
              <a:t>*Note: The Align Objects option ONLY appears if you have multi objects selected on your card.</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y="0" x="0"/>
          <a:ext cy="0" cx="0"/>
          <a:chOff y="0" x="0"/>
          <a:chExt cy="0" cx="0"/>
        </a:xfrm>
      </p:grpSpPr>
      <p:pic>
        <p:nvPicPr>
          <p:cNvPr id="314" name="Shape 314"/>
          <p:cNvPicPr preferRelativeResize="0"/>
          <p:nvPr/>
        </p:nvPicPr>
        <p:blipFill>
          <a:blip r:embed="rId3">
            <a:alphaModFix/>
          </a:blip>
          <a:stretch>
            <a:fillRect/>
          </a:stretch>
        </p:blipFill>
        <p:spPr>
          <a:xfrm>
            <a:off y="79750" x="628975"/>
            <a:ext cy="301200" cx="1151647"/>
          </a:xfrm>
          <a:prstGeom prst="rect">
            <a:avLst/>
          </a:prstGeom>
          <a:noFill/>
          <a:ln>
            <a:noFill/>
          </a:ln>
        </p:spPr>
      </p:pic>
      <p:sp>
        <p:nvSpPr>
          <p:cNvPr id="315" name="Shape 315"/>
          <p:cNvSpPr txBox="1"/>
          <p:nvPr/>
        </p:nvSpPr>
        <p:spPr>
          <a:xfrm>
            <a:off y="323650" x="51375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316" name="Shape 316"/>
          <p:cNvPicPr preferRelativeResize="0"/>
          <p:nvPr/>
        </p:nvPicPr>
        <p:blipFill>
          <a:blip r:embed="rId4">
            <a:alphaModFix/>
          </a:blip>
          <a:stretch>
            <a:fillRect/>
          </a:stretch>
        </p:blipFill>
        <p:spPr>
          <a:xfrm>
            <a:off y="79747" x="170400"/>
            <a:ext cy="545099" cx="343349"/>
          </a:xfrm>
          <a:prstGeom prst="rect">
            <a:avLst/>
          </a:prstGeom>
          <a:noFill/>
          <a:ln w="9525" cap="flat">
            <a:solidFill>
              <a:srgbClr val="53585F"/>
            </a:solidFill>
            <a:prstDash val="solid"/>
            <a:round/>
            <a:headEnd w="med" len="med" type="none"/>
            <a:tailEnd w="med" len="med" type="none"/>
          </a:ln>
        </p:spPr>
      </p:pic>
      <p:pic>
        <p:nvPicPr>
          <p:cNvPr id="317" name="Shape 317"/>
          <p:cNvPicPr preferRelativeResize="0"/>
          <p:nvPr/>
        </p:nvPicPr>
        <p:blipFill>
          <a:blip r:embed="rId5">
            <a:alphaModFix/>
          </a:blip>
          <a:stretch>
            <a:fillRect/>
          </a:stretch>
        </p:blipFill>
        <p:spPr>
          <a:xfrm>
            <a:off y="533400" x="6314225"/>
            <a:ext cy="4076700" cx="2295525"/>
          </a:xfrm>
          <a:prstGeom prst="rect">
            <a:avLst/>
          </a:prstGeom>
          <a:noFill/>
          <a:ln w="9525" cap="flat">
            <a:solidFill>
              <a:srgbClr val="666666"/>
            </a:solidFill>
            <a:prstDash val="solid"/>
            <a:round/>
            <a:headEnd w="med" len="med" type="none"/>
            <a:tailEnd w="med" len="med" type="none"/>
          </a:ln>
        </p:spPr>
      </p:pic>
      <p:sp>
        <p:nvSpPr>
          <p:cNvPr id="318" name="Shape 318"/>
          <p:cNvSpPr txBox="1"/>
          <p:nvPr/>
        </p:nvSpPr>
        <p:spPr>
          <a:xfrm>
            <a:off y="1490450" x="295700"/>
            <a:ext cy="3446099" cx="4673400"/>
          </a:xfrm>
          <a:prstGeom prst="rect">
            <a:avLst/>
          </a:prstGeom>
          <a:noFill/>
          <a:ln>
            <a:noFill/>
          </a:ln>
        </p:spPr>
        <p:txBody>
          <a:bodyPr bIns="91425" rIns="91425" lIns="91425" tIns="91425" anchor="t" anchorCtr="0">
            <a:noAutofit/>
          </a:bodyPr>
          <a:lstStyle/>
          <a:p>
            <a:pPr rtl="0">
              <a:spcBef>
                <a:spcPts val="0"/>
              </a:spcBef>
              <a:buNone/>
            </a:pPr>
            <a:r>
              <a:rPr lang="en">
                <a:solidFill>
                  <a:schemeClr val="dk1"/>
                </a:solidFill>
                <a:latin typeface="Droid Sans"/>
                <a:ea typeface="Droid Sans"/>
                <a:cs typeface="Droid Sans"/>
                <a:sym typeface="Droid Sans"/>
              </a:rPr>
              <a:t>This section allows you to change the various colors of the selected LiveCode control. Each item deals with a specific color. Some examples for a datagrid are:</a:t>
            </a:r>
          </a:p>
          <a:p>
            <a:pPr rtl="0" lvl="0">
              <a:spcBef>
                <a:spcPts val="0"/>
              </a:spcBef>
              <a:buNone/>
            </a:pPr>
            <a:r>
              <a:t/>
            </a:r>
            <a:endParaRPr>
              <a:solidFill>
                <a:schemeClr val="dk1"/>
              </a:solidFill>
              <a:latin typeface="Droid Sans"/>
              <a:ea typeface="Droid Sans"/>
              <a:cs typeface="Droid Sans"/>
              <a:sym typeface="Droid Sans"/>
            </a:endParaRPr>
          </a:p>
          <a:p>
            <a:pPr rtl="0" lvl="0" indent="-317500" marL="457200">
              <a:spcBef>
                <a:spcPts val="0"/>
              </a:spcBef>
              <a:buClr>
                <a:schemeClr val="dk1"/>
              </a:buClr>
              <a:buSzPct val="100000"/>
              <a:buFont typeface="Droid Sans"/>
              <a:buChar char="●"/>
            </a:pPr>
            <a:r>
              <a:rPr lang="en">
                <a:solidFill>
                  <a:schemeClr val="dk1"/>
                </a:solidFill>
                <a:latin typeface="Droid Sans"/>
                <a:ea typeface="Droid Sans"/>
                <a:cs typeface="Droid Sans"/>
                <a:sym typeface="Droid Sans"/>
              </a:rPr>
              <a:t>Text is the default color of the text</a:t>
            </a:r>
          </a:p>
          <a:p>
            <a:pPr rtl="0" lvl="0" indent="-317500" marL="457200">
              <a:spcBef>
                <a:spcPts val="0"/>
              </a:spcBef>
              <a:buClr>
                <a:schemeClr val="dk1"/>
              </a:buClr>
              <a:buSzPct val="100000"/>
              <a:buFont typeface="Droid Sans"/>
              <a:buChar char="●"/>
            </a:pPr>
            <a:r>
              <a:rPr lang="en">
                <a:solidFill>
                  <a:schemeClr val="dk1"/>
                </a:solidFill>
                <a:latin typeface="Droid Sans"/>
                <a:ea typeface="Droid Sans"/>
                <a:cs typeface="Droid Sans"/>
                <a:sym typeface="Droid Sans"/>
              </a:rPr>
              <a:t>hilited text is the color of the text when there is a selection</a:t>
            </a:r>
          </a:p>
          <a:p>
            <a:pPr rtl="0" lvl="0" indent="-317500" marL="457200">
              <a:spcBef>
                <a:spcPts val="0"/>
              </a:spcBef>
              <a:buClr>
                <a:schemeClr val="dk1"/>
              </a:buClr>
              <a:buSzPct val="100000"/>
              <a:buFont typeface="Droid Sans"/>
              <a:buChar char="●"/>
            </a:pPr>
            <a:r>
              <a:rPr lang="en">
                <a:solidFill>
                  <a:schemeClr val="dk1"/>
                </a:solidFill>
                <a:latin typeface="Droid Sans"/>
                <a:ea typeface="Droid Sans"/>
                <a:cs typeface="Droid Sans"/>
                <a:sym typeface="Droid Sans"/>
              </a:rPr>
              <a:t>Row is the color of every odd row</a:t>
            </a:r>
          </a:p>
          <a:p>
            <a:pPr rtl="0" lvl="0" indent="-317500" marL="457200">
              <a:spcBef>
                <a:spcPts val="0"/>
              </a:spcBef>
              <a:buClr>
                <a:schemeClr val="dk1"/>
              </a:buClr>
              <a:buSzPct val="100000"/>
              <a:buFont typeface="Droid Sans"/>
              <a:buChar char="●"/>
            </a:pPr>
            <a:r>
              <a:rPr lang="en">
                <a:solidFill>
                  <a:schemeClr val="dk1"/>
                </a:solidFill>
                <a:latin typeface="Droid Sans"/>
                <a:ea typeface="Droid Sans"/>
                <a:cs typeface="Droid Sans"/>
                <a:sym typeface="Droid Sans"/>
              </a:rPr>
              <a:t>Alternate row is the color of each even row</a:t>
            </a:r>
          </a:p>
        </p:txBody>
      </p:sp>
      <p:sp>
        <p:nvSpPr>
          <p:cNvPr id="319" name="Shape 319"/>
          <p:cNvSpPr txBox="1"/>
          <p:nvPr/>
        </p:nvSpPr>
        <p:spPr>
          <a:xfrm>
            <a:off y="849812" x="341875"/>
            <a:ext cy="487799" cx="4474800"/>
          </a:xfrm>
          <a:prstGeom prst="rect">
            <a:avLst/>
          </a:prstGeom>
          <a:noFill/>
          <a:ln>
            <a:noFill/>
          </a:ln>
        </p:spPr>
        <p:txBody>
          <a:bodyPr bIns="91425" rIns="91425" lIns="91425" tIns="91425" anchor="t" anchorCtr="0">
            <a:noAutofit/>
          </a:bodyPr>
          <a:lstStyle/>
          <a:p>
            <a:pPr algn="ctr" rtl="0" lvl="0">
              <a:spcBef>
                <a:spcPts val="0"/>
              </a:spcBef>
              <a:buNone/>
            </a:pPr>
            <a:r>
              <a:rPr b="1" sz="2400" lang="en">
                <a:solidFill>
                  <a:srgbClr val="434343"/>
                </a:solidFill>
                <a:latin typeface="Droid Sans"/>
                <a:ea typeface="Droid Sans"/>
                <a:cs typeface="Droid Sans"/>
                <a:sym typeface="Droid Sans"/>
              </a:rPr>
              <a:t>Colors &amp; Patterns</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y="0" x="0"/>
          <a:ext cy="0" cx="0"/>
          <a:chOff y="0" x="0"/>
          <a:chExt cy="0" cx="0"/>
        </a:xfrm>
      </p:grpSpPr>
      <p:pic>
        <p:nvPicPr>
          <p:cNvPr id="324" name="Shape 324"/>
          <p:cNvPicPr preferRelativeResize="0"/>
          <p:nvPr/>
        </p:nvPicPr>
        <p:blipFill>
          <a:blip r:embed="rId3">
            <a:alphaModFix/>
          </a:blip>
          <a:stretch>
            <a:fillRect/>
          </a:stretch>
        </p:blipFill>
        <p:spPr>
          <a:xfrm>
            <a:off y="79750" x="628975"/>
            <a:ext cy="301200" cx="1151647"/>
          </a:xfrm>
          <a:prstGeom prst="rect">
            <a:avLst/>
          </a:prstGeom>
          <a:noFill/>
          <a:ln>
            <a:noFill/>
          </a:ln>
        </p:spPr>
      </p:pic>
      <p:sp>
        <p:nvSpPr>
          <p:cNvPr id="325" name="Shape 325"/>
          <p:cNvSpPr txBox="1"/>
          <p:nvPr/>
        </p:nvSpPr>
        <p:spPr>
          <a:xfrm>
            <a:off y="323650" x="51375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326" name="Shape 326"/>
          <p:cNvPicPr preferRelativeResize="0"/>
          <p:nvPr/>
        </p:nvPicPr>
        <p:blipFill>
          <a:blip r:embed="rId4">
            <a:alphaModFix/>
          </a:blip>
          <a:stretch>
            <a:fillRect/>
          </a:stretch>
        </p:blipFill>
        <p:spPr>
          <a:xfrm>
            <a:off y="79747" x="170400"/>
            <a:ext cy="545099" cx="343349"/>
          </a:xfrm>
          <a:prstGeom prst="rect">
            <a:avLst/>
          </a:prstGeom>
          <a:noFill/>
          <a:ln w="9525" cap="flat">
            <a:solidFill>
              <a:srgbClr val="53585F"/>
            </a:solidFill>
            <a:prstDash val="solid"/>
            <a:round/>
            <a:headEnd w="med" len="med" type="none"/>
            <a:tailEnd w="med" len="med" type="none"/>
          </a:ln>
        </p:spPr>
      </p:pic>
      <p:pic>
        <p:nvPicPr>
          <p:cNvPr id="327" name="Shape 327"/>
          <p:cNvPicPr preferRelativeResize="0"/>
          <p:nvPr/>
        </p:nvPicPr>
        <p:blipFill rotWithShape="1">
          <a:blip r:embed="rId5">
            <a:alphaModFix/>
          </a:blip>
          <a:srcRect t="0" b="0" r="2638" l="0"/>
          <a:stretch/>
        </p:blipFill>
        <p:spPr>
          <a:xfrm>
            <a:off y="536850" x="6314200"/>
            <a:ext cy="4352925" cx="2299875"/>
          </a:xfrm>
          <a:prstGeom prst="rect">
            <a:avLst/>
          </a:prstGeom>
          <a:noFill/>
          <a:ln w="9525" cap="flat">
            <a:solidFill>
              <a:srgbClr val="666666"/>
            </a:solidFill>
            <a:prstDash val="solid"/>
            <a:round/>
            <a:headEnd w="med" len="med" type="none"/>
            <a:tailEnd w="med" len="med" type="none"/>
          </a:ln>
        </p:spPr>
      </p:pic>
      <p:sp>
        <p:nvSpPr>
          <p:cNvPr id="328" name="Shape 328"/>
          <p:cNvSpPr txBox="1"/>
          <p:nvPr/>
        </p:nvSpPr>
        <p:spPr>
          <a:xfrm>
            <a:off y="1490450" x="295700"/>
            <a:ext cy="3446099" cx="4673400"/>
          </a:xfrm>
          <a:prstGeom prst="rect">
            <a:avLst/>
          </a:prstGeom>
          <a:noFill/>
          <a:ln>
            <a:noFill/>
          </a:ln>
        </p:spPr>
        <p:txBody>
          <a:bodyPr bIns="91425" rIns="91425" lIns="91425" tIns="91425" anchor="t" anchorCtr="0">
            <a:noAutofit/>
          </a:bodyPr>
          <a:lstStyle/>
          <a:p>
            <a:pPr rtl="0" lvl="0">
              <a:lnSpc>
                <a:spcPct val="119659"/>
              </a:lnSpc>
              <a:spcBef>
                <a:spcPts val="0"/>
              </a:spcBef>
              <a:buClr>
                <a:schemeClr val="dk1"/>
              </a:buClr>
              <a:buSzPct val="78571"/>
              <a:buFont typeface="Arial"/>
              <a:buNone/>
            </a:pPr>
            <a:r>
              <a:rPr lang="en">
                <a:latin typeface="Droid Sans"/>
                <a:ea typeface="Droid Sans"/>
                <a:cs typeface="Droid Sans"/>
                <a:sym typeface="Droid Sans"/>
              </a:rPr>
              <a:t>A custom property is a property that you create for an object, in addition to its built-in properties. You can define custom properties for any object, and use them to store any kind of data. You can create as many custom properties for an object as you want.</a:t>
            </a:r>
          </a:p>
          <a:p>
            <a:pPr rtl="0" lvl="0">
              <a:lnSpc>
                <a:spcPct val="119659"/>
              </a:lnSpc>
              <a:spcBef>
                <a:spcPts val="0"/>
              </a:spcBef>
              <a:buClr>
                <a:schemeClr val="dk1"/>
              </a:buClr>
              <a:buSzPct val="78571"/>
              <a:buFont typeface="Arial"/>
              <a:buNone/>
            </a:pPr>
            <a:r>
              <a:rPr lang="en">
                <a:latin typeface="Droid Sans"/>
                <a:ea typeface="Droid Sans"/>
                <a:cs typeface="Droid Sans"/>
                <a:sym typeface="Droid Sans"/>
              </a:rPr>
              <a:t>Use a custom property when you want to:</a:t>
            </a:r>
          </a:p>
          <a:p>
            <a:pPr rtl="0" lvl="0">
              <a:lnSpc>
                <a:spcPct val="119659"/>
              </a:lnSpc>
              <a:spcBef>
                <a:spcPts val="0"/>
              </a:spcBef>
              <a:buClr>
                <a:schemeClr val="dk1"/>
              </a:buClr>
              <a:buFont typeface="Arial"/>
              <a:buNone/>
            </a:pPr>
            <a:r>
              <a:t/>
            </a:r>
            <a:endParaRPr>
              <a:latin typeface="Droid Sans"/>
              <a:ea typeface="Droid Sans"/>
              <a:cs typeface="Droid Sans"/>
              <a:sym typeface="Droid Sans"/>
            </a:endParaRPr>
          </a:p>
          <a:p>
            <a:pPr rtl="0" lvl="0" indent="-317500" marL="457200">
              <a:lnSpc>
                <a:spcPct val="119659"/>
              </a:lnSpc>
              <a:spcBef>
                <a:spcPts val="0"/>
              </a:spcBef>
              <a:buClr>
                <a:srgbClr val="000000"/>
              </a:buClr>
              <a:buSzPct val="100000"/>
              <a:buFont typeface="Droid Sans"/>
              <a:buChar char="●"/>
            </a:pPr>
            <a:r>
              <a:rPr lang="en">
                <a:latin typeface="Droid Sans"/>
                <a:ea typeface="Droid Sans"/>
                <a:cs typeface="Droid Sans"/>
                <a:sym typeface="Droid Sans"/>
              </a:rPr>
              <a:t>associate data with a specific object</a:t>
            </a:r>
          </a:p>
          <a:p>
            <a:pPr rtl="0" lvl="0" indent="-317500" marL="457200">
              <a:lnSpc>
                <a:spcPct val="119659"/>
              </a:lnSpc>
              <a:spcBef>
                <a:spcPts val="0"/>
              </a:spcBef>
              <a:buClr>
                <a:srgbClr val="000000"/>
              </a:buClr>
              <a:buSzPct val="100000"/>
              <a:buFont typeface="Droid Sans"/>
              <a:buChar char="●"/>
            </a:pPr>
            <a:r>
              <a:rPr lang="en">
                <a:latin typeface="Droid Sans"/>
                <a:ea typeface="Droid Sans"/>
                <a:cs typeface="Droid Sans"/>
                <a:sym typeface="Droid Sans"/>
              </a:rPr>
              <a:t>save the data with the object in the stack file</a:t>
            </a:r>
          </a:p>
          <a:p>
            <a:pPr rtl="0" lvl="0" indent="-317500" marL="457200">
              <a:lnSpc>
                <a:spcPct val="119659"/>
              </a:lnSpc>
              <a:spcBef>
                <a:spcPts val="0"/>
              </a:spcBef>
              <a:buClr>
                <a:srgbClr val="000000"/>
              </a:buClr>
              <a:buSzPct val="100000"/>
              <a:buFont typeface="Droid Sans"/>
              <a:buChar char="●"/>
            </a:pPr>
            <a:r>
              <a:rPr lang="en">
                <a:latin typeface="Droid Sans"/>
                <a:ea typeface="Droid Sans"/>
                <a:cs typeface="Droid Sans"/>
                <a:sym typeface="Droid Sans"/>
              </a:rPr>
              <a:t>access the data quickly</a:t>
            </a:r>
          </a:p>
          <a:p>
            <a:pPr rtl="0" lvl="0">
              <a:spcBef>
                <a:spcPts val="0"/>
              </a:spcBef>
              <a:buNone/>
            </a:pPr>
            <a:r>
              <a:t/>
            </a:r>
            <a:endParaRPr>
              <a:latin typeface="Droid Sans"/>
              <a:ea typeface="Droid Sans"/>
              <a:cs typeface="Droid Sans"/>
              <a:sym typeface="Droid Sans"/>
            </a:endParaRPr>
          </a:p>
        </p:txBody>
      </p:sp>
      <p:sp>
        <p:nvSpPr>
          <p:cNvPr id="329" name="Shape 329"/>
          <p:cNvSpPr txBox="1"/>
          <p:nvPr/>
        </p:nvSpPr>
        <p:spPr>
          <a:xfrm>
            <a:off y="849812" x="341875"/>
            <a:ext cy="487799" cx="4474800"/>
          </a:xfrm>
          <a:prstGeom prst="rect">
            <a:avLst/>
          </a:prstGeom>
          <a:noFill/>
          <a:ln>
            <a:noFill/>
          </a:ln>
        </p:spPr>
        <p:txBody>
          <a:bodyPr bIns="91425" rIns="91425" lIns="91425" tIns="91425" anchor="t" anchorCtr="0">
            <a:noAutofit/>
          </a:bodyPr>
          <a:lstStyle/>
          <a:p>
            <a:pPr algn="ctr" rtl="0" lvl="0">
              <a:spcBef>
                <a:spcPts val="0"/>
              </a:spcBef>
              <a:buNone/>
            </a:pPr>
            <a:r>
              <a:rPr b="1" sz="2400" lang="en">
                <a:solidFill>
                  <a:srgbClr val="434343"/>
                </a:solidFill>
                <a:latin typeface="Droid Sans"/>
                <a:ea typeface="Droid Sans"/>
                <a:cs typeface="Droid Sans"/>
                <a:sym typeface="Droid Sans"/>
              </a:rPr>
              <a:t>Custom Properties</a:t>
            </a:r>
          </a:p>
        </p:txBody>
      </p:sp>
      <p:sp>
        <p:nvSpPr>
          <p:cNvPr id="330" name="Shape 330"/>
          <p:cNvSpPr txBox="1"/>
          <p:nvPr/>
        </p:nvSpPr>
        <p:spPr>
          <a:xfrm>
            <a:off y="4220825" x="513750"/>
            <a:ext cy="449400" cx="3852899"/>
          </a:xfrm>
          <a:prstGeom prst="rect">
            <a:avLst/>
          </a:prstGeom>
          <a:noFill/>
          <a:ln>
            <a:noFill/>
          </a:ln>
        </p:spPr>
        <p:txBody>
          <a:bodyPr bIns="91425" rIns="91425" lIns="91425" tIns="91425" anchor="t" anchorCtr="0">
            <a:noAutofit/>
          </a:bodyPr>
          <a:lstStyle/>
          <a:p>
            <a:pPr>
              <a:spcBef>
                <a:spcPts val="0"/>
              </a:spcBef>
              <a:buNone/>
            </a:pPr>
            <a:r>
              <a:rPr u="sng" lang="en">
                <a:solidFill>
                  <a:schemeClr val="hlink"/>
                </a:solidFill>
                <a:hlinkClick r:id="rId6"/>
              </a:rPr>
              <a:t>More on Custom Properties Here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 name="Shape 42"/>
        <p:cNvGrpSpPr/>
        <p:nvPr/>
      </p:nvGrpSpPr>
      <p:grpSpPr>
        <a:xfrm>
          <a:off y="0" x="0"/>
          <a:ext cy="0" cx="0"/>
          <a:chOff y="0" x="0"/>
          <a:chExt cy="0" cx="0"/>
        </a:xfrm>
      </p:grpSpPr>
      <p:pic>
        <p:nvPicPr>
          <p:cNvPr id="43" name="Shape 43"/>
          <p:cNvPicPr preferRelativeResize="0"/>
          <p:nvPr/>
        </p:nvPicPr>
        <p:blipFill>
          <a:blip r:embed="rId3">
            <a:alphaModFix/>
          </a:blip>
          <a:stretch>
            <a:fillRect/>
          </a:stretch>
        </p:blipFill>
        <p:spPr>
          <a:xfrm>
            <a:off y="79750" x="628975"/>
            <a:ext cy="301200" cx="1151647"/>
          </a:xfrm>
          <a:prstGeom prst="rect">
            <a:avLst/>
          </a:prstGeom>
          <a:noFill/>
          <a:ln>
            <a:noFill/>
          </a:ln>
        </p:spPr>
      </p:pic>
      <p:sp>
        <p:nvSpPr>
          <p:cNvPr id="44" name="Shape 44"/>
          <p:cNvSpPr txBox="1"/>
          <p:nvPr/>
        </p:nvSpPr>
        <p:spPr>
          <a:xfrm>
            <a:off y="323650" x="51375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45" name="Shape 45"/>
          <p:cNvPicPr preferRelativeResize="0"/>
          <p:nvPr/>
        </p:nvPicPr>
        <p:blipFill>
          <a:blip r:embed="rId4">
            <a:alphaModFix/>
          </a:blip>
          <a:stretch>
            <a:fillRect/>
          </a:stretch>
        </p:blipFill>
        <p:spPr>
          <a:xfrm>
            <a:off y="79747" x="170400"/>
            <a:ext cy="545099" cx="343349"/>
          </a:xfrm>
          <a:prstGeom prst="rect">
            <a:avLst/>
          </a:prstGeom>
          <a:noFill/>
          <a:ln w="9525" cap="flat">
            <a:solidFill>
              <a:srgbClr val="53585F"/>
            </a:solidFill>
            <a:prstDash val="solid"/>
            <a:round/>
            <a:headEnd w="med" len="med" type="none"/>
            <a:tailEnd w="med" len="med" type="none"/>
          </a:ln>
        </p:spPr>
      </p:pic>
      <p:pic>
        <p:nvPicPr>
          <p:cNvPr id="46" name="Shape 46"/>
          <p:cNvPicPr preferRelativeResize="0"/>
          <p:nvPr/>
        </p:nvPicPr>
        <p:blipFill>
          <a:blip r:embed="rId5">
            <a:alphaModFix/>
          </a:blip>
          <a:stretch>
            <a:fillRect/>
          </a:stretch>
        </p:blipFill>
        <p:spPr>
          <a:xfrm>
            <a:off y="624850" x="6788850"/>
            <a:ext cy="4238700" cx="754345"/>
          </a:xfrm>
          <a:prstGeom prst="rect">
            <a:avLst/>
          </a:prstGeom>
          <a:noFill/>
          <a:ln w="9525" cap="flat">
            <a:solidFill>
              <a:srgbClr val="666666"/>
            </a:solidFill>
            <a:prstDash val="solid"/>
            <a:round/>
            <a:headEnd w="med" len="med" type="none"/>
            <a:tailEnd w="med" len="med" type="none"/>
          </a:ln>
        </p:spPr>
      </p:pic>
      <p:sp>
        <p:nvSpPr>
          <p:cNvPr id="47" name="Shape 47"/>
          <p:cNvSpPr txBox="1"/>
          <p:nvPr/>
        </p:nvSpPr>
        <p:spPr>
          <a:xfrm>
            <a:off y="874243" x="309191"/>
            <a:ext cy="597000" cx="6011100"/>
          </a:xfrm>
          <a:prstGeom prst="rect">
            <a:avLst/>
          </a:prstGeom>
          <a:noFill/>
          <a:ln>
            <a:noFill/>
          </a:ln>
        </p:spPr>
        <p:txBody>
          <a:bodyPr bIns="91425" rIns="91425" lIns="91425" tIns="91425" anchor="t" anchorCtr="0">
            <a:noAutofit/>
          </a:bodyPr>
          <a:lstStyle/>
          <a:p>
            <a:pPr rtl="0" lvl="0">
              <a:spcBef>
                <a:spcPts val="0"/>
              </a:spcBef>
              <a:buNone/>
            </a:pPr>
            <a:r>
              <a:rPr b="1" sz="2400" lang="en">
                <a:solidFill>
                  <a:srgbClr val="434343"/>
                </a:solidFill>
                <a:latin typeface="Droid Sans"/>
                <a:ea typeface="Droid Sans"/>
                <a:cs typeface="Droid Sans"/>
                <a:sym typeface="Droid Sans"/>
              </a:rPr>
              <a:t>Say Hello to the...Tools Palette in Depth</a:t>
            </a:r>
          </a:p>
        </p:txBody>
      </p:sp>
      <p:sp>
        <p:nvSpPr>
          <p:cNvPr id="48" name="Shape 48"/>
          <p:cNvSpPr txBox="1"/>
          <p:nvPr/>
        </p:nvSpPr>
        <p:spPr>
          <a:xfrm>
            <a:off y="1534043" x="295700"/>
            <a:ext cy="3184499" cx="5163900"/>
          </a:xfrm>
          <a:prstGeom prst="rect">
            <a:avLst/>
          </a:prstGeom>
          <a:noFill/>
          <a:ln>
            <a:noFill/>
          </a:ln>
        </p:spPr>
        <p:txBody>
          <a:bodyPr bIns="91425" rIns="91425" lIns="91425" tIns="91425" anchor="t" anchorCtr="0">
            <a:noAutofit/>
          </a:bodyPr>
          <a:lstStyle/>
          <a:p>
            <a:pPr rtl="0">
              <a:spcBef>
                <a:spcPts val="0"/>
              </a:spcBef>
              <a:buNone/>
            </a:pPr>
            <a:r>
              <a:rPr sz="1800" lang="en">
                <a:latin typeface="Droid Sans"/>
                <a:ea typeface="Droid Sans"/>
                <a:cs typeface="Droid Sans"/>
                <a:sym typeface="Droid Sans"/>
              </a:rPr>
              <a:t>in the last two days, you have been adding controls to Cards to create our Hello World App. This was done using the tools palette that allows you to change between Edit (top right) and Run (top left) mode, add controls, and edit bitmap images with the paint tools.</a:t>
            </a:r>
          </a:p>
          <a:p>
            <a:pPr rtl="0">
              <a:spcBef>
                <a:spcPts val="0"/>
              </a:spcBef>
              <a:buNone/>
            </a:pPr>
            <a:r>
              <a:t/>
            </a:r>
            <a:endParaRPr sz="1800">
              <a:latin typeface="Droid Sans"/>
              <a:ea typeface="Droid Sans"/>
              <a:cs typeface="Droid Sans"/>
              <a:sym typeface="Droid Sans"/>
            </a:endParaRPr>
          </a:p>
          <a:p>
            <a:pPr rtl="0" lvl="0">
              <a:spcBef>
                <a:spcPts val="0"/>
              </a:spcBef>
              <a:buNone/>
            </a:pPr>
            <a:r>
              <a:rPr sz="1800" lang="en">
                <a:latin typeface="Droid Sans"/>
                <a:ea typeface="Droid Sans"/>
                <a:cs typeface="Droid Sans"/>
                <a:sym typeface="Droid Sans"/>
              </a:rPr>
              <a:t>To get recap, you drag any control onto a card. You can also double-click an object to create a object of that type in the center of the card. But first lets do a review of the available controls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4" name="Shape 334"/>
        <p:cNvGrpSpPr/>
        <p:nvPr/>
      </p:nvGrpSpPr>
      <p:grpSpPr>
        <a:xfrm>
          <a:off y="0" x="0"/>
          <a:ext cy="0" cx="0"/>
          <a:chOff y="0" x="0"/>
          <a:chExt cy="0" cx="0"/>
        </a:xfrm>
      </p:grpSpPr>
      <p:pic>
        <p:nvPicPr>
          <p:cNvPr id="335" name="Shape 335"/>
          <p:cNvPicPr preferRelativeResize="0"/>
          <p:nvPr/>
        </p:nvPicPr>
        <p:blipFill>
          <a:blip r:embed="rId3">
            <a:alphaModFix/>
          </a:blip>
          <a:stretch>
            <a:fillRect/>
          </a:stretch>
        </p:blipFill>
        <p:spPr>
          <a:xfrm>
            <a:off y="79750" x="628975"/>
            <a:ext cy="301200" cx="1151647"/>
          </a:xfrm>
          <a:prstGeom prst="rect">
            <a:avLst/>
          </a:prstGeom>
          <a:noFill/>
          <a:ln>
            <a:noFill/>
          </a:ln>
        </p:spPr>
      </p:pic>
      <p:sp>
        <p:nvSpPr>
          <p:cNvPr id="336" name="Shape 336"/>
          <p:cNvSpPr txBox="1"/>
          <p:nvPr/>
        </p:nvSpPr>
        <p:spPr>
          <a:xfrm>
            <a:off y="323650" x="51375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337" name="Shape 337"/>
          <p:cNvPicPr preferRelativeResize="0"/>
          <p:nvPr/>
        </p:nvPicPr>
        <p:blipFill>
          <a:blip r:embed="rId4">
            <a:alphaModFix/>
          </a:blip>
          <a:stretch>
            <a:fillRect/>
          </a:stretch>
        </p:blipFill>
        <p:spPr>
          <a:xfrm>
            <a:off y="79747" x="170400"/>
            <a:ext cy="545099" cx="343349"/>
          </a:xfrm>
          <a:prstGeom prst="rect">
            <a:avLst/>
          </a:prstGeom>
          <a:noFill/>
          <a:ln w="9525" cap="flat">
            <a:solidFill>
              <a:srgbClr val="53585F"/>
            </a:solidFill>
            <a:prstDash val="solid"/>
            <a:round/>
            <a:headEnd w="med" len="med" type="none"/>
            <a:tailEnd w="med" len="med" type="none"/>
          </a:ln>
        </p:spPr>
      </p:pic>
      <p:pic>
        <p:nvPicPr>
          <p:cNvPr id="338" name="Shape 338"/>
          <p:cNvPicPr preferRelativeResize="0"/>
          <p:nvPr/>
        </p:nvPicPr>
        <p:blipFill rotWithShape="1">
          <a:blip r:embed="rId5">
            <a:alphaModFix/>
          </a:blip>
          <a:srcRect t="0" b="1739" r="0" l="0"/>
          <a:stretch/>
        </p:blipFill>
        <p:spPr>
          <a:xfrm>
            <a:off y="133575" x="6397350"/>
            <a:ext cy="4876350" cx="2333625"/>
          </a:xfrm>
          <a:prstGeom prst="rect">
            <a:avLst/>
          </a:prstGeom>
          <a:noFill/>
          <a:ln w="9525" cap="flat">
            <a:solidFill>
              <a:srgbClr val="666666"/>
            </a:solidFill>
            <a:prstDash val="solid"/>
            <a:round/>
            <a:headEnd w="med" len="med" type="none"/>
            <a:tailEnd w="med" len="med" type="none"/>
          </a:ln>
        </p:spPr>
      </p:pic>
      <p:sp>
        <p:nvSpPr>
          <p:cNvPr id="339" name="Shape 339"/>
          <p:cNvSpPr txBox="1"/>
          <p:nvPr/>
        </p:nvSpPr>
        <p:spPr>
          <a:xfrm>
            <a:off y="1490450" x="295700"/>
            <a:ext cy="3446099" cx="4673400"/>
          </a:xfrm>
          <a:prstGeom prst="rect">
            <a:avLst/>
          </a:prstGeom>
          <a:noFill/>
          <a:ln>
            <a:noFill/>
          </a:ln>
        </p:spPr>
        <p:txBody>
          <a:bodyPr bIns="91425" rIns="91425" lIns="91425" tIns="91425" anchor="t" anchorCtr="0">
            <a:noAutofit/>
          </a:bodyPr>
          <a:lstStyle/>
          <a:p>
            <a:pPr rtl="0">
              <a:spcBef>
                <a:spcPts val="0"/>
              </a:spcBef>
              <a:buNone/>
            </a:pPr>
            <a:r>
              <a:rPr lang="en">
                <a:solidFill>
                  <a:schemeClr val="dk1"/>
                </a:solidFill>
                <a:latin typeface="Droid Sans"/>
                <a:ea typeface="Droid Sans"/>
                <a:cs typeface="Droid Sans"/>
                <a:sym typeface="Droid Sans"/>
              </a:rPr>
              <a:t>The geometry manager is one way to manage the assets of your stack when the user resizes a stack window. </a:t>
            </a:r>
          </a:p>
          <a:p>
            <a:pPr rtl="0">
              <a:spcBef>
                <a:spcPts val="0"/>
              </a:spcBef>
              <a:buNone/>
            </a:pPr>
            <a:r>
              <a:t/>
            </a:r>
            <a:endParaRPr>
              <a:latin typeface="Droid Sans"/>
              <a:ea typeface="Droid Sans"/>
              <a:cs typeface="Droid Sans"/>
              <a:sym typeface="Droid Sans"/>
            </a:endParaRPr>
          </a:p>
          <a:p>
            <a:pPr rtl="0" lvl="0">
              <a:spcBef>
                <a:spcPts val="0"/>
              </a:spcBef>
              <a:buNone/>
            </a:pPr>
            <a:r>
              <a:rPr lang="en">
                <a:latin typeface="Droid Sans"/>
                <a:ea typeface="Droid Sans"/>
                <a:cs typeface="Droid Sans"/>
                <a:sym typeface="Droid Sans"/>
              </a:rPr>
              <a:t>It is often the case that stacks need to be resizable particularly when they may contain a variable volume of content. We’ll come back to this later in the course.</a:t>
            </a:r>
          </a:p>
        </p:txBody>
      </p:sp>
      <p:sp>
        <p:nvSpPr>
          <p:cNvPr id="340" name="Shape 340"/>
          <p:cNvSpPr txBox="1"/>
          <p:nvPr/>
        </p:nvSpPr>
        <p:spPr>
          <a:xfrm>
            <a:off y="849812" x="341875"/>
            <a:ext cy="487799" cx="4474800"/>
          </a:xfrm>
          <a:prstGeom prst="rect">
            <a:avLst/>
          </a:prstGeom>
          <a:noFill/>
          <a:ln>
            <a:noFill/>
          </a:ln>
        </p:spPr>
        <p:txBody>
          <a:bodyPr bIns="91425" rIns="91425" lIns="91425" tIns="91425" anchor="t" anchorCtr="0">
            <a:noAutofit/>
          </a:bodyPr>
          <a:lstStyle/>
          <a:p>
            <a:pPr algn="ctr" rtl="0" lvl="0">
              <a:spcBef>
                <a:spcPts val="0"/>
              </a:spcBef>
              <a:buNone/>
            </a:pPr>
            <a:r>
              <a:rPr b="1" sz="2400" lang="en">
                <a:solidFill>
                  <a:srgbClr val="434343"/>
                </a:solidFill>
                <a:latin typeface="Droid Sans"/>
                <a:ea typeface="Droid Sans"/>
                <a:cs typeface="Droid Sans"/>
                <a:sym typeface="Droid Sans"/>
              </a:rPr>
              <a:t>Geometry</a:t>
            </a:r>
          </a:p>
        </p:txBody>
      </p:sp>
      <p:sp>
        <p:nvSpPr>
          <p:cNvPr id="341" name="Shape 341"/>
          <p:cNvSpPr txBox="1"/>
          <p:nvPr/>
        </p:nvSpPr>
        <p:spPr>
          <a:xfrm>
            <a:off y="4441550" x="341875"/>
            <a:ext cy="449400" cx="3852899"/>
          </a:xfrm>
          <a:prstGeom prst="rect">
            <a:avLst/>
          </a:prstGeom>
          <a:noFill/>
          <a:ln>
            <a:noFill/>
          </a:ln>
        </p:spPr>
        <p:txBody>
          <a:bodyPr bIns="91425" rIns="91425" lIns="91425" tIns="91425" anchor="t" anchorCtr="0">
            <a:noAutofit/>
          </a:bodyPr>
          <a:lstStyle/>
          <a:p>
            <a:pPr>
              <a:spcBef>
                <a:spcPts val="0"/>
              </a:spcBef>
              <a:buNone/>
            </a:pPr>
            <a:r>
              <a:rPr u="sng" lang="en">
                <a:solidFill>
                  <a:schemeClr val="hlink"/>
                </a:solidFill>
                <a:hlinkClick r:id="rId6"/>
              </a:rPr>
              <a:t>Geometry Manager Lesson</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5" name="Shape 345"/>
        <p:cNvGrpSpPr/>
        <p:nvPr/>
      </p:nvGrpSpPr>
      <p:grpSpPr>
        <a:xfrm>
          <a:off y="0" x="0"/>
          <a:ext cy="0" cx="0"/>
          <a:chOff y="0" x="0"/>
          <a:chExt cy="0" cx="0"/>
        </a:xfrm>
      </p:grpSpPr>
      <p:pic>
        <p:nvPicPr>
          <p:cNvPr id="346" name="Shape 346"/>
          <p:cNvPicPr preferRelativeResize="0"/>
          <p:nvPr/>
        </p:nvPicPr>
        <p:blipFill>
          <a:blip r:embed="rId3">
            <a:alphaModFix/>
          </a:blip>
          <a:stretch>
            <a:fillRect/>
          </a:stretch>
        </p:blipFill>
        <p:spPr>
          <a:xfrm>
            <a:off y="79750" x="628975"/>
            <a:ext cy="301200" cx="1151647"/>
          </a:xfrm>
          <a:prstGeom prst="rect">
            <a:avLst/>
          </a:prstGeom>
          <a:noFill/>
          <a:ln>
            <a:noFill/>
          </a:ln>
        </p:spPr>
      </p:pic>
      <p:sp>
        <p:nvSpPr>
          <p:cNvPr id="347" name="Shape 347"/>
          <p:cNvSpPr txBox="1"/>
          <p:nvPr/>
        </p:nvSpPr>
        <p:spPr>
          <a:xfrm>
            <a:off y="323650" x="51375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348" name="Shape 348"/>
          <p:cNvPicPr preferRelativeResize="0"/>
          <p:nvPr/>
        </p:nvPicPr>
        <p:blipFill>
          <a:blip r:embed="rId4">
            <a:alphaModFix/>
          </a:blip>
          <a:stretch>
            <a:fillRect/>
          </a:stretch>
        </p:blipFill>
        <p:spPr>
          <a:xfrm>
            <a:off y="79747" x="170400"/>
            <a:ext cy="545099" cx="343349"/>
          </a:xfrm>
          <a:prstGeom prst="rect">
            <a:avLst/>
          </a:prstGeom>
          <a:noFill/>
          <a:ln w="9525" cap="flat">
            <a:solidFill>
              <a:srgbClr val="53585F"/>
            </a:solidFill>
            <a:prstDash val="solid"/>
            <a:round/>
            <a:headEnd w="med" len="med" type="none"/>
            <a:tailEnd w="med" len="med" type="none"/>
          </a:ln>
        </p:spPr>
      </p:pic>
      <p:pic>
        <p:nvPicPr>
          <p:cNvPr id="349" name="Shape 349"/>
          <p:cNvPicPr preferRelativeResize="0"/>
          <p:nvPr/>
        </p:nvPicPr>
        <p:blipFill>
          <a:blip r:embed="rId5">
            <a:alphaModFix/>
          </a:blip>
          <a:stretch>
            <a:fillRect/>
          </a:stretch>
        </p:blipFill>
        <p:spPr>
          <a:xfrm>
            <a:off y="323650" x="6418120"/>
            <a:ext cy="4419600" cx="2324100"/>
          </a:xfrm>
          <a:prstGeom prst="rect">
            <a:avLst/>
          </a:prstGeom>
          <a:noFill/>
          <a:ln w="9525" cap="flat">
            <a:solidFill>
              <a:srgbClr val="666666"/>
            </a:solidFill>
            <a:prstDash val="solid"/>
            <a:round/>
            <a:headEnd w="med" len="med" type="none"/>
            <a:tailEnd w="med" len="med" type="none"/>
          </a:ln>
        </p:spPr>
      </p:pic>
      <p:sp>
        <p:nvSpPr>
          <p:cNvPr id="350" name="Shape 350"/>
          <p:cNvSpPr txBox="1"/>
          <p:nvPr/>
        </p:nvSpPr>
        <p:spPr>
          <a:xfrm>
            <a:off y="1490450" x="295700"/>
            <a:ext cy="3446099" cx="4673400"/>
          </a:xfrm>
          <a:prstGeom prst="rect">
            <a:avLst/>
          </a:prstGeom>
          <a:noFill/>
          <a:ln>
            <a:noFill/>
          </a:ln>
        </p:spPr>
        <p:txBody>
          <a:bodyPr bIns="91425" rIns="91425" lIns="91425" tIns="91425" anchor="t" anchorCtr="0">
            <a:noAutofit/>
          </a:bodyPr>
          <a:lstStyle/>
          <a:p>
            <a:pPr rtl="0">
              <a:spcBef>
                <a:spcPts val="0"/>
              </a:spcBef>
              <a:buNone/>
            </a:pPr>
            <a:r>
              <a:rPr lang="en">
                <a:solidFill>
                  <a:schemeClr val="dk1"/>
                </a:solidFill>
                <a:latin typeface="Droid Sans"/>
                <a:ea typeface="Droid Sans"/>
                <a:cs typeface="Droid Sans"/>
                <a:sym typeface="Droid Sans"/>
              </a:rPr>
              <a:t>Graphic effects are one way to make your LiveCode controls more aesthetically pleasing. The graphics effects available are some of the most common ones found in many popular photo editing applications.</a:t>
            </a:r>
          </a:p>
          <a:p>
            <a:pPr rtl="0">
              <a:spcBef>
                <a:spcPts val="0"/>
              </a:spcBef>
              <a:buNone/>
            </a:pPr>
            <a:r>
              <a:t/>
            </a:r>
            <a:endParaRPr>
              <a:solidFill>
                <a:schemeClr val="dk1"/>
              </a:solidFill>
              <a:latin typeface="Droid Sans"/>
              <a:ea typeface="Droid Sans"/>
              <a:cs typeface="Droid Sans"/>
              <a:sym typeface="Droid Sans"/>
            </a:endParaRPr>
          </a:p>
          <a:p>
            <a:pPr rtl="0" lvl="0">
              <a:spcBef>
                <a:spcPts val="0"/>
              </a:spcBef>
              <a:buNone/>
            </a:pPr>
            <a:r>
              <a:rPr u="sng" lang="en">
                <a:solidFill>
                  <a:schemeClr val="hlink"/>
                </a:solidFill>
                <a:latin typeface="Droid Sans"/>
                <a:ea typeface="Droid Sans"/>
                <a:cs typeface="Droid Sans"/>
                <a:sym typeface="Droid Sans"/>
                <a:hlinkClick r:id="rId6"/>
              </a:rPr>
              <a:t>Using Graphic Effects</a:t>
            </a:r>
          </a:p>
        </p:txBody>
      </p:sp>
      <p:sp>
        <p:nvSpPr>
          <p:cNvPr id="351" name="Shape 351"/>
          <p:cNvSpPr txBox="1"/>
          <p:nvPr/>
        </p:nvSpPr>
        <p:spPr>
          <a:xfrm>
            <a:off y="849812" x="341875"/>
            <a:ext cy="487799" cx="4474800"/>
          </a:xfrm>
          <a:prstGeom prst="rect">
            <a:avLst/>
          </a:prstGeom>
          <a:noFill/>
          <a:ln>
            <a:noFill/>
          </a:ln>
        </p:spPr>
        <p:txBody>
          <a:bodyPr bIns="91425" rIns="91425" lIns="91425" tIns="91425" anchor="t" anchorCtr="0">
            <a:noAutofit/>
          </a:bodyPr>
          <a:lstStyle/>
          <a:p>
            <a:pPr algn="ctr" rtl="0" lvl="0">
              <a:spcBef>
                <a:spcPts val="0"/>
              </a:spcBef>
              <a:buNone/>
            </a:pPr>
            <a:r>
              <a:rPr b="1" sz="2400" lang="en">
                <a:solidFill>
                  <a:srgbClr val="434343"/>
                </a:solidFill>
                <a:latin typeface="Droid Sans"/>
                <a:ea typeface="Droid Sans"/>
                <a:cs typeface="Droid Sans"/>
                <a:sym typeface="Droid Sans"/>
              </a:rPr>
              <a:t>Graphic Effect</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5" name="Shape 355"/>
        <p:cNvGrpSpPr/>
        <p:nvPr/>
      </p:nvGrpSpPr>
      <p:grpSpPr>
        <a:xfrm>
          <a:off y="0" x="0"/>
          <a:ext cy="0" cx="0"/>
          <a:chOff y="0" x="0"/>
          <a:chExt cy="0" cx="0"/>
        </a:xfrm>
      </p:grpSpPr>
      <p:pic>
        <p:nvPicPr>
          <p:cNvPr id="356" name="Shape 356"/>
          <p:cNvPicPr preferRelativeResize="0"/>
          <p:nvPr/>
        </p:nvPicPr>
        <p:blipFill>
          <a:blip r:embed="rId3">
            <a:alphaModFix/>
          </a:blip>
          <a:stretch>
            <a:fillRect/>
          </a:stretch>
        </p:blipFill>
        <p:spPr>
          <a:xfrm>
            <a:off y="79750" x="628975"/>
            <a:ext cy="301200" cx="1151647"/>
          </a:xfrm>
          <a:prstGeom prst="rect">
            <a:avLst/>
          </a:prstGeom>
          <a:noFill/>
          <a:ln>
            <a:noFill/>
          </a:ln>
        </p:spPr>
      </p:pic>
      <p:sp>
        <p:nvSpPr>
          <p:cNvPr id="357" name="Shape 357"/>
          <p:cNvSpPr txBox="1"/>
          <p:nvPr/>
        </p:nvSpPr>
        <p:spPr>
          <a:xfrm>
            <a:off y="323650" x="51375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358" name="Shape 358"/>
          <p:cNvPicPr preferRelativeResize="0"/>
          <p:nvPr/>
        </p:nvPicPr>
        <p:blipFill>
          <a:blip r:embed="rId4">
            <a:alphaModFix/>
          </a:blip>
          <a:stretch>
            <a:fillRect/>
          </a:stretch>
        </p:blipFill>
        <p:spPr>
          <a:xfrm>
            <a:off y="79747" x="170400"/>
            <a:ext cy="545099" cx="343349"/>
          </a:xfrm>
          <a:prstGeom prst="rect">
            <a:avLst/>
          </a:prstGeom>
          <a:noFill/>
          <a:ln w="9525" cap="flat">
            <a:solidFill>
              <a:srgbClr val="53585F"/>
            </a:solidFill>
            <a:prstDash val="solid"/>
            <a:round/>
            <a:headEnd w="med" len="med" type="none"/>
            <a:tailEnd w="med" len="med" type="none"/>
          </a:ln>
        </p:spPr>
      </p:pic>
      <p:pic>
        <p:nvPicPr>
          <p:cNvPr id="359" name="Shape 359"/>
          <p:cNvPicPr preferRelativeResize="0"/>
          <p:nvPr/>
        </p:nvPicPr>
        <p:blipFill rotWithShape="1">
          <a:blip r:embed="rId5">
            <a:alphaModFix/>
          </a:blip>
          <a:srcRect t="0" b="0" r="0" l="2353"/>
          <a:stretch/>
        </p:blipFill>
        <p:spPr>
          <a:xfrm>
            <a:off y="400050" x="6473525"/>
            <a:ext cy="4343400" cx="2297274"/>
          </a:xfrm>
          <a:prstGeom prst="rect">
            <a:avLst/>
          </a:prstGeom>
          <a:noFill/>
          <a:ln w="9525" cap="flat">
            <a:solidFill>
              <a:srgbClr val="666666"/>
            </a:solidFill>
            <a:prstDash val="solid"/>
            <a:round/>
            <a:headEnd w="med" len="med" type="none"/>
            <a:tailEnd w="med" len="med" type="none"/>
          </a:ln>
        </p:spPr>
      </p:pic>
      <p:sp>
        <p:nvSpPr>
          <p:cNvPr id="360" name="Shape 360"/>
          <p:cNvSpPr txBox="1"/>
          <p:nvPr/>
        </p:nvSpPr>
        <p:spPr>
          <a:xfrm>
            <a:off y="1490450" x="295700"/>
            <a:ext cy="3446099" cx="4673400"/>
          </a:xfrm>
          <a:prstGeom prst="rect">
            <a:avLst/>
          </a:prstGeom>
          <a:noFill/>
          <a:ln>
            <a:noFill/>
          </a:ln>
        </p:spPr>
        <p:txBody>
          <a:bodyPr bIns="91425" rIns="91425" lIns="91425" tIns="91425" anchor="t" anchorCtr="0">
            <a:noAutofit/>
          </a:bodyPr>
          <a:lstStyle/>
          <a:p>
            <a:pPr rtl="0" lvl="0">
              <a:spcBef>
                <a:spcPts val="0"/>
              </a:spcBef>
              <a:buClr>
                <a:schemeClr val="dk1"/>
              </a:buClr>
              <a:buSzPct val="78571"/>
              <a:buFont typeface="Arial"/>
              <a:buNone/>
            </a:pPr>
            <a:r>
              <a:rPr lang="en">
                <a:solidFill>
                  <a:schemeClr val="dk1"/>
                </a:solidFill>
                <a:latin typeface="Droid Sans"/>
                <a:ea typeface="Droid Sans"/>
                <a:cs typeface="Droid Sans"/>
                <a:sym typeface="Droid Sans"/>
              </a:rPr>
              <a:t>		 	 	 		</a:t>
            </a:r>
          </a:p>
          <a:p>
            <a:pPr rtl="0" lvl="0">
              <a:spcBef>
                <a:spcPts val="0"/>
              </a:spcBef>
              <a:buClr>
                <a:schemeClr val="dk1"/>
              </a:buClr>
              <a:buSzPct val="78571"/>
              <a:buFont typeface="Arial"/>
              <a:buNone/>
            </a:pPr>
            <a:r>
              <a:rPr lang="en">
                <a:solidFill>
                  <a:schemeClr val="dk1"/>
                </a:solidFill>
                <a:latin typeface="Droid Sans"/>
                <a:ea typeface="Droid Sans"/>
                <a:cs typeface="Droid Sans"/>
                <a:sym typeface="Droid Sans"/>
              </a:rPr>
              <a:t>			</a:t>
            </a:r>
          </a:p>
          <a:p>
            <a:pPr rtl="0" lvl="0">
              <a:spcBef>
                <a:spcPts val="0"/>
              </a:spcBef>
              <a:buClr>
                <a:schemeClr val="dk1"/>
              </a:buClr>
              <a:buSzPct val="78571"/>
              <a:buFont typeface="Arial"/>
              <a:buNone/>
            </a:pPr>
            <a:r>
              <a:rPr lang="en">
                <a:solidFill>
                  <a:schemeClr val="dk1"/>
                </a:solidFill>
                <a:latin typeface="Droid Sans"/>
                <a:ea typeface="Droid Sans"/>
                <a:cs typeface="Droid Sans"/>
                <a:sym typeface="Droid Sans"/>
              </a:rPr>
              <a:t>Blend modes determine how an object's colors combine with the colors of the pixels underneath the object to determine how the object's color is displayed. To set the blend mode of an object, use the </a:t>
            </a:r>
            <a:r>
              <a:rPr lang="en" i="1">
                <a:solidFill>
                  <a:schemeClr val="dk1"/>
                </a:solidFill>
                <a:latin typeface="Droid Sans"/>
                <a:ea typeface="Droid Sans"/>
                <a:cs typeface="Droid Sans"/>
                <a:sym typeface="Droid Sans"/>
              </a:rPr>
              <a:t>Blending </a:t>
            </a:r>
            <a:r>
              <a:rPr lang="en">
                <a:solidFill>
                  <a:schemeClr val="dk1"/>
                </a:solidFill>
                <a:latin typeface="Droid Sans"/>
                <a:ea typeface="Droid Sans"/>
                <a:cs typeface="Droid Sans"/>
                <a:sym typeface="Droid Sans"/>
              </a:rPr>
              <a:t>pane in the </a:t>
            </a:r>
            <a:r>
              <a:rPr lang="en" i="1">
                <a:solidFill>
                  <a:schemeClr val="dk1"/>
                </a:solidFill>
                <a:latin typeface="Droid Sans"/>
                <a:ea typeface="Droid Sans"/>
                <a:cs typeface="Droid Sans"/>
                <a:sym typeface="Droid Sans"/>
              </a:rPr>
              <a:t>Inspector </a:t>
            </a:r>
            <a:r>
              <a:rPr lang="en">
                <a:solidFill>
                  <a:schemeClr val="dk1"/>
                </a:solidFill>
                <a:latin typeface="Droid Sans"/>
                <a:ea typeface="Droid Sans"/>
                <a:cs typeface="Droid Sans"/>
                <a:sym typeface="Droid Sans"/>
              </a:rPr>
              <a:t>or set the object's ink property. All objects in LiveCode support blend modes, with the exception of stacks. </a:t>
            </a:r>
          </a:p>
          <a:p>
            <a:pPr rtl="0" lvl="0">
              <a:spcBef>
                <a:spcPts val="0"/>
              </a:spcBef>
              <a:buNone/>
            </a:pPr>
            <a:r>
              <a:t/>
            </a:r>
            <a:endParaRPr>
              <a:solidFill>
                <a:schemeClr val="dk1"/>
              </a:solidFill>
              <a:latin typeface="Droid Sans"/>
              <a:ea typeface="Droid Sans"/>
              <a:cs typeface="Droid Sans"/>
              <a:sym typeface="Droid Sans"/>
            </a:endParaRPr>
          </a:p>
        </p:txBody>
      </p:sp>
      <p:sp>
        <p:nvSpPr>
          <p:cNvPr id="361" name="Shape 361"/>
          <p:cNvSpPr txBox="1"/>
          <p:nvPr/>
        </p:nvSpPr>
        <p:spPr>
          <a:xfrm>
            <a:off y="849812" x="341875"/>
            <a:ext cy="487799" cx="4474800"/>
          </a:xfrm>
          <a:prstGeom prst="rect">
            <a:avLst/>
          </a:prstGeom>
          <a:noFill/>
          <a:ln>
            <a:noFill/>
          </a:ln>
        </p:spPr>
        <p:txBody>
          <a:bodyPr bIns="91425" rIns="91425" lIns="91425" tIns="91425" anchor="t" anchorCtr="0">
            <a:noAutofit/>
          </a:bodyPr>
          <a:lstStyle/>
          <a:p>
            <a:pPr algn="ctr" rtl="0" lvl="0">
              <a:spcBef>
                <a:spcPts val="0"/>
              </a:spcBef>
              <a:buNone/>
            </a:pPr>
            <a:r>
              <a:rPr b="1" sz="2400" lang="en">
                <a:solidFill>
                  <a:srgbClr val="434343"/>
                </a:solidFill>
                <a:latin typeface="Droid Sans"/>
                <a:ea typeface="Droid Sans"/>
                <a:cs typeface="Droid Sans"/>
                <a:sym typeface="Droid Sans"/>
              </a:rPr>
              <a:t>Blending</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5" name="Shape 365"/>
        <p:cNvGrpSpPr/>
        <p:nvPr/>
      </p:nvGrpSpPr>
      <p:grpSpPr>
        <a:xfrm>
          <a:off y="0" x="0"/>
          <a:ext cy="0" cx="0"/>
          <a:chOff y="0" x="0"/>
          <a:chExt cy="0" cx="0"/>
        </a:xfrm>
      </p:grpSpPr>
      <p:pic>
        <p:nvPicPr>
          <p:cNvPr id="366" name="Shape 366"/>
          <p:cNvPicPr preferRelativeResize="0"/>
          <p:nvPr/>
        </p:nvPicPr>
        <p:blipFill>
          <a:blip r:embed="rId3">
            <a:alphaModFix/>
          </a:blip>
          <a:stretch>
            <a:fillRect/>
          </a:stretch>
        </p:blipFill>
        <p:spPr>
          <a:xfrm>
            <a:off y="79750" x="628975"/>
            <a:ext cy="301200" cx="1151647"/>
          </a:xfrm>
          <a:prstGeom prst="rect">
            <a:avLst/>
          </a:prstGeom>
          <a:noFill/>
          <a:ln>
            <a:noFill/>
          </a:ln>
        </p:spPr>
      </p:pic>
      <p:sp>
        <p:nvSpPr>
          <p:cNvPr id="367" name="Shape 367"/>
          <p:cNvSpPr txBox="1"/>
          <p:nvPr/>
        </p:nvSpPr>
        <p:spPr>
          <a:xfrm>
            <a:off y="323650" x="51375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368" name="Shape 368"/>
          <p:cNvPicPr preferRelativeResize="0"/>
          <p:nvPr/>
        </p:nvPicPr>
        <p:blipFill>
          <a:blip r:embed="rId4">
            <a:alphaModFix/>
          </a:blip>
          <a:stretch>
            <a:fillRect/>
          </a:stretch>
        </p:blipFill>
        <p:spPr>
          <a:xfrm>
            <a:off y="79747" x="170400"/>
            <a:ext cy="545099" cx="343349"/>
          </a:xfrm>
          <a:prstGeom prst="rect">
            <a:avLst/>
          </a:prstGeom>
          <a:noFill/>
          <a:ln w="9525" cap="flat">
            <a:solidFill>
              <a:srgbClr val="53585F"/>
            </a:solidFill>
            <a:prstDash val="solid"/>
            <a:round/>
            <a:headEnd w="med" len="med" type="none"/>
            <a:tailEnd w="med" len="med" type="none"/>
          </a:ln>
        </p:spPr>
      </p:pic>
      <p:pic>
        <p:nvPicPr>
          <p:cNvPr id="369" name="Shape 369"/>
          <p:cNvPicPr preferRelativeResize="0"/>
          <p:nvPr/>
        </p:nvPicPr>
        <p:blipFill>
          <a:blip r:embed="rId5">
            <a:alphaModFix/>
          </a:blip>
          <a:stretch>
            <a:fillRect/>
          </a:stretch>
        </p:blipFill>
        <p:spPr>
          <a:xfrm>
            <a:off y="467137" x="6428525"/>
            <a:ext cy="4333875" cx="2314575"/>
          </a:xfrm>
          <a:prstGeom prst="rect">
            <a:avLst/>
          </a:prstGeom>
          <a:noFill/>
          <a:ln w="9525" cap="flat">
            <a:solidFill>
              <a:srgbClr val="666666"/>
            </a:solidFill>
            <a:prstDash val="solid"/>
            <a:round/>
            <a:headEnd w="med" len="med" type="none"/>
            <a:tailEnd w="med" len="med" type="none"/>
          </a:ln>
        </p:spPr>
      </p:pic>
      <p:sp>
        <p:nvSpPr>
          <p:cNvPr id="370" name="Shape 370"/>
          <p:cNvSpPr txBox="1"/>
          <p:nvPr/>
        </p:nvSpPr>
        <p:spPr>
          <a:xfrm>
            <a:off y="1490450" x="295700"/>
            <a:ext cy="3446099" cx="4673400"/>
          </a:xfrm>
          <a:prstGeom prst="rect">
            <a:avLst/>
          </a:prstGeom>
          <a:noFill/>
          <a:ln>
            <a:noFill/>
          </a:ln>
        </p:spPr>
        <p:txBody>
          <a:bodyPr bIns="91425" rIns="91425" lIns="91425" tIns="91425" anchor="t" anchorCtr="0">
            <a:noAutofit/>
          </a:bodyPr>
          <a:lstStyle/>
          <a:p>
            <a:pPr rtl="0" lvl="0">
              <a:spcBef>
                <a:spcPts val="0"/>
              </a:spcBef>
              <a:buNone/>
            </a:pPr>
            <a:r>
              <a:rPr lang="en">
                <a:solidFill>
                  <a:schemeClr val="dk1"/>
                </a:solidFill>
                <a:latin typeface="Droid Sans"/>
                <a:ea typeface="Droid Sans"/>
                <a:cs typeface="Droid Sans"/>
                <a:sym typeface="Droid Sans"/>
              </a:rPr>
              <a:t>This allows for fine granular control over the size and position of a selected object.</a:t>
            </a:r>
          </a:p>
        </p:txBody>
      </p:sp>
      <p:sp>
        <p:nvSpPr>
          <p:cNvPr id="371" name="Shape 371"/>
          <p:cNvSpPr txBox="1"/>
          <p:nvPr/>
        </p:nvSpPr>
        <p:spPr>
          <a:xfrm>
            <a:off y="849812" x="341875"/>
            <a:ext cy="487799" cx="4474800"/>
          </a:xfrm>
          <a:prstGeom prst="rect">
            <a:avLst/>
          </a:prstGeom>
          <a:noFill/>
          <a:ln>
            <a:noFill/>
          </a:ln>
        </p:spPr>
        <p:txBody>
          <a:bodyPr bIns="91425" rIns="91425" lIns="91425" tIns="91425" anchor="t" anchorCtr="0">
            <a:noAutofit/>
          </a:bodyPr>
          <a:lstStyle/>
          <a:p>
            <a:pPr algn="ctr" rtl="0" lvl="0">
              <a:spcBef>
                <a:spcPts val="0"/>
              </a:spcBef>
              <a:buNone/>
            </a:pPr>
            <a:r>
              <a:rPr b="1" sz="2400" lang="en">
                <a:solidFill>
                  <a:srgbClr val="434343"/>
                </a:solidFill>
                <a:latin typeface="Droid Sans"/>
                <a:ea typeface="Droid Sans"/>
                <a:cs typeface="Droid Sans"/>
                <a:sym typeface="Droid Sans"/>
              </a:rPr>
              <a:t>Size &amp; Position</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5" name="Shape 375"/>
        <p:cNvGrpSpPr/>
        <p:nvPr/>
      </p:nvGrpSpPr>
      <p:grpSpPr>
        <a:xfrm>
          <a:off y="0" x="0"/>
          <a:ext cy="0" cx="0"/>
          <a:chOff y="0" x="0"/>
          <a:chExt cy="0" cx="0"/>
        </a:xfrm>
      </p:grpSpPr>
      <p:pic>
        <p:nvPicPr>
          <p:cNvPr id="376" name="Shape 376"/>
          <p:cNvPicPr preferRelativeResize="0"/>
          <p:nvPr/>
        </p:nvPicPr>
        <p:blipFill>
          <a:blip r:embed="rId3">
            <a:alphaModFix/>
          </a:blip>
          <a:stretch>
            <a:fillRect/>
          </a:stretch>
        </p:blipFill>
        <p:spPr>
          <a:xfrm>
            <a:off y="79750" x="628975"/>
            <a:ext cy="301200" cx="1151647"/>
          </a:xfrm>
          <a:prstGeom prst="rect">
            <a:avLst/>
          </a:prstGeom>
          <a:noFill/>
          <a:ln>
            <a:noFill/>
          </a:ln>
        </p:spPr>
      </p:pic>
      <p:sp>
        <p:nvSpPr>
          <p:cNvPr id="377" name="Shape 377"/>
          <p:cNvSpPr txBox="1"/>
          <p:nvPr/>
        </p:nvSpPr>
        <p:spPr>
          <a:xfrm>
            <a:off y="323650" x="51375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378" name="Shape 378"/>
          <p:cNvPicPr preferRelativeResize="0"/>
          <p:nvPr/>
        </p:nvPicPr>
        <p:blipFill>
          <a:blip r:embed="rId4">
            <a:alphaModFix/>
          </a:blip>
          <a:stretch>
            <a:fillRect/>
          </a:stretch>
        </p:blipFill>
        <p:spPr>
          <a:xfrm>
            <a:off y="79747" x="170400"/>
            <a:ext cy="545099" cx="343349"/>
          </a:xfrm>
          <a:prstGeom prst="rect">
            <a:avLst/>
          </a:prstGeom>
          <a:noFill/>
          <a:ln w="9525" cap="flat">
            <a:solidFill>
              <a:srgbClr val="53585F"/>
            </a:solidFill>
            <a:prstDash val="solid"/>
            <a:round/>
            <a:headEnd w="med" len="med" type="none"/>
            <a:tailEnd w="med" len="med" type="none"/>
          </a:ln>
        </p:spPr>
      </p:pic>
      <p:pic>
        <p:nvPicPr>
          <p:cNvPr id="379" name="Shape 379"/>
          <p:cNvPicPr preferRelativeResize="0"/>
          <p:nvPr/>
        </p:nvPicPr>
        <p:blipFill rotWithShape="1">
          <a:blip r:embed="rId5">
            <a:alphaModFix/>
          </a:blip>
          <a:srcRect t="0" b="0" r="0" l="2827"/>
          <a:stretch/>
        </p:blipFill>
        <p:spPr>
          <a:xfrm>
            <a:off y="1243475" x="6359250"/>
            <a:ext cy="2924175" cx="2258299"/>
          </a:xfrm>
          <a:prstGeom prst="rect">
            <a:avLst/>
          </a:prstGeom>
          <a:noFill/>
          <a:ln w="9525" cap="flat">
            <a:solidFill>
              <a:srgbClr val="666666"/>
            </a:solidFill>
            <a:prstDash val="solid"/>
            <a:round/>
            <a:headEnd w="med" len="med" type="none"/>
            <a:tailEnd w="med" len="med" type="none"/>
          </a:ln>
        </p:spPr>
      </p:pic>
      <p:sp>
        <p:nvSpPr>
          <p:cNvPr id="380" name="Shape 380"/>
          <p:cNvSpPr txBox="1"/>
          <p:nvPr/>
        </p:nvSpPr>
        <p:spPr>
          <a:xfrm>
            <a:off y="1490450" x="295700"/>
            <a:ext cy="3446099" cx="4673400"/>
          </a:xfrm>
          <a:prstGeom prst="rect">
            <a:avLst/>
          </a:prstGeom>
          <a:noFill/>
          <a:ln>
            <a:noFill/>
          </a:ln>
        </p:spPr>
        <p:txBody>
          <a:bodyPr bIns="91425" rIns="91425" lIns="91425" tIns="91425" anchor="t" anchorCtr="0">
            <a:noAutofit/>
          </a:bodyPr>
          <a:lstStyle/>
          <a:p>
            <a:pPr rtl="0" lvl="0">
              <a:spcBef>
                <a:spcPts val="0"/>
              </a:spcBef>
              <a:buNone/>
            </a:pPr>
            <a:r>
              <a:rPr lang="en">
                <a:solidFill>
                  <a:schemeClr val="dk1"/>
                </a:solidFill>
                <a:latin typeface="Droid Sans"/>
                <a:ea typeface="Droid Sans"/>
                <a:cs typeface="Droid Sans"/>
                <a:sym typeface="Droid Sans"/>
              </a:rPr>
              <a:t>This allows you to set the various Text based properties for a LiveCode object. You are able to select from the various in-built system fonts, set the size of the text, give the text some styling (e.g bold), Align the text and set the margins of the text. </a:t>
            </a:r>
          </a:p>
        </p:txBody>
      </p:sp>
      <p:sp>
        <p:nvSpPr>
          <p:cNvPr id="381" name="Shape 381"/>
          <p:cNvSpPr txBox="1"/>
          <p:nvPr/>
        </p:nvSpPr>
        <p:spPr>
          <a:xfrm>
            <a:off y="849812" x="341875"/>
            <a:ext cy="487799" cx="4474800"/>
          </a:xfrm>
          <a:prstGeom prst="rect">
            <a:avLst/>
          </a:prstGeom>
          <a:noFill/>
          <a:ln>
            <a:noFill/>
          </a:ln>
        </p:spPr>
        <p:txBody>
          <a:bodyPr bIns="91425" rIns="91425" lIns="91425" tIns="91425" anchor="t" anchorCtr="0">
            <a:noAutofit/>
          </a:bodyPr>
          <a:lstStyle/>
          <a:p>
            <a:pPr algn="ctr" rtl="0" lvl="0">
              <a:spcBef>
                <a:spcPts val="0"/>
              </a:spcBef>
              <a:buNone/>
            </a:pPr>
            <a:r>
              <a:rPr b="1" sz="2400" lang="en">
                <a:solidFill>
                  <a:srgbClr val="434343"/>
                </a:solidFill>
                <a:latin typeface="Droid Sans"/>
                <a:ea typeface="Droid Sans"/>
                <a:cs typeface="Droid Sans"/>
                <a:sym typeface="Droid Sans"/>
              </a:rPr>
              <a:t>Text Formatting</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5" name="Shape 385"/>
        <p:cNvGrpSpPr/>
        <p:nvPr/>
      </p:nvGrpSpPr>
      <p:grpSpPr>
        <a:xfrm>
          <a:off y="0" x="0"/>
          <a:ext cy="0" cx="0"/>
          <a:chOff y="0" x="0"/>
          <a:chExt cy="0" cx="0"/>
        </a:xfrm>
      </p:grpSpPr>
      <p:pic>
        <p:nvPicPr>
          <p:cNvPr id="386" name="Shape 386"/>
          <p:cNvPicPr preferRelativeResize="0"/>
          <p:nvPr/>
        </p:nvPicPr>
        <p:blipFill>
          <a:blip r:embed="rId3">
            <a:alphaModFix/>
          </a:blip>
          <a:stretch>
            <a:fillRect/>
          </a:stretch>
        </p:blipFill>
        <p:spPr>
          <a:xfrm>
            <a:off y="79750" x="628975"/>
            <a:ext cy="301200" cx="1151647"/>
          </a:xfrm>
          <a:prstGeom prst="rect">
            <a:avLst/>
          </a:prstGeom>
          <a:noFill/>
          <a:ln>
            <a:noFill/>
          </a:ln>
        </p:spPr>
      </p:pic>
      <p:sp>
        <p:nvSpPr>
          <p:cNvPr id="387" name="Shape 387"/>
          <p:cNvSpPr txBox="1"/>
          <p:nvPr/>
        </p:nvSpPr>
        <p:spPr>
          <a:xfrm>
            <a:off y="323650" x="51375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388" name="Shape 388"/>
          <p:cNvPicPr preferRelativeResize="0"/>
          <p:nvPr/>
        </p:nvPicPr>
        <p:blipFill>
          <a:blip r:embed="rId4">
            <a:alphaModFix/>
          </a:blip>
          <a:stretch>
            <a:fillRect/>
          </a:stretch>
        </p:blipFill>
        <p:spPr>
          <a:xfrm>
            <a:off y="79747" x="170400"/>
            <a:ext cy="545099" cx="343349"/>
          </a:xfrm>
          <a:prstGeom prst="rect">
            <a:avLst/>
          </a:prstGeom>
          <a:noFill/>
          <a:ln w="9525" cap="flat">
            <a:solidFill>
              <a:srgbClr val="53585F"/>
            </a:solidFill>
            <a:prstDash val="solid"/>
            <a:round/>
            <a:headEnd w="med" len="med" type="none"/>
            <a:tailEnd w="med" len="med" type="none"/>
          </a:ln>
        </p:spPr>
      </p:pic>
      <p:sp>
        <p:nvSpPr>
          <p:cNvPr id="389" name="Shape 389"/>
          <p:cNvSpPr txBox="1"/>
          <p:nvPr/>
        </p:nvSpPr>
        <p:spPr>
          <a:xfrm>
            <a:off y="917175" x="201049"/>
            <a:ext cy="822599" cx="3249599"/>
          </a:xfrm>
          <a:prstGeom prst="rect">
            <a:avLst/>
          </a:prstGeom>
          <a:noFill/>
          <a:ln>
            <a:noFill/>
          </a:ln>
        </p:spPr>
        <p:txBody>
          <a:bodyPr bIns="91425" rIns="91425" lIns="91425" tIns="91425" anchor="t" anchorCtr="0">
            <a:noAutofit/>
          </a:bodyPr>
          <a:lstStyle/>
          <a:p>
            <a:pPr rtl="0" lvl="0">
              <a:spcBef>
                <a:spcPts val="0"/>
              </a:spcBef>
              <a:buNone/>
            </a:pPr>
            <a:r>
              <a:rPr b="1" sz="2400" lang="en">
                <a:solidFill>
                  <a:srgbClr val="434343"/>
                </a:solidFill>
                <a:latin typeface="Droid Sans"/>
                <a:ea typeface="Droid Sans"/>
                <a:cs typeface="Droid Sans"/>
                <a:sym typeface="Droid Sans"/>
              </a:rPr>
              <a:t>Let’s set a Data Grid property</a:t>
            </a:r>
          </a:p>
        </p:txBody>
      </p:sp>
      <p:sp>
        <p:nvSpPr>
          <p:cNvPr id="390" name="Shape 390"/>
          <p:cNvSpPr txBox="1"/>
          <p:nvPr/>
        </p:nvSpPr>
        <p:spPr>
          <a:xfrm>
            <a:off y="1810675" x="266415"/>
            <a:ext cy="3215099" cx="3326400"/>
          </a:xfrm>
          <a:prstGeom prst="rect">
            <a:avLst/>
          </a:prstGeom>
          <a:noFill/>
          <a:ln>
            <a:noFill/>
          </a:ln>
        </p:spPr>
        <p:txBody>
          <a:bodyPr bIns="91425" rIns="91425" lIns="91425" tIns="91425" anchor="t" anchorCtr="0">
            <a:noAutofit/>
          </a:bodyPr>
          <a:lstStyle/>
          <a:p>
            <a:pPr rtl="0" lvl="0">
              <a:spcBef>
                <a:spcPts val="0"/>
              </a:spcBef>
              <a:buNone/>
            </a:pPr>
            <a:r>
              <a:rPr lang="en">
                <a:latin typeface="Droid Sans"/>
                <a:ea typeface="Droid Sans"/>
                <a:cs typeface="Droid Sans"/>
                <a:sym typeface="Droid Sans"/>
              </a:rPr>
              <a:t>1. Make sure you have added the grid properly and have selected Basic Properties.</a:t>
            </a:r>
          </a:p>
          <a:p>
            <a:pPr rtl="0" lvl="0">
              <a:spcBef>
                <a:spcPts val="0"/>
              </a:spcBef>
              <a:buNone/>
            </a:pPr>
            <a:r>
              <a:t/>
            </a:r>
            <a:endParaRPr>
              <a:latin typeface="Droid Sans"/>
              <a:ea typeface="Droid Sans"/>
              <a:cs typeface="Droid Sans"/>
              <a:sym typeface="Droid Sans"/>
            </a:endParaRPr>
          </a:p>
          <a:p>
            <a:pPr rtl="0">
              <a:spcBef>
                <a:spcPts val="0"/>
              </a:spcBef>
              <a:buNone/>
            </a:pPr>
            <a:r>
              <a:rPr lang="en">
                <a:latin typeface="Droid Sans"/>
                <a:ea typeface="Droid Sans"/>
                <a:cs typeface="Droid Sans"/>
                <a:sym typeface="Droid Sans"/>
              </a:rPr>
              <a:t>2. The property we will set first is Style. This will tell LiveCode to format the grid in the style of a Table or a Form. </a:t>
            </a:r>
          </a:p>
          <a:p>
            <a:pPr rtl="0">
              <a:spcBef>
                <a:spcPts val="0"/>
              </a:spcBef>
              <a:buNone/>
            </a:pPr>
            <a:r>
              <a:t/>
            </a:r>
            <a:endParaRPr>
              <a:latin typeface="Droid Sans"/>
              <a:ea typeface="Droid Sans"/>
              <a:cs typeface="Droid Sans"/>
              <a:sym typeface="Droid Sans"/>
            </a:endParaRPr>
          </a:p>
          <a:p>
            <a:pPr rtl="0">
              <a:spcBef>
                <a:spcPts val="0"/>
              </a:spcBef>
              <a:buNone/>
            </a:pPr>
            <a:r>
              <a:rPr b="1" lang="en">
                <a:solidFill>
                  <a:schemeClr val="dk1"/>
                </a:solidFill>
                <a:latin typeface="Droid Sans"/>
                <a:ea typeface="Droid Sans"/>
                <a:cs typeface="Droid Sans"/>
                <a:sym typeface="Droid Sans"/>
              </a:rPr>
              <a:t>Table:</a:t>
            </a:r>
            <a:r>
              <a:rPr lang="en">
                <a:solidFill>
                  <a:schemeClr val="dk1"/>
                </a:solidFill>
                <a:latin typeface="Droid Sans"/>
                <a:ea typeface="Droid Sans"/>
                <a:cs typeface="Droid Sans"/>
                <a:sym typeface="Droid Sans"/>
              </a:rPr>
              <a:t> The grid will be a series of rows and columns.</a:t>
            </a:r>
          </a:p>
          <a:p>
            <a:pPr rtl="0">
              <a:spcBef>
                <a:spcPts val="0"/>
              </a:spcBef>
              <a:buNone/>
            </a:pPr>
            <a:r>
              <a:t/>
            </a:r>
            <a:endParaRPr>
              <a:solidFill>
                <a:schemeClr val="dk1"/>
              </a:solidFill>
              <a:latin typeface="Droid Sans"/>
              <a:ea typeface="Droid Sans"/>
              <a:cs typeface="Droid Sans"/>
              <a:sym typeface="Droid Sans"/>
            </a:endParaRPr>
          </a:p>
          <a:p>
            <a:pPr rtl="0" lvl="0">
              <a:spcBef>
                <a:spcPts val="0"/>
              </a:spcBef>
              <a:buNone/>
            </a:pPr>
            <a:r>
              <a:rPr b="1" lang="en">
                <a:solidFill>
                  <a:schemeClr val="dk1"/>
                </a:solidFill>
                <a:latin typeface="Droid Sans"/>
                <a:ea typeface="Droid Sans"/>
                <a:cs typeface="Droid Sans"/>
                <a:sym typeface="Droid Sans"/>
              </a:rPr>
              <a:t>Form:</a:t>
            </a:r>
            <a:r>
              <a:rPr lang="en">
                <a:solidFill>
                  <a:schemeClr val="dk1"/>
                </a:solidFill>
                <a:latin typeface="Droid Sans"/>
                <a:ea typeface="Droid Sans"/>
                <a:cs typeface="Droid Sans"/>
                <a:sym typeface="Droid Sans"/>
              </a:rPr>
              <a:t> The grid will be series of a Template which is defined by you.</a:t>
            </a:r>
          </a:p>
        </p:txBody>
      </p:sp>
      <p:pic>
        <p:nvPicPr>
          <p:cNvPr id="391" name="Shape 391"/>
          <p:cNvPicPr preferRelativeResize="0"/>
          <p:nvPr/>
        </p:nvPicPr>
        <p:blipFill>
          <a:blip r:embed="rId5">
            <a:alphaModFix/>
          </a:blip>
          <a:stretch>
            <a:fillRect/>
          </a:stretch>
        </p:blipFill>
        <p:spPr>
          <a:xfrm>
            <a:off y="485150" x="3812750"/>
            <a:ext cy="4276725" cx="5238750"/>
          </a:xfrm>
          <a:prstGeom prst="rect">
            <a:avLst/>
          </a:prstGeom>
          <a:noFill/>
          <a:ln>
            <a:noFill/>
          </a:ln>
        </p:spPr>
      </p:pic>
      <p:sp>
        <p:nvSpPr>
          <p:cNvPr id="392" name="Shape 392"/>
          <p:cNvSpPr/>
          <p:nvPr/>
        </p:nvSpPr>
        <p:spPr>
          <a:xfrm>
            <a:off y="1005156" x="7037871"/>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1</a:t>
            </a:r>
          </a:p>
        </p:txBody>
      </p:sp>
      <p:cxnSp>
        <p:nvCxnSpPr>
          <p:cNvPr id="393" name="Shape 393"/>
          <p:cNvCxnSpPr/>
          <p:nvPr/>
        </p:nvCxnSpPr>
        <p:spPr>
          <a:xfrm>
            <a:off y="2081200" x="4324850"/>
            <a:ext cy="690899" cx="1197900"/>
          </a:xfrm>
          <a:prstGeom prst="straightConnector1">
            <a:avLst/>
          </a:prstGeom>
          <a:noFill/>
          <a:ln w="38100" cap="flat">
            <a:solidFill>
              <a:srgbClr val="E06666"/>
            </a:solidFill>
            <a:prstDash val="solid"/>
            <a:round/>
            <a:headEnd w="lg" len="lg" type="none"/>
            <a:tailEnd w="lg" len="lg" type="triangle"/>
          </a:ln>
        </p:spPr>
      </p:cxnSp>
      <p:sp>
        <p:nvSpPr>
          <p:cNvPr id="394" name="Shape 394"/>
          <p:cNvSpPr/>
          <p:nvPr/>
        </p:nvSpPr>
        <p:spPr>
          <a:xfrm>
            <a:off y="1810662" x="7832450"/>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2</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8" name="Shape 398"/>
        <p:cNvGrpSpPr/>
        <p:nvPr/>
      </p:nvGrpSpPr>
      <p:grpSpPr>
        <a:xfrm>
          <a:off y="0" x="0"/>
          <a:ext cy="0" cx="0"/>
          <a:chOff y="0" x="0"/>
          <a:chExt cy="0" cx="0"/>
        </a:xfrm>
      </p:grpSpPr>
      <p:pic>
        <p:nvPicPr>
          <p:cNvPr id="399" name="Shape 399"/>
          <p:cNvPicPr preferRelativeResize="0"/>
          <p:nvPr/>
        </p:nvPicPr>
        <p:blipFill>
          <a:blip r:embed="rId3">
            <a:alphaModFix/>
          </a:blip>
          <a:stretch>
            <a:fillRect/>
          </a:stretch>
        </p:blipFill>
        <p:spPr>
          <a:xfrm>
            <a:off y="79750" x="628975"/>
            <a:ext cy="301200" cx="1151647"/>
          </a:xfrm>
          <a:prstGeom prst="rect">
            <a:avLst/>
          </a:prstGeom>
          <a:noFill/>
          <a:ln>
            <a:noFill/>
          </a:ln>
        </p:spPr>
      </p:pic>
      <p:sp>
        <p:nvSpPr>
          <p:cNvPr id="400" name="Shape 400"/>
          <p:cNvSpPr txBox="1"/>
          <p:nvPr/>
        </p:nvSpPr>
        <p:spPr>
          <a:xfrm>
            <a:off y="323650" x="51375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401" name="Shape 401"/>
          <p:cNvPicPr preferRelativeResize="0"/>
          <p:nvPr/>
        </p:nvPicPr>
        <p:blipFill>
          <a:blip r:embed="rId4">
            <a:alphaModFix/>
          </a:blip>
          <a:stretch>
            <a:fillRect/>
          </a:stretch>
        </p:blipFill>
        <p:spPr>
          <a:xfrm>
            <a:off y="79747" x="170400"/>
            <a:ext cy="545099" cx="343349"/>
          </a:xfrm>
          <a:prstGeom prst="rect">
            <a:avLst/>
          </a:prstGeom>
          <a:noFill/>
          <a:ln w="9525" cap="flat">
            <a:solidFill>
              <a:srgbClr val="53585F"/>
            </a:solidFill>
            <a:prstDash val="solid"/>
            <a:round/>
            <a:headEnd w="med" len="med" type="none"/>
            <a:tailEnd w="med" len="med" type="none"/>
          </a:ln>
        </p:spPr>
      </p:pic>
      <p:sp>
        <p:nvSpPr>
          <p:cNvPr id="402" name="Shape 402"/>
          <p:cNvSpPr txBox="1"/>
          <p:nvPr/>
        </p:nvSpPr>
        <p:spPr>
          <a:xfrm>
            <a:off y="774537" x="295691"/>
            <a:ext cy="597000" cx="6011100"/>
          </a:xfrm>
          <a:prstGeom prst="rect">
            <a:avLst/>
          </a:prstGeom>
          <a:noFill/>
          <a:ln>
            <a:noFill/>
          </a:ln>
        </p:spPr>
        <p:txBody>
          <a:bodyPr bIns="91425" rIns="91425" lIns="91425" tIns="91425" anchor="t" anchorCtr="0">
            <a:noAutofit/>
          </a:bodyPr>
          <a:lstStyle/>
          <a:p>
            <a:pPr rtl="0" lvl="0">
              <a:spcBef>
                <a:spcPts val="0"/>
              </a:spcBef>
              <a:buNone/>
            </a:pPr>
            <a:r>
              <a:rPr b="1" sz="2400" lang="en">
                <a:solidFill>
                  <a:srgbClr val="434343"/>
                </a:solidFill>
                <a:latin typeface="Droid Sans"/>
                <a:ea typeface="Droid Sans"/>
                <a:cs typeface="Droid Sans"/>
                <a:sym typeface="Droid Sans"/>
              </a:rPr>
              <a:t>Table vs. Form</a:t>
            </a:r>
          </a:p>
        </p:txBody>
      </p:sp>
      <p:sp>
        <p:nvSpPr>
          <p:cNvPr id="403" name="Shape 403"/>
          <p:cNvSpPr txBox="1"/>
          <p:nvPr/>
        </p:nvSpPr>
        <p:spPr>
          <a:xfrm>
            <a:off y="1256000" x="295700"/>
            <a:ext cy="3215099" cx="3382799"/>
          </a:xfrm>
          <a:prstGeom prst="rect">
            <a:avLst/>
          </a:prstGeom>
          <a:noFill/>
          <a:ln>
            <a:noFill/>
          </a:ln>
        </p:spPr>
        <p:txBody>
          <a:bodyPr bIns="91425" rIns="91425" lIns="91425" tIns="91425" anchor="t" anchorCtr="0">
            <a:noAutofit/>
          </a:bodyPr>
          <a:lstStyle/>
          <a:p>
            <a:pPr rtl="0">
              <a:spcBef>
                <a:spcPts val="0"/>
              </a:spcBef>
              <a:buNone/>
            </a:pPr>
            <a:r>
              <a:rPr lang="en">
                <a:latin typeface="Droid Sans"/>
                <a:ea typeface="Droid Sans"/>
                <a:cs typeface="Droid Sans"/>
                <a:sym typeface="Droid Sans"/>
              </a:rPr>
              <a:t>A data grid table shows information in a grid, like a spreadsheet. A data grid form shows information in rows, with data item in cols as shown.</a:t>
            </a:r>
          </a:p>
          <a:p>
            <a:pPr rtl="0">
              <a:spcBef>
                <a:spcPts val="0"/>
              </a:spcBef>
              <a:buNone/>
            </a:pPr>
            <a:r>
              <a:t/>
            </a:r>
            <a:endParaRPr>
              <a:latin typeface="Droid Sans"/>
              <a:ea typeface="Droid Sans"/>
              <a:cs typeface="Droid Sans"/>
              <a:sym typeface="Droid Sans"/>
            </a:endParaRPr>
          </a:p>
          <a:p>
            <a:pPr rtl="0">
              <a:spcBef>
                <a:spcPts val="0"/>
              </a:spcBef>
              <a:buNone/>
            </a:pPr>
            <a:r>
              <a:rPr lang="en">
                <a:latin typeface="Droid Sans"/>
                <a:ea typeface="Droid Sans"/>
                <a:cs typeface="Droid Sans"/>
                <a:sym typeface="Droid Sans"/>
              </a:rPr>
              <a:t>Today we want to use the Form style. As you can see, the Form allows us to use a template to style the data. So for each row, LiveCode will use a template you have designed and populate the template with that rows data.</a:t>
            </a:r>
          </a:p>
          <a:p>
            <a:pPr rtl="0">
              <a:spcBef>
                <a:spcPts val="0"/>
              </a:spcBef>
              <a:buNone/>
            </a:pPr>
            <a:r>
              <a:t/>
            </a:r>
            <a:endParaRPr>
              <a:latin typeface="Droid Sans"/>
              <a:ea typeface="Droid Sans"/>
              <a:cs typeface="Droid Sans"/>
              <a:sym typeface="Droid Sans"/>
            </a:endParaRPr>
          </a:p>
          <a:p>
            <a:pPr rtl="0" lvl="0">
              <a:spcBef>
                <a:spcPts val="0"/>
              </a:spcBef>
              <a:buNone/>
            </a:pPr>
            <a:r>
              <a:rPr lang="en">
                <a:latin typeface="Droid Sans"/>
                <a:ea typeface="Droid Sans"/>
                <a:cs typeface="Droid Sans"/>
                <a:sym typeface="Droid Sans"/>
              </a:rPr>
              <a:t>Let’s take a two different views of how the template process works.. </a:t>
            </a:r>
          </a:p>
        </p:txBody>
      </p:sp>
      <p:pic>
        <p:nvPicPr>
          <p:cNvPr id="404" name="Shape 404"/>
          <p:cNvPicPr preferRelativeResize="0"/>
          <p:nvPr/>
        </p:nvPicPr>
        <p:blipFill>
          <a:blip r:embed="rId5">
            <a:alphaModFix/>
          </a:blip>
          <a:stretch>
            <a:fillRect/>
          </a:stretch>
        </p:blipFill>
        <p:spPr>
          <a:xfrm>
            <a:off y="433150" x="4326475"/>
            <a:ext cy="4517150" cx="2236207"/>
          </a:xfrm>
          <a:prstGeom prst="rect">
            <a:avLst/>
          </a:prstGeom>
          <a:noFill/>
          <a:ln>
            <a:noFill/>
          </a:ln>
        </p:spPr>
      </p:pic>
      <p:pic>
        <p:nvPicPr>
          <p:cNvPr id="405" name="Shape 405"/>
          <p:cNvPicPr preferRelativeResize="0"/>
          <p:nvPr/>
        </p:nvPicPr>
        <p:blipFill rotWithShape="1">
          <a:blip r:embed="rId6">
            <a:alphaModFix/>
          </a:blip>
          <a:srcRect t="0" b="0" r="0" l="48078"/>
          <a:stretch/>
        </p:blipFill>
        <p:spPr>
          <a:xfrm>
            <a:off y="433142" x="6634103"/>
            <a:ext cy="4531332" cx="2381250"/>
          </a:xfrm>
          <a:prstGeom prst="rect">
            <a:avLst/>
          </a:prstGeom>
          <a:noFill/>
          <a:ln>
            <a:noFill/>
          </a:ln>
        </p:spPr>
      </p:pic>
      <p:sp>
        <p:nvSpPr>
          <p:cNvPr id="406" name="Shape 406"/>
          <p:cNvSpPr txBox="1"/>
          <p:nvPr/>
        </p:nvSpPr>
        <p:spPr>
          <a:xfrm>
            <a:off y="53650" x="7217676"/>
            <a:ext cy="353399" cx="1214100"/>
          </a:xfrm>
          <a:prstGeom prst="rect">
            <a:avLst/>
          </a:prstGeom>
          <a:noFill/>
          <a:ln>
            <a:noFill/>
          </a:ln>
        </p:spPr>
        <p:txBody>
          <a:bodyPr bIns="91425" rIns="91425" lIns="91425" tIns="91425" anchor="t" anchorCtr="0">
            <a:noAutofit/>
          </a:bodyPr>
          <a:lstStyle/>
          <a:p>
            <a:pPr algn="ctr" rtl="0" lvl="0">
              <a:spcBef>
                <a:spcPts val="0"/>
              </a:spcBef>
              <a:buNone/>
            </a:pPr>
            <a:r>
              <a:rPr b="1" lang="en">
                <a:solidFill>
                  <a:srgbClr val="E06666"/>
                </a:solidFill>
                <a:latin typeface="Droid Sans"/>
                <a:ea typeface="Droid Sans"/>
                <a:cs typeface="Droid Sans"/>
                <a:sym typeface="Droid Sans"/>
              </a:rPr>
              <a:t>Form Grid</a:t>
            </a:r>
          </a:p>
        </p:txBody>
      </p:sp>
      <p:sp>
        <p:nvSpPr>
          <p:cNvPr id="407" name="Shape 407"/>
          <p:cNvSpPr txBox="1"/>
          <p:nvPr/>
        </p:nvSpPr>
        <p:spPr>
          <a:xfrm>
            <a:off y="72664" x="4818512"/>
            <a:ext cy="353399" cx="1214100"/>
          </a:xfrm>
          <a:prstGeom prst="rect">
            <a:avLst/>
          </a:prstGeom>
          <a:noFill/>
          <a:ln>
            <a:noFill/>
          </a:ln>
        </p:spPr>
        <p:txBody>
          <a:bodyPr bIns="91425" rIns="91425" lIns="91425" tIns="91425" anchor="t" anchorCtr="0">
            <a:noAutofit/>
          </a:bodyPr>
          <a:lstStyle/>
          <a:p>
            <a:pPr algn="ctr" rtl="0" lvl="0">
              <a:spcBef>
                <a:spcPts val="0"/>
              </a:spcBef>
              <a:buNone/>
            </a:pPr>
            <a:r>
              <a:rPr b="1" lang="en">
                <a:solidFill>
                  <a:srgbClr val="E06666"/>
                </a:solidFill>
                <a:latin typeface="Droid Sans"/>
                <a:ea typeface="Droid Sans"/>
                <a:cs typeface="Droid Sans"/>
                <a:sym typeface="Droid Sans"/>
              </a:rPr>
              <a:t>Table Grid</a:t>
            </a:r>
          </a:p>
        </p:txBody>
      </p:sp>
      <p:sp>
        <p:nvSpPr>
          <p:cNvPr id="408" name="Shape 408"/>
          <p:cNvSpPr/>
          <p:nvPr/>
        </p:nvSpPr>
        <p:spPr>
          <a:xfrm>
            <a:off y="1156025" x="5116525"/>
            <a:ext cy="301200" cx="656100"/>
          </a:xfrm>
          <a:prstGeom prst="rect">
            <a:avLst/>
          </a:prstGeom>
          <a:solidFill>
            <a:srgbClr val="E06666"/>
          </a:solidFill>
          <a:ln>
            <a:noFill/>
          </a:ln>
        </p:spPr>
        <p:txBody>
          <a:bodyPr bIns="91425" rIns="91425" lIns="91425" tIns="91425" anchor="ctr" anchorCtr="0">
            <a:noAutofit/>
          </a:bodyPr>
          <a:lstStyle/>
          <a:p>
            <a:pPr algn="ctr">
              <a:spcBef>
                <a:spcPts val="0"/>
              </a:spcBef>
              <a:buNone/>
            </a:pPr>
            <a:r>
              <a:rPr lang="en">
                <a:solidFill>
                  <a:srgbClr val="FFFFFF"/>
                </a:solidFill>
              </a:rPr>
              <a:t>Cols</a:t>
            </a:r>
          </a:p>
        </p:txBody>
      </p:sp>
      <p:sp>
        <p:nvSpPr>
          <p:cNvPr id="409" name="Shape 409"/>
          <p:cNvSpPr/>
          <p:nvPr/>
        </p:nvSpPr>
        <p:spPr>
          <a:xfrm>
            <a:off y="2002475" x="3823800"/>
            <a:ext cy="301200" cx="656100"/>
          </a:xfrm>
          <a:prstGeom prst="rect">
            <a:avLst/>
          </a:prstGeom>
          <a:solidFill>
            <a:srgbClr val="E06666"/>
          </a:solidFill>
          <a:ln>
            <a:noFill/>
          </a:ln>
        </p:spPr>
        <p:txBody>
          <a:bodyPr bIns="91425" rIns="91425" lIns="91425" tIns="91425" anchor="ctr" anchorCtr="0">
            <a:noAutofit/>
          </a:bodyPr>
          <a:lstStyle/>
          <a:p>
            <a:pPr algn="ctr" rtl="0" lvl="0">
              <a:spcBef>
                <a:spcPts val="0"/>
              </a:spcBef>
              <a:buNone/>
            </a:pPr>
            <a:r>
              <a:rPr lang="en">
                <a:solidFill>
                  <a:srgbClr val="FFFFFF"/>
                </a:solidFill>
              </a:rPr>
              <a:t>Rows</a:t>
            </a:r>
          </a:p>
        </p:txBody>
      </p:sp>
      <p:sp>
        <p:nvSpPr>
          <p:cNvPr id="410" name="Shape 410"/>
          <p:cNvSpPr/>
          <p:nvPr/>
        </p:nvSpPr>
        <p:spPr>
          <a:xfrm>
            <a:off y="1117975" x="7309475"/>
            <a:ext cy="301200" cx="1030499"/>
          </a:xfrm>
          <a:prstGeom prst="rect">
            <a:avLst/>
          </a:prstGeom>
          <a:solidFill>
            <a:srgbClr val="E06666"/>
          </a:solidFill>
          <a:ln>
            <a:noFill/>
          </a:ln>
        </p:spPr>
        <p:txBody>
          <a:bodyPr bIns="91425" rIns="91425" lIns="91425" tIns="91425" anchor="ctr" anchorCtr="0">
            <a:noAutofit/>
          </a:bodyPr>
          <a:lstStyle/>
          <a:p>
            <a:pPr algn="ctr" rtl="0" lvl="0">
              <a:spcBef>
                <a:spcPts val="0"/>
              </a:spcBef>
              <a:buNone/>
            </a:pPr>
            <a:r>
              <a:rPr lang="en">
                <a:solidFill>
                  <a:srgbClr val="FFFFFF"/>
                </a:solidFill>
              </a:rPr>
              <a:t>Template</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4" name="Shape 414"/>
        <p:cNvGrpSpPr/>
        <p:nvPr/>
      </p:nvGrpSpPr>
      <p:grpSpPr>
        <a:xfrm>
          <a:off y="0" x="0"/>
          <a:ext cy="0" cx="0"/>
          <a:chOff y="0" x="0"/>
          <a:chExt cy="0" cx="0"/>
        </a:xfrm>
      </p:grpSpPr>
      <p:pic>
        <p:nvPicPr>
          <p:cNvPr id="415" name="Shape 415"/>
          <p:cNvPicPr preferRelativeResize="0"/>
          <p:nvPr/>
        </p:nvPicPr>
        <p:blipFill>
          <a:blip r:embed="rId3">
            <a:alphaModFix/>
          </a:blip>
          <a:stretch>
            <a:fillRect/>
          </a:stretch>
        </p:blipFill>
        <p:spPr>
          <a:xfrm>
            <a:off y="79750" x="628975"/>
            <a:ext cy="301200" cx="1151647"/>
          </a:xfrm>
          <a:prstGeom prst="rect">
            <a:avLst/>
          </a:prstGeom>
          <a:noFill/>
          <a:ln>
            <a:noFill/>
          </a:ln>
        </p:spPr>
      </p:pic>
      <p:sp>
        <p:nvSpPr>
          <p:cNvPr id="416" name="Shape 416"/>
          <p:cNvSpPr txBox="1"/>
          <p:nvPr/>
        </p:nvSpPr>
        <p:spPr>
          <a:xfrm>
            <a:off y="323650" x="51375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417" name="Shape 417"/>
          <p:cNvPicPr preferRelativeResize="0"/>
          <p:nvPr/>
        </p:nvPicPr>
        <p:blipFill>
          <a:blip r:embed="rId4">
            <a:alphaModFix/>
          </a:blip>
          <a:stretch>
            <a:fillRect/>
          </a:stretch>
        </p:blipFill>
        <p:spPr>
          <a:xfrm>
            <a:off y="79747" x="170400"/>
            <a:ext cy="545099" cx="343349"/>
          </a:xfrm>
          <a:prstGeom prst="rect">
            <a:avLst/>
          </a:prstGeom>
          <a:noFill/>
          <a:ln w="9525" cap="flat">
            <a:solidFill>
              <a:srgbClr val="53585F"/>
            </a:solidFill>
            <a:prstDash val="solid"/>
            <a:round/>
            <a:headEnd w="med" len="med" type="none"/>
            <a:tailEnd w="med" len="med" type="none"/>
          </a:ln>
        </p:spPr>
      </p:pic>
      <p:pic>
        <p:nvPicPr>
          <p:cNvPr id="418" name="Shape 418"/>
          <p:cNvPicPr preferRelativeResize="0"/>
          <p:nvPr/>
        </p:nvPicPr>
        <p:blipFill>
          <a:blip r:embed="rId5">
            <a:alphaModFix/>
          </a:blip>
          <a:stretch>
            <a:fillRect/>
          </a:stretch>
        </p:blipFill>
        <p:spPr>
          <a:xfrm>
            <a:off y="2989512" x="4897517"/>
            <a:ext cy="1801999" cx="3707825"/>
          </a:xfrm>
          <a:prstGeom prst="rect">
            <a:avLst/>
          </a:prstGeom>
          <a:noFill/>
          <a:ln>
            <a:noFill/>
          </a:ln>
        </p:spPr>
      </p:pic>
      <p:sp>
        <p:nvSpPr>
          <p:cNvPr id="419" name="Shape 419"/>
          <p:cNvSpPr/>
          <p:nvPr/>
        </p:nvSpPr>
        <p:spPr>
          <a:xfrm>
            <a:off y="886062" x="8338037"/>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1</a:t>
            </a:r>
          </a:p>
        </p:txBody>
      </p:sp>
      <p:sp>
        <p:nvSpPr>
          <p:cNvPr id="420" name="Shape 420"/>
          <p:cNvSpPr/>
          <p:nvPr/>
        </p:nvSpPr>
        <p:spPr>
          <a:xfrm>
            <a:off y="2989462" x="4940816"/>
            <a:ext cy="1802100" cx="3605700"/>
          </a:xfrm>
          <a:prstGeom prst="rect">
            <a:avLst/>
          </a:prstGeom>
          <a:noFill/>
          <a:ln w="38100" cap="flat">
            <a:solidFill>
              <a:srgbClr val="E06666"/>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421" name="Shape 421"/>
          <p:cNvSpPr/>
          <p:nvPr/>
        </p:nvSpPr>
        <p:spPr>
          <a:xfrm>
            <a:off y="886062" x="6556925"/>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2</a:t>
            </a:r>
          </a:p>
        </p:txBody>
      </p:sp>
      <p:sp>
        <p:nvSpPr>
          <p:cNvPr id="422" name="Shape 422"/>
          <p:cNvSpPr/>
          <p:nvPr/>
        </p:nvSpPr>
        <p:spPr>
          <a:xfrm>
            <a:off y="886062" x="3139162"/>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3</a:t>
            </a:r>
          </a:p>
        </p:txBody>
      </p:sp>
      <p:sp>
        <p:nvSpPr>
          <p:cNvPr id="423" name="Shape 423"/>
          <p:cNvSpPr/>
          <p:nvPr/>
        </p:nvSpPr>
        <p:spPr>
          <a:xfrm>
            <a:off y="886062" x="4635287"/>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4</a:t>
            </a:r>
          </a:p>
        </p:txBody>
      </p:sp>
      <p:sp>
        <p:nvSpPr>
          <p:cNvPr id="424" name="Shape 424"/>
          <p:cNvSpPr/>
          <p:nvPr/>
        </p:nvSpPr>
        <p:spPr>
          <a:xfrm>
            <a:off y="3343289" x="6564675"/>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6</a:t>
            </a:r>
          </a:p>
        </p:txBody>
      </p:sp>
      <p:sp>
        <p:nvSpPr>
          <p:cNvPr id="425" name="Shape 425"/>
          <p:cNvSpPr/>
          <p:nvPr/>
        </p:nvSpPr>
        <p:spPr>
          <a:xfrm>
            <a:off y="1329437" x="6174700"/>
            <a:ext cy="1057025" cx="1151650"/>
          </a:xfrm>
          <a:prstGeom prst="flowChartOffpageConnector">
            <a:avLst/>
          </a:prstGeom>
          <a:solidFill>
            <a:srgbClr val="FFFFFF"/>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algn="ctr" lvl="0">
              <a:spcBef>
                <a:spcPts val="0"/>
              </a:spcBef>
              <a:buNone/>
            </a:pPr>
            <a:r>
              <a:rPr lang="en"/>
              <a:t>On FillInData</a:t>
            </a:r>
          </a:p>
        </p:txBody>
      </p:sp>
      <p:sp>
        <p:nvSpPr>
          <p:cNvPr id="426" name="Shape 426"/>
          <p:cNvSpPr/>
          <p:nvPr/>
        </p:nvSpPr>
        <p:spPr>
          <a:xfrm>
            <a:off y="1329500" x="8039850"/>
            <a:ext cy="740999" cx="969900"/>
          </a:xfrm>
          <a:prstGeom prst="rect">
            <a:avLst/>
          </a:prstGeom>
          <a:solidFill>
            <a:srgbClr val="FFFFF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a:spcBef>
                <a:spcPts val="0"/>
              </a:spcBef>
              <a:buNone/>
            </a:pPr>
            <a:r>
              <a:rPr lang="en"/>
              <a:t>Row</a:t>
            </a:r>
          </a:p>
          <a:p>
            <a:pPr>
              <a:spcBef>
                <a:spcPts val="0"/>
              </a:spcBef>
              <a:buNone/>
            </a:pPr>
            <a:r>
              <a:rPr lang="en"/>
              <a:t>Template</a:t>
            </a:r>
          </a:p>
        </p:txBody>
      </p:sp>
      <p:cxnSp>
        <p:nvCxnSpPr>
          <p:cNvPr id="427" name="Shape 427"/>
          <p:cNvCxnSpPr/>
          <p:nvPr/>
        </p:nvCxnSpPr>
        <p:spPr>
          <a:xfrm>
            <a:off y="1697300" x="5306950"/>
            <a:ext cy="0" cx="867600"/>
          </a:xfrm>
          <a:prstGeom prst="straightConnector1">
            <a:avLst/>
          </a:prstGeom>
          <a:noFill/>
          <a:ln w="38100" cap="flat">
            <a:solidFill>
              <a:srgbClr val="E06666"/>
            </a:solidFill>
            <a:prstDash val="solid"/>
            <a:round/>
            <a:headEnd w="lg" len="lg" type="none"/>
            <a:tailEnd w="lg" len="lg" type="triangle"/>
          </a:ln>
        </p:spPr>
      </p:cxnSp>
      <p:cxnSp>
        <p:nvCxnSpPr>
          <p:cNvPr id="428" name="Shape 428"/>
          <p:cNvCxnSpPr>
            <a:stCxn id="426" idx="1"/>
          </p:cNvCxnSpPr>
          <p:nvPr/>
        </p:nvCxnSpPr>
        <p:spPr>
          <a:xfrm rot="10800000">
            <a:off y="1699999" x="7312350"/>
            <a:ext cy="0" cx="727500"/>
          </a:xfrm>
          <a:prstGeom prst="straightConnector1">
            <a:avLst/>
          </a:prstGeom>
          <a:noFill/>
          <a:ln w="38100" cap="flat">
            <a:solidFill>
              <a:srgbClr val="E06666"/>
            </a:solidFill>
            <a:prstDash val="solid"/>
            <a:round/>
            <a:headEnd w="lg" len="lg" type="none"/>
            <a:tailEnd w="lg" len="lg" type="triangle"/>
          </a:ln>
        </p:spPr>
      </p:cxnSp>
      <p:cxnSp>
        <p:nvCxnSpPr>
          <p:cNvPr id="429" name="Shape 429"/>
          <p:cNvCxnSpPr/>
          <p:nvPr/>
        </p:nvCxnSpPr>
        <p:spPr>
          <a:xfrm flipH="1">
            <a:off y="2386437" x="6739618"/>
            <a:ext cy="608100" cx="8100"/>
          </a:xfrm>
          <a:prstGeom prst="straightConnector1">
            <a:avLst/>
          </a:prstGeom>
          <a:noFill/>
          <a:ln w="38100" cap="flat">
            <a:solidFill>
              <a:srgbClr val="E06666"/>
            </a:solidFill>
            <a:prstDash val="solid"/>
            <a:round/>
            <a:headEnd w="lg" len="lg" type="none"/>
            <a:tailEnd w="lg" len="lg" type="triangle"/>
          </a:ln>
        </p:spPr>
      </p:cxnSp>
      <p:cxnSp>
        <p:nvCxnSpPr>
          <p:cNvPr id="430" name="Shape 430"/>
          <p:cNvCxnSpPr>
            <a:endCxn id="431" idx="1"/>
          </p:cNvCxnSpPr>
          <p:nvPr/>
        </p:nvCxnSpPr>
        <p:spPr>
          <a:xfrm>
            <a:off y="1697300" x="3676800"/>
            <a:ext cy="2700" cx="660300"/>
          </a:xfrm>
          <a:prstGeom prst="straightConnector1">
            <a:avLst/>
          </a:prstGeom>
          <a:noFill/>
          <a:ln w="38100" cap="flat">
            <a:solidFill>
              <a:srgbClr val="E06666"/>
            </a:solidFill>
            <a:prstDash val="solid"/>
            <a:round/>
            <a:headEnd w="lg" len="lg" type="none"/>
            <a:tailEnd w="lg" len="lg" type="triangle"/>
          </a:ln>
        </p:spPr>
      </p:cxnSp>
      <p:sp>
        <p:nvSpPr>
          <p:cNvPr id="432" name="Shape 432"/>
          <p:cNvSpPr/>
          <p:nvPr/>
        </p:nvSpPr>
        <p:spPr>
          <a:xfrm>
            <a:off y="1959503" x="6564675"/>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5</a:t>
            </a:r>
          </a:p>
        </p:txBody>
      </p:sp>
      <p:sp>
        <p:nvSpPr>
          <p:cNvPr id="433" name="Shape 433"/>
          <p:cNvSpPr txBox="1"/>
          <p:nvPr/>
        </p:nvSpPr>
        <p:spPr>
          <a:xfrm>
            <a:off y="2155700" x="170400"/>
            <a:ext cy="2759100" cx="4090199"/>
          </a:xfrm>
          <a:prstGeom prst="rect">
            <a:avLst/>
          </a:prstGeom>
          <a:noFill/>
          <a:ln>
            <a:noFill/>
          </a:ln>
        </p:spPr>
        <p:txBody>
          <a:bodyPr bIns="91425" rIns="91425" lIns="91425" tIns="91425" anchor="t" anchorCtr="0">
            <a:noAutofit/>
          </a:bodyPr>
          <a:lstStyle/>
          <a:p>
            <a:pPr rtl="0" lvl="0" indent="-342900" marL="457200">
              <a:spcBef>
                <a:spcPts val="0"/>
              </a:spcBef>
              <a:buClr>
                <a:srgbClr val="000000"/>
              </a:buClr>
              <a:buSzPct val="100000"/>
              <a:buFont typeface="Droid Sans"/>
              <a:buAutoNum type="arabicPeriod"/>
            </a:pPr>
            <a:r>
              <a:rPr sz="1800" lang="en">
                <a:latin typeface="Droid Sans"/>
                <a:ea typeface="Droid Sans"/>
                <a:cs typeface="Droid Sans"/>
                <a:sym typeface="Droid Sans"/>
              </a:rPr>
              <a:t>Add a Row Template.</a:t>
            </a:r>
          </a:p>
          <a:p>
            <a:pPr rtl="0" lvl="0" indent="-342900" marL="457200">
              <a:spcBef>
                <a:spcPts val="0"/>
              </a:spcBef>
              <a:buClr>
                <a:srgbClr val="000000"/>
              </a:buClr>
              <a:buSzPct val="100000"/>
              <a:buFont typeface="Droid Sans"/>
              <a:buAutoNum type="arabicPeriod"/>
            </a:pPr>
            <a:r>
              <a:rPr sz="1800" lang="en">
                <a:latin typeface="Droid Sans"/>
                <a:ea typeface="Droid Sans"/>
                <a:cs typeface="Droid Sans"/>
                <a:sym typeface="Droid Sans"/>
              </a:rPr>
              <a:t>Code FillInData to set the Array Data to controls in the Template.</a:t>
            </a:r>
          </a:p>
          <a:p>
            <a:pPr rtl="0" lvl="0" indent="-342900" marL="457200">
              <a:spcBef>
                <a:spcPts val="0"/>
              </a:spcBef>
              <a:buClr>
                <a:srgbClr val="000000"/>
              </a:buClr>
              <a:buSzPct val="100000"/>
              <a:buFont typeface="Droid Sans"/>
              <a:buAutoNum type="arabicPeriod"/>
            </a:pPr>
            <a:r>
              <a:rPr sz="1800" lang="en">
                <a:latin typeface="Droid Sans"/>
                <a:ea typeface="Droid Sans"/>
                <a:cs typeface="Droid Sans"/>
                <a:sym typeface="Droid Sans"/>
              </a:rPr>
              <a:t>Load the data in an array.</a:t>
            </a:r>
          </a:p>
          <a:p>
            <a:pPr rtl="0" lvl="0" indent="-342900" marL="457200">
              <a:spcBef>
                <a:spcPts val="0"/>
              </a:spcBef>
              <a:buClr>
                <a:srgbClr val="000000"/>
              </a:buClr>
              <a:buSzPct val="100000"/>
              <a:buFont typeface="Droid Sans"/>
              <a:buAutoNum type="arabicPeriod"/>
            </a:pPr>
            <a:r>
              <a:rPr sz="1800" lang="en">
                <a:latin typeface="Droid Sans"/>
                <a:ea typeface="Droid Sans"/>
                <a:cs typeface="Droid Sans"/>
                <a:sym typeface="Droid Sans"/>
              </a:rPr>
              <a:t>Set the array to the grid</a:t>
            </a:r>
            <a:br>
              <a:rPr sz="1800" lang="en">
                <a:latin typeface="Droid Sans"/>
                <a:ea typeface="Droid Sans"/>
                <a:cs typeface="Droid Sans"/>
                <a:sym typeface="Droid Sans"/>
              </a:rPr>
            </a:br>
          </a:p>
          <a:p>
            <a:pPr rtl="0" lvl="0" indent="-342900" marL="457200">
              <a:spcBef>
                <a:spcPts val="0"/>
              </a:spcBef>
              <a:buClr>
                <a:srgbClr val="000000"/>
              </a:buClr>
              <a:buSzPct val="100000"/>
              <a:buFont typeface="Droid Sans"/>
              <a:buAutoNum type="arabicPeriod"/>
            </a:pPr>
            <a:r>
              <a:rPr sz="1800" lang="en">
                <a:latin typeface="Droid Sans"/>
                <a:ea typeface="Droid Sans"/>
                <a:cs typeface="Droid Sans"/>
                <a:sym typeface="Droid Sans"/>
              </a:rPr>
              <a:t>FillInData displays each data item in the array in the list.</a:t>
            </a:r>
          </a:p>
          <a:p>
            <a:pPr rtl="0" lvl="0" indent="-342900" marL="457200">
              <a:spcBef>
                <a:spcPts val="0"/>
              </a:spcBef>
              <a:buClr>
                <a:srgbClr val="000000"/>
              </a:buClr>
              <a:buSzPct val="100000"/>
              <a:buFont typeface="Droid Sans"/>
              <a:buAutoNum type="arabicPeriod"/>
            </a:pPr>
            <a:r>
              <a:rPr sz="1800" lang="en">
                <a:latin typeface="Droid Sans"/>
                <a:ea typeface="Droid Sans"/>
                <a:cs typeface="Droid Sans"/>
                <a:sym typeface="Droid Sans"/>
              </a:rPr>
              <a:t>The new row appears in the Grid.</a:t>
            </a:r>
          </a:p>
        </p:txBody>
      </p:sp>
      <p:sp>
        <p:nvSpPr>
          <p:cNvPr id="434" name="Shape 434"/>
          <p:cNvSpPr txBox="1"/>
          <p:nvPr/>
        </p:nvSpPr>
        <p:spPr>
          <a:xfrm>
            <a:off y="1234750" x="200625"/>
            <a:ext cy="835800" cx="2499000"/>
          </a:xfrm>
          <a:prstGeom prst="rect">
            <a:avLst/>
          </a:prstGeom>
          <a:noFill/>
          <a:ln>
            <a:noFill/>
          </a:ln>
        </p:spPr>
        <p:txBody>
          <a:bodyPr bIns="91425" rIns="91425" lIns="91425" tIns="91425" anchor="t" anchorCtr="0">
            <a:noAutofit/>
          </a:bodyPr>
          <a:lstStyle/>
          <a:p>
            <a:pPr rtl="0">
              <a:spcBef>
                <a:spcPts val="0"/>
              </a:spcBef>
              <a:buNone/>
            </a:pPr>
            <a:r>
              <a:rPr b="1" sz="2400" lang="en">
                <a:solidFill>
                  <a:srgbClr val="434343"/>
                </a:solidFill>
                <a:latin typeface="Droid Sans"/>
                <a:ea typeface="Droid Sans"/>
                <a:cs typeface="Droid Sans"/>
                <a:sym typeface="Droid Sans"/>
              </a:rPr>
              <a:t>Process Flow</a:t>
            </a:r>
          </a:p>
          <a:p>
            <a:pPr rtl="0" lvl="0">
              <a:spcBef>
                <a:spcPts val="0"/>
              </a:spcBef>
              <a:buNone/>
            </a:pPr>
            <a:r>
              <a:rPr b="1" sz="2400" lang="en">
                <a:solidFill>
                  <a:srgbClr val="434343"/>
                </a:solidFill>
                <a:latin typeface="Droid Sans"/>
                <a:ea typeface="Droid Sans"/>
                <a:cs typeface="Droid Sans"/>
                <a:sym typeface="Droid Sans"/>
              </a:rPr>
              <a:t>View</a:t>
            </a:r>
          </a:p>
        </p:txBody>
      </p:sp>
      <p:sp>
        <p:nvSpPr>
          <p:cNvPr id="435" name="Shape 435"/>
          <p:cNvSpPr/>
          <p:nvPr/>
        </p:nvSpPr>
        <p:spPr>
          <a:xfrm>
            <a:off y="1309103" x="2699597"/>
            <a:ext cy="835704" cx="969894"/>
          </a:xfrm>
          <a:prstGeom prst="flowChartMultidocument">
            <a:avLst/>
          </a:prstGeom>
          <a:solidFill>
            <a:srgbClr val="FFFFF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lang="en"/>
              <a:t>Data</a:t>
            </a:r>
          </a:p>
        </p:txBody>
      </p:sp>
      <p:sp>
        <p:nvSpPr>
          <p:cNvPr id="436" name="Shape 436"/>
          <p:cNvSpPr/>
          <p:nvPr/>
        </p:nvSpPr>
        <p:spPr>
          <a:xfrm>
            <a:off y="1334655" x="4336900"/>
            <a:ext cy="740999" cx="969900"/>
          </a:xfrm>
          <a:prstGeom prst="rect">
            <a:avLst/>
          </a:prstGeom>
          <a:solidFill>
            <a:srgbClr val="FFFFF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b="1" lang="en">
                <a:solidFill>
                  <a:srgbClr val="7F7F00"/>
                </a:solidFill>
              </a:rPr>
              <a:t>set</a:t>
            </a:r>
            <a:r>
              <a:rPr lang="en">
                <a:solidFill>
                  <a:schemeClr val="dk1"/>
                </a:solidFill>
              </a:rPr>
              <a:t> </a:t>
            </a:r>
            <a:r>
              <a:rPr lang="en">
                <a:solidFill>
                  <a:srgbClr val="7F007F"/>
                </a:solidFill>
              </a:rPr>
              <a:t>the</a:t>
            </a:r>
            <a:r>
              <a:rPr lang="en">
                <a:solidFill>
                  <a:schemeClr val="dk1"/>
                </a:solidFill>
              </a:rPr>
              <a:t> dgData...</a:t>
            </a:r>
          </a:p>
        </p:txBody>
      </p:sp>
      <p:sp>
        <p:nvSpPr>
          <p:cNvPr id="437" name="Shape 437"/>
          <p:cNvSpPr txBox="1"/>
          <p:nvPr/>
        </p:nvSpPr>
        <p:spPr>
          <a:xfrm>
            <a:off y="3642217" x="863983"/>
            <a:ext cy="353399" cx="3462000"/>
          </a:xfrm>
          <a:prstGeom prst="rect">
            <a:avLst/>
          </a:prstGeom>
          <a:noFill/>
          <a:ln>
            <a:noFill/>
          </a:ln>
        </p:spPr>
        <p:txBody>
          <a:bodyPr bIns="91425" rIns="91425" lIns="91425" tIns="91425" anchor="t" anchorCtr="0">
            <a:noAutofit/>
          </a:bodyPr>
          <a:lstStyle/>
          <a:p>
            <a:pPr rtl="0" lvl="0">
              <a:spcBef>
                <a:spcPts val="0"/>
              </a:spcBef>
              <a:buNone/>
            </a:pPr>
            <a:r>
              <a:rPr b="1" sz="1200" lang="en">
                <a:solidFill>
                  <a:srgbClr val="7F7F00"/>
                </a:solidFill>
              </a:rPr>
              <a:t>set</a:t>
            </a:r>
            <a:r>
              <a:rPr sz="1200" lang="en">
                <a:solidFill>
                  <a:schemeClr val="dk1"/>
                </a:solidFill>
              </a:rPr>
              <a:t> </a:t>
            </a:r>
            <a:r>
              <a:rPr sz="1200" lang="en">
                <a:solidFill>
                  <a:srgbClr val="7F007F"/>
                </a:solidFill>
              </a:rPr>
              <a:t>the</a:t>
            </a:r>
            <a:r>
              <a:rPr sz="1200" lang="en">
                <a:solidFill>
                  <a:schemeClr val="dk1"/>
                </a:solidFill>
              </a:rPr>
              <a:t> dgData </a:t>
            </a:r>
            <a:r>
              <a:rPr sz="1200" lang="en">
                <a:solidFill>
                  <a:srgbClr val="7F007F"/>
                </a:solidFill>
              </a:rPr>
              <a:t>of</a:t>
            </a:r>
            <a:r>
              <a:rPr sz="1200" lang="en">
                <a:solidFill>
                  <a:schemeClr val="dk1"/>
                </a:solidFill>
              </a:rPr>
              <a:t> </a:t>
            </a:r>
            <a:r>
              <a:rPr b="1" sz="1200" lang="en">
                <a:solidFill>
                  <a:srgbClr val="7F7F00"/>
                </a:solidFill>
              </a:rPr>
              <a:t>group</a:t>
            </a:r>
            <a:r>
              <a:rPr sz="1200" lang="en">
                <a:solidFill>
                  <a:schemeClr val="dk1"/>
                </a:solidFill>
              </a:rPr>
              <a:t> </a:t>
            </a:r>
            <a:r>
              <a:rPr sz="1200" lang="en">
                <a:solidFill>
                  <a:srgbClr val="00007F"/>
                </a:solidFill>
              </a:rPr>
              <a:t>"MsgList"</a:t>
            </a:r>
            <a:r>
              <a:rPr sz="1200" lang="en">
                <a:solidFill>
                  <a:schemeClr val="dk1"/>
                </a:solidFill>
              </a:rPr>
              <a:t> </a:t>
            </a:r>
            <a:r>
              <a:rPr sz="1200" lang="en">
                <a:solidFill>
                  <a:srgbClr val="7F007F"/>
                </a:solidFill>
              </a:rPr>
              <a:t>to</a:t>
            </a:r>
            <a:r>
              <a:rPr sz="1200" lang="en">
                <a:solidFill>
                  <a:schemeClr val="dk1"/>
                </a:solidFill>
              </a:rPr>
              <a:t> MsgData</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1" name="Shape 441"/>
        <p:cNvGrpSpPr/>
        <p:nvPr/>
      </p:nvGrpSpPr>
      <p:grpSpPr>
        <a:xfrm>
          <a:off y="0" x="0"/>
          <a:ext cy="0" cx="0"/>
          <a:chOff y="0" x="0"/>
          <a:chExt cy="0" cx="0"/>
        </a:xfrm>
      </p:grpSpPr>
      <p:pic>
        <p:nvPicPr>
          <p:cNvPr id="442" name="Shape 442"/>
          <p:cNvPicPr preferRelativeResize="0"/>
          <p:nvPr/>
        </p:nvPicPr>
        <p:blipFill>
          <a:blip r:embed="rId3">
            <a:alphaModFix/>
          </a:blip>
          <a:stretch>
            <a:fillRect/>
          </a:stretch>
        </p:blipFill>
        <p:spPr>
          <a:xfrm>
            <a:off y="79750" x="628975"/>
            <a:ext cy="301200" cx="1151647"/>
          </a:xfrm>
          <a:prstGeom prst="rect">
            <a:avLst/>
          </a:prstGeom>
          <a:noFill/>
          <a:ln>
            <a:noFill/>
          </a:ln>
        </p:spPr>
      </p:pic>
      <p:sp>
        <p:nvSpPr>
          <p:cNvPr id="443" name="Shape 443"/>
          <p:cNvSpPr txBox="1"/>
          <p:nvPr/>
        </p:nvSpPr>
        <p:spPr>
          <a:xfrm>
            <a:off y="323650" x="51375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444" name="Shape 444"/>
          <p:cNvPicPr preferRelativeResize="0"/>
          <p:nvPr/>
        </p:nvPicPr>
        <p:blipFill>
          <a:blip r:embed="rId4">
            <a:alphaModFix/>
          </a:blip>
          <a:stretch>
            <a:fillRect/>
          </a:stretch>
        </p:blipFill>
        <p:spPr>
          <a:xfrm>
            <a:off y="79747" x="170400"/>
            <a:ext cy="545099" cx="343349"/>
          </a:xfrm>
          <a:prstGeom prst="rect">
            <a:avLst/>
          </a:prstGeom>
          <a:noFill/>
          <a:ln w="9525" cap="flat">
            <a:solidFill>
              <a:srgbClr val="53585F"/>
            </a:solidFill>
            <a:prstDash val="solid"/>
            <a:round/>
            <a:headEnd w="med" len="med" type="none"/>
            <a:tailEnd w="med" len="med" type="none"/>
          </a:ln>
        </p:spPr>
      </p:pic>
      <p:sp>
        <p:nvSpPr>
          <p:cNvPr id="445" name="Shape 445"/>
          <p:cNvSpPr txBox="1"/>
          <p:nvPr/>
        </p:nvSpPr>
        <p:spPr>
          <a:xfrm>
            <a:off y="218706" x="3310308"/>
            <a:ext cy="353399" cx="2290799"/>
          </a:xfrm>
          <a:prstGeom prst="rect">
            <a:avLst/>
          </a:prstGeom>
          <a:noFill/>
          <a:ln>
            <a:noFill/>
          </a:ln>
        </p:spPr>
        <p:txBody>
          <a:bodyPr bIns="91425" rIns="91425" lIns="91425" tIns="91425" anchor="t" anchorCtr="0">
            <a:noAutofit/>
          </a:bodyPr>
          <a:lstStyle/>
          <a:p>
            <a:pPr rtl="0" lvl="0">
              <a:spcBef>
                <a:spcPts val="0"/>
              </a:spcBef>
              <a:buNone/>
            </a:pPr>
            <a:r>
              <a:rPr b="1" lang="en">
                <a:solidFill>
                  <a:srgbClr val="E06666"/>
                </a:solidFill>
                <a:latin typeface="Droid Sans"/>
                <a:ea typeface="Droid Sans"/>
                <a:cs typeface="Droid Sans"/>
                <a:sym typeface="Droid Sans"/>
              </a:rPr>
              <a:t>Create Row Template</a:t>
            </a:r>
          </a:p>
        </p:txBody>
      </p:sp>
      <p:pic>
        <p:nvPicPr>
          <p:cNvPr id="446" name="Shape 446"/>
          <p:cNvPicPr preferRelativeResize="0"/>
          <p:nvPr/>
        </p:nvPicPr>
        <p:blipFill rotWithShape="1">
          <a:blip r:embed="rId5">
            <a:alphaModFix/>
          </a:blip>
          <a:srcRect t="0" b="0" r="0" l="48078"/>
          <a:stretch/>
        </p:blipFill>
        <p:spPr>
          <a:xfrm>
            <a:off y="79749" x="6710185"/>
            <a:ext cy="4790225" cx="2517300"/>
          </a:xfrm>
          <a:prstGeom prst="rect">
            <a:avLst/>
          </a:prstGeom>
          <a:noFill/>
          <a:ln>
            <a:noFill/>
          </a:ln>
        </p:spPr>
      </p:pic>
      <p:sp>
        <p:nvSpPr>
          <p:cNvPr id="447" name="Shape 447"/>
          <p:cNvSpPr/>
          <p:nvPr/>
        </p:nvSpPr>
        <p:spPr>
          <a:xfrm>
            <a:off y="741021" x="3218262"/>
            <a:ext cy="121800" cx="130800"/>
          </a:xfrm>
          <a:prstGeom prst="ellipse">
            <a:avLst/>
          </a:prstGeom>
          <a:solidFill>
            <a:srgbClr val="4A86E8"/>
          </a:solidFill>
          <a:ln>
            <a:noFill/>
          </a:ln>
        </p:spPr>
        <p:txBody>
          <a:bodyPr bIns="91425" rIns="91425" lIns="91425" tIns="91425" anchor="ctr" anchorCtr="0">
            <a:noAutofit/>
          </a:bodyPr>
          <a:lstStyle/>
          <a:p>
            <a:pPr>
              <a:spcBef>
                <a:spcPts val="0"/>
              </a:spcBef>
              <a:buNone/>
            </a:pPr>
            <a:r>
              <a:t/>
            </a:r>
            <a:endParaRPr/>
          </a:p>
        </p:txBody>
      </p:sp>
      <p:sp>
        <p:nvSpPr>
          <p:cNvPr id="448" name="Shape 448"/>
          <p:cNvSpPr txBox="1"/>
          <p:nvPr/>
        </p:nvSpPr>
        <p:spPr>
          <a:xfrm>
            <a:off y="588452" x="3305438"/>
            <a:ext cy="301200" cx="1808999"/>
          </a:xfrm>
          <a:prstGeom prst="rect">
            <a:avLst/>
          </a:prstGeom>
          <a:noFill/>
          <a:ln>
            <a:noFill/>
          </a:ln>
        </p:spPr>
        <p:txBody>
          <a:bodyPr bIns="91425" rIns="91425" lIns="91425" tIns="91425" anchor="t" anchorCtr="0">
            <a:noAutofit/>
          </a:bodyPr>
          <a:lstStyle/>
          <a:p>
            <a:pPr>
              <a:spcBef>
                <a:spcPts val="0"/>
              </a:spcBef>
              <a:buNone/>
            </a:pPr>
            <a:r>
              <a:rPr b="1" sz="1600" lang="en"/>
              <a:t>NameofSender</a:t>
            </a:r>
          </a:p>
        </p:txBody>
      </p:sp>
      <p:sp>
        <p:nvSpPr>
          <p:cNvPr id="449" name="Shape 449"/>
          <p:cNvSpPr txBox="1"/>
          <p:nvPr/>
        </p:nvSpPr>
        <p:spPr>
          <a:xfrm>
            <a:off y="835049" x="3316263"/>
            <a:ext cy="301200" cx="1578900"/>
          </a:xfrm>
          <a:prstGeom prst="rect">
            <a:avLst/>
          </a:prstGeom>
          <a:noFill/>
          <a:ln>
            <a:noFill/>
          </a:ln>
        </p:spPr>
        <p:txBody>
          <a:bodyPr bIns="91425" rIns="91425" lIns="91425" tIns="91425" anchor="t" anchorCtr="0">
            <a:noAutofit/>
          </a:bodyPr>
          <a:lstStyle/>
          <a:p>
            <a:pPr rtl="0" lvl="0">
              <a:spcBef>
                <a:spcPts val="0"/>
              </a:spcBef>
              <a:buNone/>
            </a:pPr>
            <a:r>
              <a:rPr sz="1200" lang="en">
                <a:solidFill>
                  <a:srgbClr val="D9D9D9"/>
                </a:solidFill>
              </a:rPr>
              <a:t>MessageText</a:t>
            </a:r>
          </a:p>
        </p:txBody>
      </p:sp>
      <p:sp>
        <p:nvSpPr>
          <p:cNvPr id="450" name="Shape 450"/>
          <p:cNvSpPr txBox="1"/>
          <p:nvPr/>
        </p:nvSpPr>
        <p:spPr>
          <a:xfrm>
            <a:off y="588446" x="5249850"/>
            <a:ext cy="301200" cx="948300"/>
          </a:xfrm>
          <a:prstGeom prst="rect">
            <a:avLst/>
          </a:prstGeom>
          <a:noFill/>
          <a:ln>
            <a:noFill/>
          </a:ln>
        </p:spPr>
        <p:txBody>
          <a:bodyPr bIns="91425" rIns="91425" lIns="91425" tIns="91425" anchor="t" anchorCtr="0">
            <a:noAutofit/>
          </a:bodyPr>
          <a:lstStyle/>
          <a:p>
            <a:pPr rtl="0" lvl="0">
              <a:spcBef>
                <a:spcPts val="0"/>
              </a:spcBef>
              <a:buNone/>
            </a:pPr>
            <a:r>
              <a:rPr lang="en">
                <a:solidFill>
                  <a:srgbClr val="D9D9D9"/>
                </a:solidFill>
              </a:rPr>
              <a:t>MsgTime</a:t>
            </a:r>
          </a:p>
        </p:txBody>
      </p:sp>
      <p:sp>
        <p:nvSpPr>
          <p:cNvPr id="451" name="Shape 451"/>
          <p:cNvSpPr txBox="1"/>
          <p:nvPr/>
        </p:nvSpPr>
        <p:spPr>
          <a:xfrm>
            <a:off y="610241" x="6143345"/>
            <a:ext cy="301200" cx="343500"/>
          </a:xfrm>
          <a:prstGeom prst="rect">
            <a:avLst/>
          </a:prstGeom>
          <a:noFill/>
          <a:ln>
            <a:noFill/>
          </a:ln>
        </p:spPr>
        <p:txBody>
          <a:bodyPr bIns="91425" rIns="91425" lIns="91425" tIns="91425" anchor="t" anchorCtr="0">
            <a:noAutofit/>
          </a:bodyPr>
          <a:lstStyle/>
          <a:p>
            <a:pPr rtl="0" lvl="0">
              <a:spcBef>
                <a:spcPts val="0"/>
              </a:spcBef>
              <a:buNone/>
            </a:pPr>
            <a:r>
              <a:rPr lang="en">
                <a:solidFill>
                  <a:srgbClr val="D9D9D9"/>
                </a:solidFill>
              </a:rPr>
              <a:t>&gt;</a:t>
            </a:r>
          </a:p>
        </p:txBody>
      </p:sp>
      <p:cxnSp>
        <p:nvCxnSpPr>
          <p:cNvPr id="452" name="Shape 452"/>
          <p:cNvCxnSpPr/>
          <p:nvPr/>
        </p:nvCxnSpPr>
        <p:spPr>
          <a:xfrm>
            <a:off y="1231385" x="3419284"/>
            <a:ext cy="0" cx="2953199"/>
          </a:xfrm>
          <a:prstGeom prst="straightConnector1">
            <a:avLst/>
          </a:prstGeom>
          <a:noFill/>
          <a:ln w="19050" cap="flat">
            <a:solidFill>
              <a:srgbClr val="EFEFEF"/>
            </a:solidFill>
            <a:prstDash val="solid"/>
            <a:round/>
            <a:headEnd w="lg" len="lg" type="none"/>
            <a:tailEnd w="lg" len="lg" type="none"/>
          </a:ln>
        </p:spPr>
      </p:cxnSp>
      <p:sp>
        <p:nvSpPr>
          <p:cNvPr id="453" name="Shape 453"/>
          <p:cNvSpPr/>
          <p:nvPr/>
        </p:nvSpPr>
        <p:spPr>
          <a:xfrm>
            <a:off y="642927" x="3168632"/>
            <a:ext cy="716400" cx="3221399"/>
          </a:xfrm>
          <a:prstGeom prst="rect">
            <a:avLst/>
          </a:prstGeom>
          <a:noFill/>
          <a:ln w="19050" cap="flat">
            <a:solidFill>
              <a:schemeClr val="dk2"/>
            </a:solidFill>
            <a:prstDash val="dot"/>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454" name="Shape 454"/>
          <p:cNvSpPr/>
          <p:nvPr/>
        </p:nvSpPr>
        <p:spPr>
          <a:xfrm>
            <a:off y="235031" x="2968695"/>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1</a:t>
            </a:r>
          </a:p>
        </p:txBody>
      </p:sp>
      <p:sp>
        <p:nvSpPr>
          <p:cNvPr id="455" name="Shape 455"/>
          <p:cNvSpPr/>
          <p:nvPr/>
        </p:nvSpPr>
        <p:spPr>
          <a:xfrm>
            <a:off y="2030312" x="5502366"/>
            <a:ext cy="1057025" cx="1151650"/>
          </a:xfrm>
          <a:prstGeom prst="flowChartOffpageConnector">
            <a:avLst/>
          </a:prstGeom>
          <a:solidFill>
            <a:srgbClr val="FFFFFF"/>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lang="en"/>
              <a:t>FillInData</a:t>
            </a:r>
          </a:p>
        </p:txBody>
      </p:sp>
      <p:sp>
        <p:nvSpPr>
          <p:cNvPr id="456" name="Shape 456"/>
          <p:cNvSpPr txBox="1"/>
          <p:nvPr/>
        </p:nvSpPr>
        <p:spPr>
          <a:xfrm>
            <a:off y="3758325" x="628975"/>
            <a:ext cy="1056899" cx="5857800"/>
          </a:xfrm>
          <a:prstGeom prst="rect">
            <a:avLst/>
          </a:prstGeom>
          <a:noFill/>
          <a:ln>
            <a:noFill/>
          </a:ln>
        </p:spPr>
        <p:txBody>
          <a:bodyPr bIns="91425" rIns="91425" lIns="91425" tIns="91425" anchor="t" anchorCtr="0">
            <a:noAutofit/>
          </a:bodyPr>
          <a:lstStyle/>
          <a:p>
            <a:pPr rtl="0" lvl="0">
              <a:spcBef>
                <a:spcPts val="0"/>
              </a:spcBef>
              <a:buNone/>
            </a:pPr>
            <a:r>
              <a:rPr b="1" sz="1100" lang="en">
                <a:solidFill>
                  <a:schemeClr val="dk1"/>
                </a:solidFill>
              </a:rPr>
              <a:t>on</a:t>
            </a:r>
            <a:r>
              <a:rPr sz="1100" lang="en">
                <a:solidFill>
                  <a:schemeClr val="dk1"/>
                </a:solidFill>
              </a:rPr>
              <a:t> FillInData pDataArray</a:t>
            </a:r>
          </a:p>
          <a:p>
            <a:pPr rtl="0">
              <a:spcBef>
                <a:spcPts val="0"/>
              </a:spcBef>
              <a:buNone/>
            </a:pPr>
            <a:r>
              <a:rPr sz="1200" lang="en">
                <a:solidFill>
                  <a:srgbClr val="BF9000"/>
                </a:solidFill>
              </a:rPr>
              <a:t>   set</a:t>
            </a:r>
            <a:r>
              <a:rPr sz="1200" lang="en">
                <a:solidFill>
                  <a:srgbClr val="000000"/>
                </a:solidFill>
              </a:rPr>
              <a:t> </a:t>
            </a:r>
            <a:r>
              <a:rPr sz="1200" lang="en">
                <a:solidFill>
                  <a:srgbClr val="8E7CC3"/>
                </a:solidFill>
              </a:rPr>
              <a:t>the text of field </a:t>
            </a:r>
            <a:r>
              <a:rPr sz="1200" lang="en">
                <a:solidFill>
                  <a:srgbClr val="3C78D8"/>
                </a:solidFill>
              </a:rPr>
              <a:t>“NameofSender”</a:t>
            </a:r>
            <a:r>
              <a:rPr sz="1200" lang="en">
                <a:solidFill>
                  <a:srgbClr val="8E7CC3"/>
                </a:solidFill>
              </a:rPr>
              <a:t> of me to</a:t>
            </a:r>
            <a:r>
              <a:rPr sz="1200" lang="en">
                <a:solidFill>
                  <a:srgbClr val="000000"/>
                </a:solidFill>
              </a:rPr>
              <a:t> </a:t>
            </a:r>
            <a:r>
              <a:rPr sz="1100" lang="en">
                <a:solidFill>
                  <a:schemeClr val="dk1"/>
                </a:solidFill>
              </a:rPr>
              <a:t>pDataArray[</a:t>
            </a:r>
            <a:r>
              <a:rPr sz="1200" lang="en">
                <a:solidFill>
                  <a:srgbClr val="1155CC"/>
                </a:solidFill>
              </a:rPr>
              <a:t>"NameNameofSender"</a:t>
            </a:r>
            <a:r>
              <a:rPr sz="1200" lang="en"/>
              <a:t>]</a:t>
            </a:r>
          </a:p>
          <a:p>
            <a:pPr rtl="0" lvl="0">
              <a:spcBef>
                <a:spcPts val="0"/>
              </a:spcBef>
              <a:buNone/>
            </a:pPr>
            <a:r>
              <a:rPr sz="1100" lang="en">
                <a:solidFill>
                  <a:schemeClr val="dk1"/>
                </a:solidFill>
              </a:rPr>
              <a:t>    </a:t>
            </a:r>
            <a:r>
              <a:rPr b="1" sz="1100" lang="en">
                <a:solidFill>
                  <a:schemeClr val="dk1"/>
                </a:solidFill>
              </a:rPr>
              <a:t>…</a:t>
            </a:r>
          </a:p>
          <a:p>
            <a:pPr rtl="0" lvl="0">
              <a:spcBef>
                <a:spcPts val="0"/>
              </a:spcBef>
              <a:buClr>
                <a:schemeClr val="dk1"/>
              </a:buClr>
              <a:buSzPct val="100000"/>
              <a:buFont typeface="Arial"/>
              <a:buNone/>
            </a:pPr>
            <a:r>
              <a:rPr sz="1100" lang="en">
                <a:solidFill>
                  <a:schemeClr val="dk1"/>
                </a:solidFill>
              </a:rPr>
              <a:t>   </a:t>
            </a:r>
            <a:r>
              <a:rPr sz="1200" lang="en">
                <a:solidFill>
                  <a:srgbClr val="BF9000"/>
                </a:solidFill>
              </a:rPr>
              <a:t>set</a:t>
            </a:r>
            <a:r>
              <a:rPr sz="1200" lang="en">
                <a:solidFill>
                  <a:schemeClr val="dk1"/>
                </a:solidFill>
              </a:rPr>
              <a:t> </a:t>
            </a:r>
            <a:r>
              <a:rPr sz="1200" lang="en">
                <a:solidFill>
                  <a:srgbClr val="8E7CC3"/>
                </a:solidFill>
              </a:rPr>
              <a:t>the text of field </a:t>
            </a:r>
            <a:r>
              <a:rPr sz="1200" lang="en">
                <a:solidFill>
                  <a:srgbClr val="3C78D8"/>
                </a:solidFill>
              </a:rPr>
              <a:t>“MsgTime”</a:t>
            </a:r>
            <a:r>
              <a:rPr sz="1200" lang="en">
                <a:solidFill>
                  <a:srgbClr val="8E7CC3"/>
                </a:solidFill>
              </a:rPr>
              <a:t> of me to</a:t>
            </a:r>
            <a:r>
              <a:rPr sz="1200" lang="en">
                <a:solidFill>
                  <a:schemeClr val="dk1"/>
                </a:solidFill>
              </a:rPr>
              <a:t> </a:t>
            </a:r>
            <a:r>
              <a:rPr sz="1100" lang="en">
                <a:solidFill>
                  <a:schemeClr val="dk1"/>
                </a:solidFill>
              </a:rPr>
              <a:t>pDataArray[</a:t>
            </a:r>
            <a:r>
              <a:rPr sz="1200" lang="en">
                <a:solidFill>
                  <a:schemeClr val="hlink"/>
                </a:solidFill>
              </a:rPr>
              <a:t>"MsgTime"</a:t>
            </a:r>
            <a:r>
              <a:rPr sz="1200" lang="en">
                <a:solidFill>
                  <a:schemeClr val="dk1"/>
                </a:solidFill>
              </a:rPr>
              <a:t>]</a:t>
            </a:r>
          </a:p>
          <a:p>
            <a:pPr rtl="0" lvl="0">
              <a:spcBef>
                <a:spcPts val="0"/>
              </a:spcBef>
              <a:buNone/>
            </a:pPr>
            <a:r>
              <a:rPr b="1" sz="1100" lang="en">
                <a:solidFill>
                  <a:schemeClr val="dk1"/>
                </a:solidFill>
              </a:rPr>
              <a:t>end</a:t>
            </a:r>
            <a:r>
              <a:rPr sz="1100" lang="en">
                <a:solidFill>
                  <a:schemeClr val="dk1"/>
                </a:solidFill>
              </a:rPr>
              <a:t> FillInData</a:t>
            </a:r>
          </a:p>
        </p:txBody>
      </p:sp>
      <p:sp>
        <p:nvSpPr>
          <p:cNvPr id="457" name="Shape 457"/>
          <p:cNvSpPr/>
          <p:nvPr/>
        </p:nvSpPr>
        <p:spPr>
          <a:xfrm>
            <a:off y="3479587" x="331125"/>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2</a:t>
            </a:r>
          </a:p>
        </p:txBody>
      </p:sp>
      <p:sp>
        <p:nvSpPr>
          <p:cNvPr id="458" name="Shape 458"/>
          <p:cNvSpPr txBox="1"/>
          <p:nvPr/>
        </p:nvSpPr>
        <p:spPr>
          <a:xfrm>
            <a:off y="3468693" x="673080"/>
            <a:ext cy="353399" cx="2290799"/>
          </a:xfrm>
          <a:prstGeom prst="rect">
            <a:avLst/>
          </a:prstGeom>
          <a:noFill/>
          <a:ln>
            <a:noFill/>
          </a:ln>
        </p:spPr>
        <p:txBody>
          <a:bodyPr bIns="91425" rIns="91425" lIns="91425" tIns="91425" anchor="t" anchorCtr="0">
            <a:noAutofit/>
          </a:bodyPr>
          <a:lstStyle/>
          <a:p>
            <a:pPr rtl="0" lvl="0">
              <a:spcBef>
                <a:spcPts val="0"/>
              </a:spcBef>
              <a:buNone/>
            </a:pPr>
            <a:r>
              <a:rPr b="1" lang="en">
                <a:solidFill>
                  <a:srgbClr val="E06666"/>
                </a:solidFill>
                <a:latin typeface="Droid Sans"/>
                <a:ea typeface="Droid Sans"/>
                <a:cs typeface="Droid Sans"/>
                <a:sym typeface="Droid Sans"/>
              </a:rPr>
              <a:t>Code FillInData</a:t>
            </a:r>
          </a:p>
        </p:txBody>
      </p:sp>
      <p:sp>
        <p:nvSpPr>
          <p:cNvPr id="459" name="Shape 459"/>
          <p:cNvSpPr/>
          <p:nvPr/>
        </p:nvSpPr>
        <p:spPr>
          <a:xfrm>
            <a:off y="1689823" x="1870959"/>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4</a:t>
            </a:r>
          </a:p>
        </p:txBody>
      </p:sp>
      <p:cxnSp>
        <p:nvCxnSpPr>
          <p:cNvPr id="460" name="Shape 460"/>
          <p:cNvCxnSpPr/>
          <p:nvPr/>
        </p:nvCxnSpPr>
        <p:spPr>
          <a:xfrm>
            <a:off y="2529425" x="973050"/>
            <a:ext cy="2699" cx="660300"/>
          </a:xfrm>
          <a:prstGeom prst="straightConnector1">
            <a:avLst/>
          </a:prstGeom>
          <a:noFill/>
          <a:ln w="38100" cap="flat">
            <a:solidFill>
              <a:srgbClr val="E06666"/>
            </a:solidFill>
            <a:prstDash val="solid"/>
            <a:round/>
            <a:headEnd w="lg" len="lg" type="none"/>
            <a:tailEnd w="lg" len="lg" type="triangle"/>
          </a:ln>
        </p:spPr>
      </p:cxnSp>
      <p:sp>
        <p:nvSpPr>
          <p:cNvPr id="461" name="Shape 461"/>
          <p:cNvSpPr/>
          <p:nvPr/>
        </p:nvSpPr>
        <p:spPr>
          <a:xfrm>
            <a:off y="2153895" x="170402"/>
            <a:ext cy="835704" cx="969894"/>
          </a:xfrm>
          <a:prstGeom prst="flowChartMultidocument">
            <a:avLst/>
          </a:prstGeom>
          <a:solidFill>
            <a:srgbClr val="FFFFF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lang="en"/>
              <a:t>Array</a:t>
            </a:r>
          </a:p>
        </p:txBody>
      </p:sp>
      <p:sp>
        <p:nvSpPr>
          <p:cNvPr id="462" name="Shape 462"/>
          <p:cNvSpPr/>
          <p:nvPr/>
        </p:nvSpPr>
        <p:spPr>
          <a:xfrm>
            <a:off y="1689812" x="152567"/>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3</a:t>
            </a:r>
          </a:p>
        </p:txBody>
      </p:sp>
      <p:sp>
        <p:nvSpPr>
          <p:cNvPr id="463" name="Shape 463"/>
          <p:cNvSpPr txBox="1"/>
          <p:nvPr/>
        </p:nvSpPr>
        <p:spPr>
          <a:xfrm>
            <a:off y="2332272" x="1619780"/>
            <a:ext cy="353399" cx="3462000"/>
          </a:xfrm>
          <a:prstGeom prst="rect">
            <a:avLst/>
          </a:prstGeom>
          <a:noFill/>
          <a:ln>
            <a:noFill/>
          </a:ln>
        </p:spPr>
        <p:txBody>
          <a:bodyPr bIns="91425" rIns="91425" lIns="91425" tIns="91425" anchor="t" anchorCtr="0">
            <a:noAutofit/>
          </a:bodyPr>
          <a:lstStyle/>
          <a:p>
            <a:pPr rtl="0" lvl="0">
              <a:spcBef>
                <a:spcPts val="0"/>
              </a:spcBef>
              <a:buNone/>
            </a:pPr>
            <a:r>
              <a:rPr b="1" sz="1200" lang="en">
                <a:solidFill>
                  <a:srgbClr val="7F7F00"/>
                </a:solidFill>
              </a:rPr>
              <a:t>set</a:t>
            </a:r>
            <a:r>
              <a:rPr sz="1200" lang="en">
                <a:solidFill>
                  <a:schemeClr val="dk1"/>
                </a:solidFill>
              </a:rPr>
              <a:t> </a:t>
            </a:r>
            <a:r>
              <a:rPr sz="1200" lang="en">
                <a:solidFill>
                  <a:srgbClr val="7F007F"/>
                </a:solidFill>
              </a:rPr>
              <a:t>the</a:t>
            </a:r>
            <a:r>
              <a:rPr sz="1200" lang="en">
                <a:solidFill>
                  <a:schemeClr val="dk1"/>
                </a:solidFill>
              </a:rPr>
              <a:t> dgData </a:t>
            </a:r>
            <a:r>
              <a:rPr sz="1200" lang="en">
                <a:solidFill>
                  <a:srgbClr val="7F007F"/>
                </a:solidFill>
              </a:rPr>
              <a:t>of</a:t>
            </a:r>
            <a:r>
              <a:rPr sz="1200" lang="en">
                <a:solidFill>
                  <a:schemeClr val="dk1"/>
                </a:solidFill>
              </a:rPr>
              <a:t> </a:t>
            </a:r>
            <a:r>
              <a:rPr b="1" sz="1200" lang="en">
                <a:solidFill>
                  <a:srgbClr val="7F7F00"/>
                </a:solidFill>
              </a:rPr>
              <a:t>group</a:t>
            </a:r>
            <a:r>
              <a:rPr sz="1200" lang="en">
                <a:solidFill>
                  <a:schemeClr val="dk1"/>
                </a:solidFill>
              </a:rPr>
              <a:t> </a:t>
            </a:r>
            <a:r>
              <a:rPr sz="1200" lang="en">
                <a:solidFill>
                  <a:srgbClr val="00007F"/>
                </a:solidFill>
              </a:rPr>
              <a:t>"MsgList"</a:t>
            </a:r>
            <a:r>
              <a:rPr sz="1200" lang="en">
                <a:solidFill>
                  <a:schemeClr val="dk1"/>
                </a:solidFill>
              </a:rPr>
              <a:t> </a:t>
            </a:r>
            <a:r>
              <a:rPr sz="1200" lang="en">
                <a:solidFill>
                  <a:srgbClr val="7F007F"/>
                </a:solidFill>
              </a:rPr>
              <a:t>to</a:t>
            </a:r>
            <a:r>
              <a:rPr sz="1200" lang="en">
                <a:solidFill>
                  <a:schemeClr val="dk1"/>
                </a:solidFill>
              </a:rPr>
              <a:t> MsgData</a:t>
            </a:r>
          </a:p>
        </p:txBody>
      </p:sp>
      <p:sp>
        <p:nvSpPr>
          <p:cNvPr id="464" name="Shape 464"/>
          <p:cNvSpPr txBox="1"/>
          <p:nvPr/>
        </p:nvSpPr>
        <p:spPr>
          <a:xfrm>
            <a:off y="1689825" x="562712"/>
            <a:ext cy="353399" cx="1049999"/>
          </a:xfrm>
          <a:prstGeom prst="rect">
            <a:avLst/>
          </a:prstGeom>
          <a:noFill/>
          <a:ln>
            <a:noFill/>
          </a:ln>
        </p:spPr>
        <p:txBody>
          <a:bodyPr bIns="91425" rIns="91425" lIns="91425" tIns="91425" anchor="t" anchorCtr="0">
            <a:noAutofit/>
          </a:bodyPr>
          <a:lstStyle/>
          <a:p>
            <a:pPr rtl="0" lvl="0">
              <a:spcBef>
                <a:spcPts val="0"/>
              </a:spcBef>
              <a:buNone/>
            </a:pPr>
            <a:r>
              <a:rPr b="1" lang="en">
                <a:solidFill>
                  <a:srgbClr val="E06666"/>
                </a:solidFill>
                <a:latin typeface="Droid Sans"/>
                <a:ea typeface="Droid Sans"/>
                <a:cs typeface="Droid Sans"/>
                <a:sym typeface="Droid Sans"/>
              </a:rPr>
              <a:t>Get Data</a:t>
            </a:r>
          </a:p>
        </p:txBody>
      </p:sp>
      <p:sp>
        <p:nvSpPr>
          <p:cNvPr id="465" name="Shape 465"/>
          <p:cNvSpPr txBox="1"/>
          <p:nvPr/>
        </p:nvSpPr>
        <p:spPr>
          <a:xfrm>
            <a:off y="1695750" x="2244450"/>
            <a:ext cy="353399" cx="2517300"/>
          </a:xfrm>
          <a:prstGeom prst="rect">
            <a:avLst/>
          </a:prstGeom>
          <a:noFill/>
          <a:ln>
            <a:noFill/>
          </a:ln>
        </p:spPr>
        <p:txBody>
          <a:bodyPr bIns="91425" rIns="91425" lIns="91425" tIns="91425" anchor="t" anchorCtr="0">
            <a:noAutofit/>
          </a:bodyPr>
          <a:lstStyle/>
          <a:p>
            <a:pPr rtl="0" lvl="0">
              <a:spcBef>
                <a:spcPts val="0"/>
              </a:spcBef>
              <a:buNone/>
            </a:pPr>
            <a:r>
              <a:rPr b="1" lang="en">
                <a:solidFill>
                  <a:srgbClr val="E06666"/>
                </a:solidFill>
                <a:latin typeface="Droid Sans"/>
                <a:ea typeface="Droid Sans"/>
                <a:cs typeface="Droid Sans"/>
                <a:sym typeface="Droid Sans"/>
              </a:rPr>
              <a:t>Set Data Array to the Grid</a:t>
            </a:r>
          </a:p>
        </p:txBody>
      </p:sp>
      <p:cxnSp>
        <p:nvCxnSpPr>
          <p:cNvPr id="466" name="Shape 466"/>
          <p:cNvCxnSpPr/>
          <p:nvPr/>
        </p:nvCxnSpPr>
        <p:spPr>
          <a:xfrm>
            <a:off y="1373012" x="6089089"/>
            <a:ext cy="657299" cx="0"/>
          </a:xfrm>
          <a:prstGeom prst="straightConnector1">
            <a:avLst/>
          </a:prstGeom>
          <a:noFill/>
          <a:ln w="38100" cap="flat">
            <a:solidFill>
              <a:srgbClr val="E06666"/>
            </a:solidFill>
            <a:prstDash val="solid"/>
            <a:round/>
            <a:headEnd w="lg" len="lg" type="none"/>
            <a:tailEnd w="lg" len="lg" type="triangle"/>
          </a:ln>
        </p:spPr>
      </p:cxnSp>
      <p:cxnSp>
        <p:nvCxnSpPr>
          <p:cNvPr id="467" name="Shape 467"/>
          <p:cNvCxnSpPr/>
          <p:nvPr/>
        </p:nvCxnSpPr>
        <p:spPr>
          <a:xfrm>
            <a:off y="2493975" x="4925475"/>
            <a:ext cy="0" cx="576900"/>
          </a:xfrm>
          <a:prstGeom prst="straightConnector1">
            <a:avLst/>
          </a:prstGeom>
          <a:noFill/>
          <a:ln w="38100" cap="flat">
            <a:solidFill>
              <a:srgbClr val="E06666"/>
            </a:solidFill>
            <a:prstDash val="solid"/>
            <a:round/>
            <a:headEnd w="lg" len="lg" type="none"/>
            <a:tailEnd w="lg" len="lg" type="triangle"/>
          </a:ln>
        </p:spPr>
      </p:cxnSp>
      <p:sp>
        <p:nvSpPr>
          <p:cNvPr id="468" name="Shape 468"/>
          <p:cNvSpPr/>
          <p:nvPr/>
        </p:nvSpPr>
        <p:spPr>
          <a:xfrm>
            <a:off y="2598500" x="5891450"/>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5</a:t>
            </a:r>
          </a:p>
        </p:txBody>
      </p:sp>
      <p:cxnSp>
        <p:nvCxnSpPr>
          <p:cNvPr id="469" name="Shape 469"/>
          <p:cNvCxnSpPr/>
          <p:nvPr/>
        </p:nvCxnSpPr>
        <p:spPr>
          <a:xfrm rot="10800000">
            <a:off y="3109224" x="6078200"/>
            <a:ext cy="726600" cx="0"/>
          </a:xfrm>
          <a:prstGeom prst="straightConnector1">
            <a:avLst/>
          </a:prstGeom>
          <a:noFill/>
          <a:ln w="38100" cap="flat">
            <a:solidFill>
              <a:srgbClr val="E06666"/>
            </a:solidFill>
            <a:prstDash val="solid"/>
            <a:round/>
            <a:headEnd w="lg" len="lg" type="none"/>
            <a:tailEnd w="lg" len="lg" type="triangle"/>
          </a:ln>
        </p:spPr>
      </p:cxnSp>
      <p:cxnSp>
        <p:nvCxnSpPr>
          <p:cNvPr id="470" name="Shape 470"/>
          <p:cNvCxnSpPr/>
          <p:nvPr/>
        </p:nvCxnSpPr>
        <p:spPr>
          <a:xfrm>
            <a:off y="1414977" x="6756300"/>
            <a:ext cy="0" cx="413100"/>
          </a:xfrm>
          <a:prstGeom prst="straightConnector1">
            <a:avLst/>
          </a:prstGeom>
          <a:noFill/>
          <a:ln w="38100" cap="flat">
            <a:solidFill>
              <a:srgbClr val="E06666"/>
            </a:solidFill>
            <a:prstDash val="solid"/>
            <a:round/>
            <a:headEnd w="lg" len="lg" type="none"/>
            <a:tailEnd w="lg" len="lg" type="triangle"/>
          </a:ln>
        </p:spPr>
      </p:cxnSp>
      <p:cxnSp>
        <p:nvCxnSpPr>
          <p:cNvPr id="471" name="Shape 471"/>
          <p:cNvCxnSpPr/>
          <p:nvPr/>
        </p:nvCxnSpPr>
        <p:spPr>
          <a:xfrm>
            <a:off y="1854236" x="6756300"/>
            <a:ext cy="0" cx="413100"/>
          </a:xfrm>
          <a:prstGeom prst="straightConnector1">
            <a:avLst/>
          </a:prstGeom>
          <a:noFill/>
          <a:ln w="38100" cap="flat">
            <a:solidFill>
              <a:srgbClr val="E06666"/>
            </a:solidFill>
            <a:prstDash val="solid"/>
            <a:round/>
            <a:headEnd w="lg" len="lg" type="none"/>
            <a:tailEnd w="lg" len="lg" type="triangle"/>
          </a:ln>
        </p:spPr>
      </p:cxnSp>
      <p:cxnSp>
        <p:nvCxnSpPr>
          <p:cNvPr id="472" name="Shape 472"/>
          <p:cNvCxnSpPr/>
          <p:nvPr/>
        </p:nvCxnSpPr>
        <p:spPr>
          <a:xfrm>
            <a:off y="2268161" x="6756300"/>
            <a:ext cy="0" cx="413100"/>
          </a:xfrm>
          <a:prstGeom prst="straightConnector1">
            <a:avLst/>
          </a:prstGeom>
          <a:noFill/>
          <a:ln w="38100" cap="flat">
            <a:solidFill>
              <a:srgbClr val="E06666"/>
            </a:solidFill>
            <a:prstDash val="solid"/>
            <a:round/>
            <a:headEnd w="lg" len="lg" type="none"/>
            <a:tailEnd w="lg" len="lg" type="triangle"/>
          </a:ln>
        </p:spPr>
      </p:cxnSp>
      <p:cxnSp>
        <p:nvCxnSpPr>
          <p:cNvPr id="473" name="Shape 473"/>
          <p:cNvCxnSpPr/>
          <p:nvPr/>
        </p:nvCxnSpPr>
        <p:spPr>
          <a:xfrm>
            <a:off y="2775211" x="6756300"/>
            <a:ext cy="0" cx="413100"/>
          </a:xfrm>
          <a:prstGeom prst="straightConnector1">
            <a:avLst/>
          </a:prstGeom>
          <a:noFill/>
          <a:ln w="38100" cap="flat">
            <a:solidFill>
              <a:srgbClr val="E06666"/>
            </a:solidFill>
            <a:prstDash val="solid"/>
            <a:round/>
            <a:headEnd w="lg" len="lg" type="none"/>
            <a:tailEnd w="lg" len="lg" type="triangle"/>
          </a:ln>
        </p:spPr>
      </p:cxnSp>
      <p:cxnSp>
        <p:nvCxnSpPr>
          <p:cNvPr id="474" name="Shape 474"/>
          <p:cNvCxnSpPr/>
          <p:nvPr/>
        </p:nvCxnSpPr>
        <p:spPr>
          <a:xfrm>
            <a:off y="3200036" x="6756300"/>
            <a:ext cy="0" cx="413100"/>
          </a:xfrm>
          <a:prstGeom prst="straightConnector1">
            <a:avLst/>
          </a:prstGeom>
          <a:noFill/>
          <a:ln w="38100" cap="flat">
            <a:solidFill>
              <a:srgbClr val="E06666"/>
            </a:solidFill>
            <a:prstDash val="solid"/>
            <a:round/>
            <a:headEnd w="lg" len="lg" type="none"/>
            <a:tailEnd w="lg" len="lg" type="triangle"/>
          </a:ln>
        </p:spPr>
      </p:cxnSp>
      <p:cxnSp>
        <p:nvCxnSpPr>
          <p:cNvPr id="475" name="Shape 475"/>
          <p:cNvCxnSpPr/>
          <p:nvPr/>
        </p:nvCxnSpPr>
        <p:spPr>
          <a:xfrm>
            <a:off y="3645411" x="6756300"/>
            <a:ext cy="0" cx="413100"/>
          </a:xfrm>
          <a:prstGeom prst="straightConnector1">
            <a:avLst/>
          </a:prstGeom>
          <a:noFill/>
          <a:ln w="38100" cap="flat">
            <a:solidFill>
              <a:srgbClr val="E06666"/>
            </a:solidFill>
            <a:prstDash val="solid"/>
            <a:round/>
            <a:headEnd w="lg" len="lg" type="none"/>
            <a:tailEnd w="lg" len="lg" type="triangle"/>
          </a:ln>
        </p:spPr>
      </p:cxnSp>
      <p:cxnSp>
        <p:nvCxnSpPr>
          <p:cNvPr id="476" name="Shape 476"/>
          <p:cNvCxnSpPr/>
          <p:nvPr/>
        </p:nvCxnSpPr>
        <p:spPr>
          <a:xfrm>
            <a:off y="4081136" x="6742866"/>
            <a:ext cy="0" cx="413100"/>
          </a:xfrm>
          <a:prstGeom prst="straightConnector1">
            <a:avLst/>
          </a:prstGeom>
          <a:noFill/>
          <a:ln w="38100" cap="flat">
            <a:solidFill>
              <a:srgbClr val="E06666"/>
            </a:solidFill>
            <a:prstDash val="solid"/>
            <a:round/>
            <a:headEnd w="lg" len="lg" type="none"/>
            <a:tailEnd w="lg" len="lg" type="triangle"/>
          </a:ln>
        </p:spPr>
      </p:cxnSp>
      <p:cxnSp>
        <p:nvCxnSpPr>
          <p:cNvPr id="477" name="Shape 477"/>
          <p:cNvCxnSpPr/>
          <p:nvPr/>
        </p:nvCxnSpPr>
        <p:spPr>
          <a:xfrm rot="10800000">
            <a:off y="1394925" x="6756300"/>
            <a:ext cy="2686199" cx="0"/>
          </a:xfrm>
          <a:prstGeom prst="straightConnector1">
            <a:avLst/>
          </a:prstGeom>
          <a:noFill/>
          <a:ln w="38100" cap="flat">
            <a:solidFill>
              <a:srgbClr val="E06666"/>
            </a:solidFill>
            <a:prstDash val="solid"/>
            <a:round/>
            <a:headEnd w="lg" len="lg" type="none"/>
            <a:tailEnd w="lg" len="lg" type="none"/>
          </a:ln>
        </p:spPr>
      </p:cxnSp>
      <p:cxnSp>
        <p:nvCxnSpPr>
          <p:cNvPr id="478" name="Shape 478"/>
          <p:cNvCxnSpPr/>
          <p:nvPr/>
        </p:nvCxnSpPr>
        <p:spPr>
          <a:xfrm>
            <a:off y="2463232" x="6654016"/>
            <a:ext cy="0" cx="113100"/>
          </a:xfrm>
          <a:prstGeom prst="straightConnector1">
            <a:avLst/>
          </a:prstGeom>
          <a:noFill/>
          <a:ln w="38100" cap="flat">
            <a:solidFill>
              <a:srgbClr val="E06666"/>
            </a:solidFill>
            <a:prstDash val="solid"/>
            <a:round/>
            <a:headEnd w="lg" len="lg" type="none"/>
            <a:tailEnd w="lg" len="lg" type="none"/>
          </a:ln>
        </p:spPr>
      </p:cxnSp>
      <p:sp>
        <p:nvSpPr>
          <p:cNvPr id="479" name="Shape 479"/>
          <p:cNvSpPr txBox="1"/>
          <p:nvPr/>
        </p:nvSpPr>
        <p:spPr>
          <a:xfrm>
            <a:off y="790386" x="170400"/>
            <a:ext cy="973200" cx="2517300"/>
          </a:xfrm>
          <a:prstGeom prst="rect">
            <a:avLst/>
          </a:prstGeom>
          <a:noFill/>
          <a:ln>
            <a:noFill/>
          </a:ln>
        </p:spPr>
        <p:txBody>
          <a:bodyPr bIns="91425" rIns="91425" lIns="91425" tIns="91425" anchor="t" anchorCtr="0">
            <a:noAutofit/>
          </a:bodyPr>
          <a:lstStyle/>
          <a:p>
            <a:pPr rtl="0" lvl="0">
              <a:spcBef>
                <a:spcPts val="0"/>
              </a:spcBef>
              <a:buClr>
                <a:schemeClr val="dk1"/>
              </a:buClr>
              <a:buSzPct val="45833"/>
              <a:buFont typeface="Arial"/>
              <a:buNone/>
            </a:pPr>
            <a:r>
              <a:rPr b="1" sz="2400" lang="en">
                <a:solidFill>
                  <a:srgbClr val="434343"/>
                </a:solidFill>
                <a:latin typeface="Droid Sans"/>
                <a:ea typeface="Droid Sans"/>
                <a:cs typeface="Droid Sans"/>
                <a:sym typeface="Droid Sans"/>
              </a:rPr>
              <a:t>Physical Flow</a:t>
            </a:r>
          </a:p>
          <a:p>
            <a:pPr rtl="0" lvl="0">
              <a:spcBef>
                <a:spcPts val="0"/>
              </a:spcBef>
              <a:buNone/>
            </a:pPr>
            <a:r>
              <a:rPr b="1" sz="2400" lang="en">
                <a:solidFill>
                  <a:srgbClr val="434343"/>
                </a:solidFill>
                <a:latin typeface="Droid Sans"/>
                <a:ea typeface="Droid Sans"/>
                <a:cs typeface="Droid Sans"/>
                <a:sym typeface="Droid Sans"/>
              </a:rPr>
              <a:t>View</a:t>
            </a:r>
          </a:p>
        </p:txBody>
      </p:sp>
      <p:sp>
        <p:nvSpPr>
          <p:cNvPr id="480" name="Shape 480"/>
          <p:cNvSpPr/>
          <p:nvPr/>
        </p:nvSpPr>
        <p:spPr>
          <a:xfrm>
            <a:off y="2283998" x="7809208"/>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6</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4" name="Shape 484"/>
        <p:cNvGrpSpPr/>
        <p:nvPr/>
      </p:nvGrpSpPr>
      <p:grpSpPr>
        <a:xfrm>
          <a:off y="0" x="0"/>
          <a:ext cy="0" cx="0"/>
          <a:chOff y="0" x="0"/>
          <a:chExt cy="0" cx="0"/>
        </a:xfrm>
      </p:grpSpPr>
      <p:pic>
        <p:nvPicPr>
          <p:cNvPr id="485" name="Shape 485"/>
          <p:cNvPicPr preferRelativeResize="0"/>
          <p:nvPr/>
        </p:nvPicPr>
        <p:blipFill>
          <a:blip r:embed="rId3">
            <a:alphaModFix/>
          </a:blip>
          <a:stretch>
            <a:fillRect/>
          </a:stretch>
        </p:blipFill>
        <p:spPr>
          <a:xfrm>
            <a:off y="461950" x="3666700"/>
            <a:ext cy="4219575" cx="5238750"/>
          </a:xfrm>
          <a:prstGeom prst="rect">
            <a:avLst/>
          </a:prstGeom>
          <a:noFill/>
          <a:ln>
            <a:noFill/>
          </a:ln>
        </p:spPr>
      </p:pic>
      <p:pic>
        <p:nvPicPr>
          <p:cNvPr id="486" name="Shape 486"/>
          <p:cNvPicPr preferRelativeResize="0"/>
          <p:nvPr/>
        </p:nvPicPr>
        <p:blipFill>
          <a:blip r:embed="rId4">
            <a:alphaModFix/>
          </a:blip>
          <a:stretch>
            <a:fillRect/>
          </a:stretch>
        </p:blipFill>
        <p:spPr>
          <a:xfrm>
            <a:off y="79750" x="628975"/>
            <a:ext cy="301200" cx="1151647"/>
          </a:xfrm>
          <a:prstGeom prst="rect">
            <a:avLst/>
          </a:prstGeom>
          <a:noFill/>
          <a:ln>
            <a:noFill/>
          </a:ln>
        </p:spPr>
      </p:pic>
      <p:sp>
        <p:nvSpPr>
          <p:cNvPr id="487" name="Shape 487"/>
          <p:cNvSpPr txBox="1"/>
          <p:nvPr/>
        </p:nvSpPr>
        <p:spPr>
          <a:xfrm>
            <a:off y="323650" x="51375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488" name="Shape 488"/>
          <p:cNvPicPr preferRelativeResize="0"/>
          <p:nvPr/>
        </p:nvPicPr>
        <p:blipFill>
          <a:blip r:embed="rId5">
            <a:alphaModFix/>
          </a:blip>
          <a:stretch>
            <a:fillRect/>
          </a:stretch>
        </p:blipFill>
        <p:spPr>
          <a:xfrm>
            <a:off y="79747" x="170400"/>
            <a:ext cy="545099" cx="343349"/>
          </a:xfrm>
          <a:prstGeom prst="rect">
            <a:avLst/>
          </a:prstGeom>
          <a:noFill/>
          <a:ln w="9525" cap="flat">
            <a:solidFill>
              <a:srgbClr val="53585F"/>
            </a:solidFill>
            <a:prstDash val="solid"/>
            <a:round/>
            <a:headEnd w="med" len="med" type="none"/>
            <a:tailEnd w="med" len="med" type="none"/>
          </a:ln>
        </p:spPr>
      </p:pic>
      <p:sp>
        <p:nvSpPr>
          <p:cNvPr id="489" name="Shape 489"/>
          <p:cNvSpPr txBox="1"/>
          <p:nvPr/>
        </p:nvSpPr>
        <p:spPr>
          <a:xfrm>
            <a:off y="1055943" x="160892"/>
            <a:ext cy="441300" cx="3505799"/>
          </a:xfrm>
          <a:prstGeom prst="rect">
            <a:avLst/>
          </a:prstGeom>
          <a:noFill/>
          <a:ln>
            <a:noFill/>
          </a:ln>
        </p:spPr>
        <p:txBody>
          <a:bodyPr bIns="91425" rIns="91425" lIns="91425" tIns="91425" anchor="t" anchorCtr="0">
            <a:noAutofit/>
          </a:bodyPr>
          <a:lstStyle/>
          <a:p>
            <a:pPr rtl="0" lvl="0">
              <a:spcBef>
                <a:spcPts val="0"/>
              </a:spcBef>
              <a:buNone/>
            </a:pPr>
            <a:r>
              <a:rPr b="1" sz="2000" lang="en">
                <a:solidFill>
                  <a:srgbClr val="434343"/>
                </a:solidFill>
                <a:latin typeface="Droid Sans"/>
                <a:ea typeface="Droid Sans"/>
                <a:cs typeface="Droid Sans"/>
                <a:sym typeface="Droid Sans"/>
              </a:rPr>
              <a:t>Create a Row Template</a:t>
            </a:r>
          </a:p>
        </p:txBody>
      </p:sp>
      <p:sp>
        <p:nvSpPr>
          <p:cNvPr id="490" name="Shape 490"/>
          <p:cNvSpPr txBox="1"/>
          <p:nvPr/>
        </p:nvSpPr>
        <p:spPr>
          <a:xfrm>
            <a:off y="2688948" x="189700"/>
            <a:ext cy="2158800" cx="3326400"/>
          </a:xfrm>
          <a:prstGeom prst="rect">
            <a:avLst/>
          </a:prstGeom>
          <a:noFill/>
          <a:ln>
            <a:noFill/>
          </a:ln>
        </p:spPr>
        <p:txBody>
          <a:bodyPr bIns="91425" rIns="91425" lIns="91425" tIns="91425" anchor="t" anchorCtr="0">
            <a:noAutofit/>
          </a:bodyPr>
          <a:lstStyle/>
          <a:p>
            <a:pPr rtl="0" lvl="0">
              <a:spcBef>
                <a:spcPts val="0"/>
              </a:spcBef>
              <a:buNone/>
            </a:pPr>
            <a:r>
              <a:rPr lang="en">
                <a:latin typeface="Droid Sans"/>
                <a:ea typeface="Droid Sans"/>
                <a:cs typeface="Droid Sans"/>
                <a:sym typeface="Droid Sans"/>
              </a:rPr>
              <a:t>1. Select all of the controls as you see. Make sure not to select the header or the grid.</a:t>
            </a:r>
          </a:p>
          <a:p>
            <a:pPr rtl="0" lvl="0">
              <a:spcBef>
                <a:spcPts val="0"/>
              </a:spcBef>
              <a:buNone/>
            </a:pPr>
            <a:r>
              <a:t/>
            </a:r>
            <a:endParaRPr>
              <a:latin typeface="Droid Sans"/>
              <a:ea typeface="Droid Sans"/>
              <a:cs typeface="Droid Sans"/>
              <a:sym typeface="Droid Sans"/>
            </a:endParaRPr>
          </a:p>
          <a:p>
            <a:pPr rtl="0" lvl="0">
              <a:spcBef>
                <a:spcPts val="0"/>
              </a:spcBef>
              <a:buNone/>
            </a:pPr>
            <a:r>
              <a:rPr lang="en">
                <a:latin typeface="Droid Sans"/>
                <a:ea typeface="Droid Sans"/>
                <a:cs typeface="Droid Sans"/>
                <a:sym typeface="Droid Sans"/>
              </a:rPr>
              <a:t>2. You should see the selector dark gray boxes on all of the controls. </a:t>
            </a:r>
          </a:p>
          <a:p>
            <a:pPr rtl="0" lvl="0">
              <a:spcBef>
                <a:spcPts val="0"/>
              </a:spcBef>
              <a:buNone/>
            </a:pPr>
            <a:r>
              <a:t/>
            </a:r>
            <a:endParaRPr>
              <a:latin typeface="Droid Sans"/>
              <a:ea typeface="Droid Sans"/>
              <a:cs typeface="Droid Sans"/>
              <a:sym typeface="Droid Sans"/>
            </a:endParaRPr>
          </a:p>
          <a:p>
            <a:pPr rtl="0" lvl="0">
              <a:spcBef>
                <a:spcPts val="0"/>
              </a:spcBef>
              <a:buNone/>
            </a:pPr>
            <a:r>
              <a:rPr lang="en">
                <a:solidFill>
                  <a:schemeClr val="dk1"/>
                </a:solidFill>
                <a:latin typeface="Droid Sans"/>
                <a:ea typeface="Droid Sans"/>
                <a:cs typeface="Droid Sans"/>
                <a:sym typeface="Droid Sans"/>
              </a:rPr>
              <a:t>3. Now copy the controls to the clipboard. Just copy, do not paste yet.</a:t>
            </a:r>
          </a:p>
        </p:txBody>
      </p:sp>
      <p:cxnSp>
        <p:nvCxnSpPr>
          <p:cNvPr id="491" name="Shape 491"/>
          <p:cNvCxnSpPr/>
          <p:nvPr/>
        </p:nvCxnSpPr>
        <p:spPr>
          <a:xfrm rot="10800000" flipH="1">
            <a:off y="2062275" x="3412150"/>
            <a:ext cy="884099" cx="941099"/>
          </a:xfrm>
          <a:prstGeom prst="straightConnector1">
            <a:avLst/>
          </a:prstGeom>
          <a:noFill/>
          <a:ln w="38100" cap="flat">
            <a:solidFill>
              <a:srgbClr val="E06666"/>
            </a:solidFill>
            <a:prstDash val="solid"/>
            <a:round/>
            <a:headEnd w="lg" len="lg" type="none"/>
            <a:tailEnd w="lg" len="lg" type="triangle"/>
          </a:ln>
        </p:spPr>
      </p:cxnSp>
      <p:sp>
        <p:nvSpPr>
          <p:cNvPr id="492" name="Shape 492"/>
          <p:cNvSpPr/>
          <p:nvPr/>
        </p:nvSpPr>
        <p:spPr>
          <a:xfrm>
            <a:off y="784522" x="882968"/>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1</a:t>
            </a:r>
          </a:p>
        </p:txBody>
      </p:sp>
      <p:sp>
        <p:nvSpPr>
          <p:cNvPr id="493" name="Shape 493"/>
          <p:cNvSpPr txBox="1"/>
          <p:nvPr/>
        </p:nvSpPr>
        <p:spPr>
          <a:xfrm>
            <a:off y="715649" x="189690"/>
            <a:ext cy="441300" cx="921600"/>
          </a:xfrm>
          <a:prstGeom prst="rect">
            <a:avLst/>
          </a:prstGeom>
          <a:noFill/>
          <a:ln>
            <a:noFill/>
          </a:ln>
        </p:spPr>
        <p:txBody>
          <a:bodyPr bIns="91425" rIns="91425" lIns="91425" tIns="91425" anchor="t" anchorCtr="0">
            <a:noAutofit/>
          </a:bodyPr>
          <a:lstStyle/>
          <a:p>
            <a:pPr rtl="0" lvl="0">
              <a:spcBef>
                <a:spcPts val="0"/>
              </a:spcBef>
              <a:buNone/>
            </a:pPr>
            <a:r>
              <a:rPr b="1" sz="2000" lang="en">
                <a:solidFill>
                  <a:srgbClr val="434343"/>
                </a:solidFill>
                <a:latin typeface="Droid Sans"/>
                <a:ea typeface="Droid Sans"/>
                <a:cs typeface="Droid Sans"/>
                <a:sym typeface="Droid Sans"/>
              </a:rPr>
              <a:t>Step</a:t>
            </a:r>
          </a:p>
        </p:txBody>
      </p:sp>
      <p:sp>
        <p:nvSpPr>
          <p:cNvPr id="494" name="Shape 494"/>
          <p:cNvSpPr txBox="1"/>
          <p:nvPr/>
        </p:nvSpPr>
        <p:spPr>
          <a:xfrm>
            <a:off y="1491650" x="189700"/>
            <a:ext cy="1302599" cx="3326400"/>
          </a:xfrm>
          <a:prstGeom prst="rect">
            <a:avLst/>
          </a:prstGeom>
          <a:noFill/>
          <a:ln>
            <a:noFill/>
          </a:ln>
        </p:spPr>
        <p:txBody>
          <a:bodyPr bIns="91425" rIns="91425" lIns="91425" tIns="91425" anchor="t" anchorCtr="0">
            <a:noAutofit/>
          </a:bodyPr>
          <a:lstStyle/>
          <a:p>
            <a:pPr rtl="0" lvl="0">
              <a:spcBef>
                <a:spcPts val="0"/>
              </a:spcBef>
              <a:buNone/>
            </a:pPr>
            <a:r>
              <a:rPr lang="en">
                <a:latin typeface="Droid Sans"/>
                <a:ea typeface="Droid Sans"/>
                <a:cs typeface="Droid Sans"/>
                <a:sym typeface="Droid Sans"/>
              </a:rPr>
              <a:t>If you think about it, we have already created our template in the last lesson. Let’s save time and effort [always a good idea] and copy our controls.</a:t>
            </a:r>
          </a:p>
        </p:txBody>
      </p:sp>
      <p:sp>
        <p:nvSpPr>
          <p:cNvPr id="495" name="Shape 495"/>
          <p:cNvSpPr/>
          <p:nvPr/>
        </p:nvSpPr>
        <p:spPr>
          <a:xfrm>
            <a:off y="1292000" x="4333925"/>
            <a:ext cy="722699" cx="2263200"/>
          </a:xfrm>
          <a:prstGeom prst="rect">
            <a:avLst/>
          </a:prstGeom>
          <a:noFill/>
          <a:ln w="38100" cap="flat">
            <a:solidFill>
              <a:srgbClr val="E06666"/>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y="0" x="0"/>
          <a:ext cy="0" cx="0"/>
          <a:chOff y="0" x="0"/>
          <a:chExt cy="0" cx="0"/>
        </a:xfrm>
      </p:grpSpPr>
      <p:pic>
        <p:nvPicPr>
          <p:cNvPr id="53" name="Shape 53"/>
          <p:cNvPicPr preferRelativeResize="0"/>
          <p:nvPr/>
        </p:nvPicPr>
        <p:blipFill>
          <a:blip r:embed="rId3">
            <a:alphaModFix/>
          </a:blip>
          <a:stretch>
            <a:fillRect/>
          </a:stretch>
        </p:blipFill>
        <p:spPr>
          <a:xfrm>
            <a:off y="95475" x="525225"/>
            <a:ext cy="301200" cx="1151647"/>
          </a:xfrm>
          <a:prstGeom prst="rect">
            <a:avLst/>
          </a:prstGeom>
          <a:noFill/>
          <a:ln>
            <a:noFill/>
          </a:ln>
        </p:spPr>
      </p:pic>
      <p:sp>
        <p:nvSpPr>
          <p:cNvPr id="54" name="Shape 54"/>
          <p:cNvSpPr txBox="1"/>
          <p:nvPr/>
        </p:nvSpPr>
        <p:spPr>
          <a:xfrm>
            <a:off y="339375" x="41000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55" name="Shape 55"/>
          <p:cNvPicPr preferRelativeResize="0"/>
          <p:nvPr/>
        </p:nvPicPr>
        <p:blipFill>
          <a:blip r:embed="rId4">
            <a:alphaModFix/>
          </a:blip>
          <a:stretch>
            <a:fillRect/>
          </a:stretch>
        </p:blipFill>
        <p:spPr>
          <a:xfrm>
            <a:off y="95472" x="66650"/>
            <a:ext cy="545099" cx="343349"/>
          </a:xfrm>
          <a:prstGeom prst="rect">
            <a:avLst/>
          </a:prstGeom>
          <a:noFill/>
          <a:ln w="9525" cap="flat">
            <a:solidFill>
              <a:srgbClr val="CCCCCC"/>
            </a:solidFill>
            <a:prstDash val="solid"/>
            <a:round/>
            <a:headEnd w="med" len="med" type="none"/>
            <a:tailEnd w="med" len="med" type="none"/>
          </a:ln>
        </p:spPr>
      </p:pic>
      <p:sp>
        <p:nvSpPr>
          <p:cNvPr id="56" name="Shape 56"/>
          <p:cNvSpPr txBox="1"/>
          <p:nvPr/>
        </p:nvSpPr>
        <p:spPr>
          <a:xfrm>
            <a:off y="1244750" x="363675"/>
            <a:ext cy="831900" cx="3394800"/>
          </a:xfrm>
          <a:prstGeom prst="rect">
            <a:avLst/>
          </a:prstGeom>
          <a:noFill/>
          <a:ln>
            <a:noFill/>
          </a:ln>
        </p:spPr>
        <p:txBody>
          <a:bodyPr bIns="91425" rIns="91425" lIns="91425" tIns="91425" anchor="t" anchorCtr="0">
            <a:noAutofit/>
          </a:bodyPr>
          <a:lstStyle/>
          <a:p>
            <a:pPr algn="ctr" rtl="0" lvl="0">
              <a:spcBef>
                <a:spcPts val="0"/>
              </a:spcBef>
              <a:buNone/>
            </a:pPr>
            <a:r>
              <a:rPr b="1" sz="2400" lang="en">
                <a:solidFill>
                  <a:srgbClr val="434343"/>
                </a:solidFill>
                <a:latin typeface="Droid Sans"/>
                <a:ea typeface="Droid Sans"/>
                <a:cs typeface="Droid Sans"/>
                <a:sym typeface="Droid Sans"/>
              </a:rPr>
              <a:t>Control Resources</a:t>
            </a:r>
          </a:p>
        </p:txBody>
      </p:sp>
      <p:sp>
        <p:nvSpPr>
          <p:cNvPr id="57" name="Shape 57"/>
          <p:cNvSpPr txBox="1"/>
          <p:nvPr/>
        </p:nvSpPr>
        <p:spPr>
          <a:xfrm>
            <a:off y="1806475" x="295700"/>
            <a:ext cy="2890200" cx="3801599"/>
          </a:xfrm>
          <a:prstGeom prst="rect">
            <a:avLst/>
          </a:prstGeom>
          <a:noFill/>
          <a:ln>
            <a:noFill/>
          </a:ln>
        </p:spPr>
        <p:txBody>
          <a:bodyPr bIns="91425" rIns="91425" lIns="91425" tIns="91425" anchor="t" anchorCtr="0">
            <a:noAutofit/>
          </a:bodyPr>
          <a:lstStyle/>
          <a:p>
            <a:pPr rtl="0" lvl="0">
              <a:spcBef>
                <a:spcPts val="0"/>
              </a:spcBef>
              <a:buNone/>
            </a:pPr>
            <a:r>
              <a:rPr u="sng" sz="1800" lang="en">
                <a:solidFill>
                  <a:schemeClr val="hlink"/>
                </a:solidFill>
                <a:latin typeface="Droid Sans"/>
                <a:ea typeface="Droid Sans"/>
                <a:cs typeface="Droid Sans"/>
                <a:sym typeface="Droid Sans"/>
                <a:hlinkClick r:id="rId5"/>
              </a:rPr>
              <a:t>Devin Asay</a:t>
            </a:r>
            <a:r>
              <a:rPr sz="1800" lang="en">
                <a:latin typeface="Droid Sans"/>
                <a:ea typeface="Droid Sans"/>
                <a:cs typeface="Droid Sans"/>
                <a:sym typeface="Droid Sans"/>
              </a:rPr>
              <a:t>, from Brigham Young University, has done a wonderful job creating </a:t>
            </a:r>
            <a:r>
              <a:rPr u="sng" sz="1800" lang="en">
                <a:solidFill>
                  <a:schemeClr val="hlink"/>
                </a:solidFill>
                <a:latin typeface="Droid Sans"/>
                <a:ea typeface="Droid Sans"/>
                <a:cs typeface="Droid Sans"/>
                <a:sym typeface="Droid Sans"/>
                <a:hlinkClick r:id="rId6"/>
              </a:rPr>
              <a:t>Learning to Program with Livecode</a:t>
            </a:r>
            <a:r>
              <a:rPr sz="1800" lang="en">
                <a:latin typeface="Droid Sans"/>
                <a:ea typeface="Droid Sans"/>
                <a:cs typeface="Droid Sans"/>
                <a:sym typeface="Droid Sans"/>
              </a:rPr>
              <a:t>. This is based on his college course and you will find a great deal of well written explanations and suggestions on coding with LiveCode.</a:t>
            </a:r>
          </a:p>
        </p:txBody>
      </p:sp>
      <p:sp>
        <p:nvSpPr>
          <p:cNvPr id="58" name="Shape 58"/>
          <p:cNvSpPr txBox="1"/>
          <p:nvPr/>
        </p:nvSpPr>
        <p:spPr>
          <a:xfrm>
            <a:off y="2665550" x="4968125"/>
            <a:ext cy="2166300" cx="4175999"/>
          </a:xfrm>
          <a:prstGeom prst="rect">
            <a:avLst/>
          </a:prstGeom>
          <a:noFill/>
          <a:ln>
            <a:noFill/>
          </a:ln>
        </p:spPr>
        <p:txBody>
          <a:bodyPr bIns="91425" rIns="91425" lIns="91425" tIns="91425" anchor="t" anchorCtr="0">
            <a:noAutofit/>
          </a:bodyPr>
          <a:lstStyle/>
          <a:p>
            <a:pPr rtl="0">
              <a:spcBef>
                <a:spcPts val="0"/>
              </a:spcBef>
              <a:buNone/>
            </a:pPr>
            <a:r>
              <a:rPr u="sng" sz="1800" lang="en">
                <a:solidFill>
                  <a:schemeClr val="hlink"/>
                </a:solidFill>
                <a:latin typeface="Droid Sans"/>
                <a:ea typeface="Droid Sans"/>
                <a:cs typeface="Droid Sans"/>
                <a:sym typeface="Droid Sans"/>
                <a:hlinkClick r:id="rId7"/>
              </a:rPr>
              <a:t>LiveCode Objects</a:t>
            </a:r>
          </a:p>
          <a:p>
            <a:pPr rtl="0">
              <a:spcBef>
                <a:spcPts val="0"/>
              </a:spcBef>
              <a:buNone/>
            </a:pPr>
            <a:r>
              <a:t/>
            </a:r>
            <a:endParaRPr sz="1800">
              <a:latin typeface="Droid Sans"/>
              <a:ea typeface="Droid Sans"/>
              <a:cs typeface="Droid Sans"/>
              <a:sym typeface="Droid Sans"/>
            </a:endParaRPr>
          </a:p>
          <a:p>
            <a:pPr rtl="0">
              <a:spcBef>
                <a:spcPts val="0"/>
              </a:spcBef>
              <a:buNone/>
            </a:pPr>
            <a:r>
              <a:rPr u="sng" sz="1800" lang="en">
                <a:solidFill>
                  <a:schemeClr val="hlink"/>
                </a:solidFill>
                <a:latin typeface="Droid Sans"/>
                <a:ea typeface="Droid Sans"/>
                <a:cs typeface="Droid Sans"/>
                <a:sym typeface="Droid Sans"/>
                <a:hlinkClick r:id="rId8"/>
              </a:rPr>
              <a:t>Properties of Objects in LiveCode</a:t>
            </a:r>
          </a:p>
          <a:p>
            <a:pPr rtl="0">
              <a:spcBef>
                <a:spcPts val="0"/>
              </a:spcBef>
              <a:buNone/>
            </a:pPr>
            <a:r>
              <a:t/>
            </a:r>
            <a:endParaRPr sz="1800">
              <a:latin typeface="Droid Sans"/>
              <a:ea typeface="Droid Sans"/>
              <a:cs typeface="Droid Sans"/>
              <a:sym typeface="Droid Sans"/>
            </a:endParaRPr>
          </a:p>
          <a:p>
            <a:pPr rtl="0" lvl="0">
              <a:spcBef>
                <a:spcPts val="0"/>
              </a:spcBef>
              <a:buNone/>
            </a:pPr>
            <a:r>
              <a:rPr u="sng" sz="1800" lang="en">
                <a:solidFill>
                  <a:schemeClr val="hlink"/>
                </a:solidFill>
                <a:latin typeface="Droid Sans"/>
                <a:ea typeface="Droid Sans"/>
                <a:cs typeface="Droid Sans"/>
                <a:sym typeface="Droid Sans"/>
                <a:hlinkClick r:id="rId9"/>
              </a:rPr>
              <a:t>Scripting Object Properties</a:t>
            </a:r>
          </a:p>
          <a:p>
            <a:pPr rtl="0" lvl="0">
              <a:spcBef>
                <a:spcPts val="0"/>
              </a:spcBef>
              <a:buNone/>
            </a:pPr>
            <a:r>
              <a:t/>
            </a:r>
            <a:endParaRPr sz="1800">
              <a:latin typeface="Droid Sans"/>
              <a:ea typeface="Droid Sans"/>
              <a:cs typeface="Droid Sans"/>
              <a:sym typeface="Droid Sans"/>
            </a:endParaRPr>
          </a:p>
          <a:p>
            <a:pPr rtl="0" lvl="0">
              <a:spcBef>
                <a:spcPts val="0"/>
              </a:spcBef>
              <a:buNone/>
            </a:pPr>
            <a:r>
              <a:rPr u="sng" sz="1800" lang="en">
                <a:solidFill>
                  <a:schemeClr val="hlink"/>
                </a:solidFill>
                <a:latin typeface="Droid Sans"/>
                <a:ea typeface="Droid Sans"/>
                <a:cs typeface="Droid Sans"/>
                <a:sym typeface="Droid Sans"/>
                <a:hlinkClick r:id="rId10"/>
              </a:rPr>
              <a:t>Groups</a:t>
            </a:r>
          </a:p>
          <a:p>
            <a:pPr rtl="0" lvl="0">
              <a:spcBef>
                <a:spcPts val="0"/>
              </a:spcBef>
              <a:buNone/>
            </a:pPr>
            <a:r>
              <a:t/>
            </a:r>
            <a:endParaRPr sz="1800">
              <a:latin typeface="Droid Sans"/>
              <a:ea typeface="Droid Sans"/>
              <a:cs typeface="Droid Sans"/>
              <a:sym typeface="Droid Sans"/>
            </a:endParaRPr>
          </a:p>
        </p:txBody>
      </p:sp>
      <p:pic>
        <p:nvPicPr>
          <p:cNvPr id="59" name="Shape 59"/>
          <p:cNvPicPr preferRelativeResize="0"/>
          <p:nvPr/>
        </p:nvPicPr>
        <p:blipFill>
          <a:blip r:embed="rId11">
            <a:alphaModFix/>
          </a:blip>
          <a:stretch>
            <a:fillRect/>
          </a:stretch>
        </p:blipFill>
        <p:spPr>
          <a:xfrm>
            <a:off y="640562" x="5521350"/>
            <a:ext cy="2181225" cx="2438400"/>
          </a:xfrm>
          <a:prstGeom prst="rect">
            <a:avLst/>
          </a:prstGeom>
          <a:noFill/>
          <a:ln>
            <a:noFill/>
          </a:ln>
        </p:spPr>
      </p:pic>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9" name="Shape 499"/>
        <p:cNvGrpSpPr/>
        <p:nvPr/>
      </p:nvGrpSpPr>
      <p:grpSpPr>
        <a:xfrm>
          <a:off y="0" x="0"/>
          <a:ext cy="0" cx="0"/>
          <a:chOff y="0" x="0"/>
          <a:chExt cy="0" cx="0"/>
        </a:xfrm>
      </p:grpSpPr>
      <p:pic>
        <p:nvPicPr>
          <p:cNvPr id="500" name="Shape 500"/>
          <p:cNvPicPr preferRelativeResize="0"/>
          <p:nvPr/>
        </p:nvPicPr>
        <p:blipFill>
          <a:blip r:embed="rId3">
            <a:alphaModFix/>
          </a:blip>
          <a:stretch>
            <a:fillRect/>
          </a:stretch>
        </p:blipFill>
        <p:spPr>
          <a:xfrm>
            <a:off y="970050" x="3666700"/>
            <a:ext cy="2838450" cx="5267325"/>
          </a:xfrm>
          <a:prstGeom prst="rect">
            <a:avLst/>
          </a:prstGeom>
          <a:noFill/>
          <a:ln w="9525" cap="flat">
            <a:solidFill>
              <a:srgbClr val="999999"/>
            </a:solidFill>
            <a:prstDash val="solid"/>
            <a:round/>
            <a:headEnd w="med" len="med" type="none"/>
            <a:tailEnd w="med" len="med" type="none"/>
          </a:ln>
        </p:spPr>
      </p:pic>
      <p:pic>
        <p:nvPicPr>
          <p:cNvPr id="501" name="Shape 501"/>
          <p:cNvPicPr preferRelativeResize="0"/>
          <p:nvPr/>
        </p:nvPicPr>
        <p:blipFill>
          <a:blip r:embed="rId4">
            <a:alphaModFix/>
          </a:blip>
          <a:stretch>
            <a:fillRect/>
          </a:stretch>
        </p:blipFill>
        <p:spPr>
          <a:xfrm>
            <a:off y="79750" x="628975"/>
            <a:ext cy="301200" cx="1151647"/>
          </a:xfrm>
          <a:prstGeom prst="rect">
            <a:avLst/>
          </a:prstGeom>
          <a:noFill/>
          <a:ln>
            <a:noFill/>
          </a:ln>
        </p:spPr>
      </p:pic>
      <p:sp>
        <p:nvSpPr>
          <p:cNvPr id="502" name="Shape 502"/>
          <p:cNvSpPr txBox="1"/>
          <p:nvPr/>
        </p:nvSpPr>
        <p:spPr>
          <a:xfrm>
            <a:off y="323650" x="51375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503" name="Shape 503"/>
          <p:cNvPicPr preferRelativeResize="0"/>
          <p:nvPr/>
        </p:nvPicPr>
        <p:blipFill>
          <a:blip r:embed="rId5">
            <a:alphaModFix/>
          </a:blip>
          <a:stretch>
            <a:fillRect/>
          </a:stretch>
        </p:blipFill>
        <p:spPr>
          <a:xfrm>
            <a:off y="79747" x="170400"/>
            <a:ext cy="545099" cx="343349"/>
          </a:xfrm>
          <a:prstGeom prst="rect">
            <a:avLst/>
          </a:prstGeom>
          <a:noFill/>
          <a:ln w="9525" cap="flat">
            <a:solidFill>
              <a:srgbClr val="53585F"/>
            </a:solidFill>
            <a:prstDash val="solid"/>
            <a:round/>
            <a:headEnd w="med" len="med" type="none"/>
            <a:tailEnd w="med" len="med" type="none"/>
          </a:ln>
        </p:spPr>
      </p:pic>
      <p:sp>
        <p:nvSpPr>
          <p:cNvPr id="504" name="Shape 504"/>
          <p:cNvSpPr txBox="1"/>
          <p:nvPr/>
        </p:nvSpPr>
        <p:spPr>
          <a:xfrm>
            <a:off y="1055943" x="160892"/>
            <a:ext cy="441300" cx="3505799"/>
          </a:xfrm>
          <a:prstGeom prst="rect">
            <a:avLst/>
          </a:prstGeom>
          <a:noFill/>
          <a:ln>
            <a:noFill/>
          </a:ln>
        </p:spPr>
        <p:txBody>
          <a:bodyPr bIns="91425" rIns="91425" lIns="91425" tIns="91425" anchor="t" anchorCtr="0">
            <a:noAutofit/>
          </a:bodyPr>
          <a:lstStyle/>
          <a:p>
            <a:pPr rtl="0" lvl="0">
              <a:spcBef>
                <a:spcPts val="0"/>
              </a:spcBef>
              <a:buNone/>
            </a:pPr>
            <a:r>
              <a:rPr b="1" sz="2000" lang="en">
                <a:solidFill>
                  <a:srgbClr val="434343"/>
                </a:solidFill>
                <a:latin typeface="Droid Sans"/>
                <a:ea typeface="Droid Sans"/>
                <a:cs typeface="Droid Sans"/>
                <a:sym typeface="Droid Sans"/>
              </a:rPr>
              <a:t>Create a Row Template</a:t>
            </a:r>
          </a:p>
        </p:txBody>
      </p:sp>
      <p:sp>
        <p:nvSpPr>
          <p:cNvPr id="505" name="Shape 505"/>
          <p:cNvSpPr txBox="1"/>
          <p:nvPr/>
        </p:nvSpPr>
        <p:spPr>
          <a:xfrm>
            <a:off y="2688950" x="189700"/>
            <a:ext cy="2158800" cx="3422099"/>
          </a:xfrm>
          <a:prstGeom prst="rect">
            <a:avLst/>
          </a:prstGeom>
          <a:noFill/>
          <a:ln>
            <a:noFill/>
          </a:ln>
        </p:spPr>
        <p:txBody>
          <a:bodyPr bIns="91425" rIns="91425" lIns="91425" tIns="91425" anchor="t" anchorCtr="0">
            <a:noAutofit/>
          </a:bodyPr>
          <a:lstStyle/>
          <a:p>
            <a:pPr rtl="0" lvl="0">
              <a:spcBef>
                <a:spcPts val="0"/>
              </a:spcBef>
              <a:buNone/>
            </a:pPr>
            <a:r>
              <a:rPr lang="en">
                <a:latin typeface="Droid Sans"/>
                <a:ea typeface="Droid Sans"/>
                <a:cs typeface="Droid Sans"/>
                <a:sym typeface="Droid Sans"/>
              </a:rPr>
              <a:t>1. Size the Sender Name just before the Message time. Not too close or it will overlap if the day is long</a:t>
            </a:r>
          </a:p>
          <a:p>
            <a:pPr rtl="0" lvl="0">
              <a:spcBef>
                <a:spcPts val="0"/>
              </a:spcBef>
              <a:buNone/>
            </a:pPr>
            <a:r>
              <a:t/>
            </a:r>
            <a:endParaRPr sz="800">
              <a:latin typeface="Droid Sans"/>
              <a:ea typeface="Droid Sans"/>
              <a:cs typeface="Droid Sans"/>
              <a:sym typeface="Droid Sans"/>
            </a:endParaRPr>
          </a:p>
          <a:p>
            <a:pPr rtl="0" lvl="0">
              <a:spcBef>
                <a:spcPts val="0"/>
              </a:spcBef>
              <a:buNone/>
            </a:pPr>
            <a:r>
              <a:rPr lang="en">
                <a:latin typeface="Droid Sans"/>
                <a:ea typeface="Droid Sans"/>
                <a:cs typeface="Droid Sans"/>
                <a:sym typeface="Droid Sans"/>
              </a:rPr>
              <a:t>2. The Message text is below the time, but </a:t>
            </a:r>
            <a:r>
              <a:rPr lang="en">
                <a:solidFill>
                  <a:schemeClr val="dk1"/>
                </a:solidFill>
                <a:latin typeface="Droid Sans"/>
                <a:ea typeface="Droid Sans"/>
                <a:cs typeface="Droid Sans"/>
                <a:sym typeface="Droid Sans"/>
              </a:rPr>
              <a:t>extended to the right alignment of the time. </a:t>
            </a:r>
            <a:r>
              <a:rPr b="1" lang="en">
                <a:latin typeface="Droid Sans"/>
                <a:ea typeface="Droid Sans"/>
                <a:cs typeface="Droid Sans"/>
                <a:sym typeface="Droid Sans"/>
              </a:rPr>
              <a:t>*Turn off the Don’t Wrap</a:t>
            </a:r>
            <a:r>
              <a:rPr lang="en">
                <a:latin typeface="Droid Sans"/>
                <a:ea typeface="Droid Sans"/>
                <a:cs typeface="Droid Sans"/>
                <a:sym typeface="Droid Sans"/>
              </a:rPr>
              <a:t> </a:t>
            </a:r>
          </a:p>
          <a:p>
            <a:pPr rtl="0" lvl="0">
              <a:spcBef>
                <a:spcPts val="0"/>
              </a:spcBef>
              <a:buNone/>
            </a:pPr>
            <a:r>
              <a:t/>
            </a:r>
            <a:endParaRPr sz="800">
              <a:latin typeface="Droid Sans"/>
              <a:ea typeface="Droid Sans"/>
              <a:cs typeface="Droid Sans"/>
              <a:sym typeface="Droid Sans"/>
            </a:endParaRPr>
          </a:p>
          <a:p>
            <a:pPr rtl="0" lvl="0">
              <a:spcBef>
                <a:spcPts val="0"/>
              </a:spcBef>
              <a:buNone/>
            </a:pPr>
            <a:r>
              <a:rPr lang="en">
                <a:solidFill>
                  <a:schemeClr val="dk1"/>
                </a:solidFill>
                <a:latin typeface="Droid Sans"/>
                <a:ea typeface="Droid Sans"/>
                <a:cs typeface="Droid Sans"/>
                <a:sym typeface="Droid Sans"/>
              </a:rPr>
              <a:t>3. The time should be aligned right, and the name and message aligned left.</a:t>
            </a:r>
          </a:p>
        </p:txBody>
      </p:sp>
      <p:cxnSp>
        <p:nvCxnSpPr>
          <p:cNvPr id="506" name="Shape 506"/>
          <p:cNvCxnSpPr/>
          <p:nvPr/>
        </p:nvCxnSpPr>
        <p:spPr>
          <a:xfrm rot="10800000" flipH="1">
            <a:off y="2062275" x="3412150"/>
            <a:ext cy="884099" cx="941099"/>
          </a:xfrm>
          <a:prstGeom prst="straightConnector1">
            <a:avLst/>
          </a:prstGeom>
          <a:noFill/>
          <a:ln w="38100" cap="flat">
            <a:solidFill>
              <a:srgbClr val="E06666"/>
            </a:solidFill>
            <a:prstDash val="solid"/>
            <a:round/>
            <a:headEnd w="lg" len="lg" type="none"/>
            <a:tailEnd w="lg" len="lg" type="triangle"/>
          </a:ln>
        </p:spPr>
      </p:cxnSp>
      <p:sp>
        <p:nvSpPr>
          <p:cNvPr id="507" name="Shape 507"/>
          <p:cNvSpPr/>
          <p:nvPr/>
        </p:nvSpPr>
        <p:spPr>
          <a:xfrm>
            <a:off y="784522" x="882968"/>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1</a:t>
            </a:r>
          </a:p>
        </p:txBody>
      </p:sp>
      <p:sp>
        <p:nvSpPr>
          <p:cNvPr id="508" name="Shape 508"/>
          <p:cNvSpPr txBox="1"/>
          <p:nvPr/>
        </p:nvSpPr>
        <p:spPr>
          <a:xfrm>
            <a:off y="715649" x="189690"/>
            <a:ext cy="441300" cx="921600"/>
          </a:xfrm>
          <a:prstGeom prst="rect">
            <a:avLst/>
          </a:prstGeom>
          <a:noFill/>
          <a:ln>
            <a:noFill/>
          </a:ln>
        </p:spPr>
        <p:txBody>
          <a:bodyPr bIns="91425" rIns="91425" lIns="91425" tIns="91425" anchor="t" anchorCtr="0">
            <a:noAutofit/>
          </a:bodyPr>
          <a:lstStyle/>
          <a:p>
            <a:pPr rtl="0" lvl="0">
              <a:spcBef>
                <a:spcPts val="0"/>
              </a:spcBef>
              <a:buNone/>
            </a:pPr>
            <a:r>
              <a:rPr b="1" sz="2000" lang="en">
                <a:solidFill>
                  <a:srgbClr val="434343"/>
                </a:solidFill>
                <a:latin typeface="Droid Sans"/>
                <a:ea typeface="Droid Sans"/>
                <a:cs typeface="Droid Sans"/>
                <a:sym typeface="Droid Sans"/>
              </a:rPr>
              <a:t>Step</a:t>
            </a:r>
          </a:p>
        </p:txBody>
      </p:sp>
      <p:sp>
        <p:nvSpPr>
          <p:cNvPr id="509" name="Shape 509"/>
          <p:cNvSpPr txBox="1"/>
          <p:nvPr/>
        </p:nvSpPr>
        <p:spPr>
          <a:xfrm>
            <a:off y="1491650" x="189700"/>
            <a:ext cy="1302599" cx="3326400"/>
          </a:xfrm>
          <a:prstGeom prst="rect">
            <a:avLst/>
          </a:prstGeom>
          <a:noFill/>
          <a:ln>
            <a:noFill/>
          </a:ln>
        </p:spPr>
        <p:txBody>
          <a:bodyPr bIns="91425" rIns="91425" lIns="91425" tIns="91425" anchor="t" anchorCtr="0">
            <a:noAutofit/>
          </a:bodyPr>
          <a:lstStyle/>
          <a:p>
            <a:pPr rtl="0" lvl="0">
              <a:spcBef>
                <a:spcPts val="0"/>
              </a:spcBef>
              <a:buNone/>
            </a:pPr>
            <a:r>
              <a:rPr lang="en">
                <a:latin typeface="Droid Sans"/>
                <a:ea typeface="Droid Sans"/>
                <a:cs typeface="Droid Sans"/>
                <a:sym typeface="Droid Sans"/>
              </a:rPr>
              <a:t>Just a design issue to be careful of. Many forget to size the controls to fill the area desired. You will see that we have sized the Sender Name and the message text to the correct size. </a:t>
            </a:r>
          </a:p>
        </p:txBody>
      </p:sp>
      <p:sp>
        <p:nvSpPr>
          <p:cNvPr id="510" name="Shape 510"/>
          <p:cNvSpPr/>
          <p:nvPr/>
        </p:nvSpPr>
        <p:spPr>
          <a:xfrm>
            <a:off y="2181000" x="4837825"/>
            <a:ext cy="353399" cx="2833500"/>
          </a:xfrm>
          <a:prstGeom prst="rect">
            <a:avLst/>
          </a:prstGeom>
          <a:noFill/>
          <a:ln w="38100" cap="flat">
            <a:solidFill>
              <a:srgbClr val="E06666"/>
            </a:solidFill>
            <a:prstDash val="dash"/>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511" name="Shape 511"/>
          <p:cNvSpPr/>
          <p:nvPr/>
        </p:nvSpPr>
        <p:spPr>
          <a:xfrm>
            <a:off y="1937725" x="4837825"/>
            <a:ext cy="214799" cx="2158500"/>
          </a:xfrm>
          <a:prstGeom prst="rect">
            <a:avLst/>
          </a:prstGeom>
          <a:noFill/>
          <a:ln w="38100" cap="flat">
            <a:solidFill>
              <a:srgbClr val="E06666"/>
            </a:solidFill>
            <a:prstDash val="dash"/>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512" name="Shape 512"/>
          <p:cNvSpPr/>
          <p:nvPr/>
        </p:nvSpPr>
        <p:spPr>
          <a:xfrm>
            <a:off y="1555847" x="4648192"/>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1</a:t>
            </a:r>
          </a:p>
        </p:txBody>
      </p:sp>
      <p:sp>
        <p:nvSpPr>
          <p:cNvPr id="513" name="Shape 513"/>
          <p:cNvSpPr/>
          <p:nvPr/>
        </p:nvSpPr>
        <p:spPr>
          <a:xfrm>
            <a:off y="2440847" x="7842642"/>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2</a:t>
            </a:r>
          </a:p>
        </p:txBody>
      </p:sp>
      <p:sp>
        <p:nvSpPr>
          <p:cNvPr id="514" name="Shape 514"/>
          <p:cNvSpPr/>
          <p:nvPr/>
        </p:nvSpPr>
        <p:spPr>
          <a:xfrm>
            <a:off y="1584322" x="7405592"/>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3</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8" name="Shape 518"/>
        <p:cNvGrpSpPr/>
        <p:nvPr/>
      </p:nvGrpSpPr>
      <p:grpSpPr>
        <a:xfrm>
          <a:off y="0" x="0"/>
          <a:ext cy="0" cx="0"/>
          <a:chOff y="0" x="0"/>
          <a:chExt cy="0" cx="0"/>
        </a:xfrm>
      </p:grpSpPr>
      <p:pic>
        <p:nvPicPr>
          <p:cNvPr id="519" name="Shape 519"/>
          <p:cNvPicPr preferRelativeResize="0"/>
          <p:nvPr/>
        </p:nvPicPr>
        <p:blipFill>
          <a:blip r:embed="rId3">
            <a:alphaModFix/>
          </a:blip>
          <a:stretch>
            <a:fillRect/>
          </a:stretch>
        </p:blipFill>
        <p:spPr>
          <a:xfrm>
            <a:off y="442900" x="3670150"/>
            <a:ext cy="4257675" cx="5238750"/>
          </a:xfrm>
          <a:prstGeom prst="rect">
            <a:avLst/>
          </a:prstGeom>
          <a:noFill/>
          <a:ln>
            <a:noFill/>
          </a:ln>
        </p:spPr>
      </p:pic>
      <p:pic>
        <p:nvPicPr>
          <p:cNvPr id="520" name="Shape 520"/>
          <p:cNvPicPr preferRelativeResize="0"/>
          <p:nvPr/>
        </p:nvPicPr>
        <p:blipFill>
          <a:blip r:embed="rId4">
            <a:alphaModFix/>
          </a:blip>
          <a:stretch>
            <a:fillRect/>
          </a:stretch>
        </p:blipFill>
        <p:spPr>
          <a:xfrm>
            <a:off y="79750" x="628975"/>
            <a:ext cy="301200" cx="1151647"/>
          </a:xfrm>
          <a:prstGeom prst="rect">
            <a:avLst/>
          </a:prstGeom>
          <a:noFill/>
          <a:ln>
            <a:noFill/>
          </a:ln>
        </p:spPr>
      </p:pic>
      <p:sp>
        <p:nvSpPr>
          <p:cNvPr id="521" name="Shape 521"/>
          <p:cNvSpPr txBox="1"/>
          <p:nvPr/>
        </p:nvSpPr>
        <p:spPr>
          <a:xfrm>
            <a:off y="323650" x="51375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522" name="Shape 522"/>
          <p:cNvPicPr preferRelativeResize="0"/>
          <p:nvPr/>
        </p:nvPicPr>
        <p:blipFill>
          <a:blip r:embed="rId5">
            <a:alphaModFix/>
          </a:blip>
          <a:stretch>
            <a:fillRect/>
          </a:stretch>
        </p:blipFill>
        <p:spPr>
          <a:xfrm>
            <a:off y="79747" x="170400"/>
            <a:ext cy="545099" cx="343349"/>
          </a:xfrm>
          <a:prstGeom prst="rect">
            <a:avLst/>
          </a:prstGeom>
          <a:noFill/>
          <a:ln w="9525" cap="flat">
            <a:solidFill>
              <a:srgbClr val="53585F"/>
            </a:solidFill>
            <a:prstDash val="solid"/>
            <a:round/>
            <a:headEnd w="med" len="med" type="none"/>
            <a:tailEnd w="med" len="med" type="none"/>
          </a:ln>
        </p:spPr>
      </p:pic>
      <p:sp>
        <p:nvSpPr>
          <p:cNvPr id="523" name="Shape 523"/>
          <p:cNvSpPr txBox="1"/>
          <p:nvPr/>
        </p:nvSpPr>
        <p:spPr>
          <a:xfrm>
            <a:off y="1055943" x="160892"/>
            <a:ext cy="441300" cx="3505799"/>
          </a:xfrm>
          <a:prstGeom prst="rect">
            <a:avLst/>
          </a:prstGeom>
          <a:noFill/>
          <a:ln>
            <a:noFill/>
          </a:ln>
        </p:spPr>
        <p:txBody>
          <a:bodyPr bIns="91425" rIns="91425" lIns="91425" tIns="91425" anchor="t" anchorCtr="0">
            <a:noAutofit/>
          </a:bodyPr>
          <a:lstStyle/>
          <a:p>
            <a:pPr rtl="0" lvl="0">
              <a:spcBef>
                <a:spcPts val="0"/>
              </a:spcBef>
              <a:buNone/>
            </a:pPr>
            <a:r>
              <a:rPr b="1" sz="2000" lang="en">
                <a:solidFill>
                  <a:srgbClr val="434343"/>
                </a:solidFill>
                <a:latin typeface="Droid Sans"/>
                <a:ea typeface="Droid Sans"/>
                <a:cs typeface="Droid Sans"/>
                <a:sym typeface="Droid Sans"/>
              </a:rPr>
              <a:t>Create a Row Template</a:t>
            </a:r>
          </a:p>
        </p:txBody>
      </p:sp>
      <p:sp>
        <p:nvSpPr>
          <p:cNvPr id="524" name="Shape 524"/>
          <p:cNvSpPr txBox="1"/>
          <p:nvPr/>
        </p:nvSpPr>
        <p:spPr>
          <a:xfrm>
            <a:off y="1719200" x="85800"/>
            <a:ext cy="1794300" cx="3326400"/>
          </a:xfrm>
          <a:prstGeom prst="rect">
            <a:avLst/>
          </a:prstGeom>
          <a:noFill/>
          <a:ln>
            <a:noFill/>
          </a:ln>
        </p:spPr>
        <p:txBody>
          <a:bodyPr bIns="91425" rIns="91425" lIns="91425" tIns="91425" anchor="t" anchorCtr="0">
            <a:noAutofit/>
          </a:bodyPr>
          <a:lstStyle/>
          <a:p>
            <a:pPr rtl="0">
              <a:spcBef>
                <a:spcPts val="0"/>
              </a:spcBef>
              <a:buNone/>
            </a:pPr>
            <a:r>
              <a:rPr lang="en">
                <a:solidFill>
                  <a:schemeClr val="dk1"/>
                </a:solidFill>
                <a:latin typeface="Droid Sans"/>
                <a:ea typeface="Droid Sans"/>
                <a:cs typeface="Droid Sans"/>
                <a:sym typeface="Droid Sans"/>
              </a:rPr>
              <a:t>1. Now click and select only the data grid open the Property Inspector.</a:t>
            </a:r>
          </a:p>
          <a:p>
            <a:pPr rtl="0">
              <a:spcBef>
                <a:spcPts val="0"/>
              </a:spcBef>
              <a:buNone/>
            </a:pPr>
            <a:r>
              <a:t/>
            </a:r>
            <a:endParaRPr>
              <a:solidFill>
                <a:schemeClr val="dk1"/>
              </a:solidFill>
              <a:latin typeface="Droid Sans"/>
              <a:ea typeface="Droid Sans"/>
              <a:cs typeface="Droid Sans"/>
              <a:sym typeface="Droid Sans"/>
            </a:endParaRPr>
          </a:p>
          <a:p>
            <a:pPr rtl="0" lvl="0">
              <a:spcBef>
                <a:spcPts val="0"/>
              </a:spcBef>
              <a:buNone/>
            </a:pPr>
            <a:r>
              <a:rPr lang="en">
                <a:latin typeface="Droid Sans"/>
                <a:ea typeface="Droid Sans"/>
                <a:cs typeface="Droid Sans"/>
                <a:sym typeface="Droid Sans"/>
              </a:rPr>
              <a:t>2. Click Row Template button in the Property Inspector.</a:t>
            </a:r>
          </a:p>
          <a:p>
            <a:pPr rtl="0" lvl="0">
              <a:spcBef>
                <a:spcPts val="0"/>
              </a:spcBef>
              <a:buNone/>
            </a:pPr>
            <a:r>
              <a:t/>
            </a:r>
            <a:endParaRPr>
              <a:latin typeface="Droid Sans"/>
              <a:ea typeface="Droid Sans"/>
              <a:cs typeface="Droid Sans"/>
              <a:sym typeface="Droid Sans"/>
            </a:endParaRPr>
          </a:p>
          <a:p>
            <a:pPr rtl="0" lvl="0">
              <a:spcBef>
                <a:spcPts val="0"/>
              </a:spcBef>
              <a:buNone/>
            </a:pPr>
            <a:r>
              <a:rPr lang="en">
                <a:latin typeface="Droid Sans"/>
                <a:ea typeface="Droid Sans"/>
                <a:cs typeface="Droid Sans"/>
                <a:sym typeface="Droid Sans"/>
              </a:rPr>
              <a:t>3. You will see a gray box on the top of the pop-up. Select it. Dark gray boxes will appear to indicate that it is selected.</a:t>
            </a:r>
          </a:p>
          <a:p>
            <a:pPr rtl="0" lvl="0">
              <a:spcBef>
                <a:spcPts val="0"/>
              </a:spcBef>
              <a:buNone/>
            </a:pPr>
            <a:r>
              <a:t/>
            </a:r>
            <a:endParaRPr>
              <a:latin typeface="Droid Sans"/>
              <a:ea typeface="Droid Sans"/>
              <a:cs typeface="Droid Sans"/>
              <a:sym typeface="Droid Sans"/>
            </a:endParaRPr>
          </a:p>
          <a:p>
            <a:pPr rtl="0" lvl="0">
              <a:spcBef>
                <a:spcPts val="0"/>
              </a:spcBef>
              <a:buNone/>
            </a:pPr>
            <a:r>
              <a:rPr lang="en">
                <a:solidFill>
                  <a:schemeClr val="dk1"/>
                </a:solidFill>
                <a:latin typeface="Droid Sans"/>
                <a:ea typeface="Droid Sans"/>
                <a:cs typeface="Droid Sans"/>
                <a:sym typeface="Droid Sans"/>
              </a:rPr>
              <a:t>4. Now select in “Object” in the menu, then “Edit Group”.</a:t>
            </a:r>
          </a:p>
        </p:txBody>
      </p:sp>
      <p:sp>
        <p:nvSpPr>
          <p:cNvPr id="525" name="Shape 525"/>
          <p:cNvSpPr/>
          <p:nvPr/>
        </p:nvSpPr>
        <p:spPr>
          <a:xfrm>
            <a:off y="938606" x="4017870"/>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3</a:t>
            </a:r>
          </a:p>
        </p:txBody>
      </p:sp>
      <p:cxnSp>
        <p:nvCxnSpPr>
          <p:cNvPr id="526" name="Shape 526"/>
          <p:cNvCxnSpPr/>
          <p:nvPr/>
        </p:nvCxnSpPr>
        <p:spPr>
          <a:xfrm rot="10800000" flipH="1">
            <a:off y="1291999" x="3317075"/>
            <a:ext cy="1179000" cx="1074299"/>
          </a:xfrm>
          <a:prstGeom prst="straightConnector1">
            <a:avLst/>
          </a:prstGeom>
          <a:noFill/>
          <a:ln w="38100" cap="flat">
            <a:solidFill>
              <a:srgbClr val="E06666"/>
            </a:solidFill>
            <a:prstDash val="solid"/>
            <a:round/>
            <a:headEnd w="lg" len="lg" type="none"/>
            <a:tailEnd w="lg" len="lg" type="triangle"/>
          </a:ln>
        </p:spPr>
      </p:cxnSp>
      <p:sp>
        <p:nvSpPr>
          <p:cNvPr id="527" name="Shape 527"/>
          <p:cNvSpPr/>
          <p:nvPr/>
        </p:nvSpPr>
        <p:spPr>
          <a:xfrm>
            <a:off y="1413937" x="6860200"/>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4</a:t>
            </a:r>
          </a:p>
        </p:txBody>
      </p:sp>
      <p:sp>
        <p:nvSpPr>
          <p:cNvPr id="528" name="Shape 528"/>
          <p:cNvSpPr/>
          <p:nvPr/>
        </p:nvSpPr>
        <p:spPr>
          <a:xfrm>
            <a:off y="784522" x="882968"/>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1</a:t>
            </a:r>
          </a:p>
        </p:txBody>
      </p:sp>
      <p:sp>
        <p:nvSpPr>
          <p:cNvPr id="529" name="Shape 529"/>
          <p:cNvSpPr txBox="1"/>
          <p:nvPr/>
        </p:nvSpPr>
        <p:spPr>
          <a:xfrm>
            <a:off y="715649" x="189690"/>
            <a:ext cy="441300" cx="921600"/>
          </a:xfrm>
          <a:prstGeom prst="rect">
            <a:avLst/>
          </a:prstGeom>
          <a:noFill/>
          <a:ln>
            <a:noFill/>
          </a:ln>
        </p:spPr>
        <p:txBody>
          <a:bodyPr bIns="91425" rIns="91425" lIns="91425" tIns="91425" anchor="t" anchorCtr="0">
            <a:noAutofit/>
          </a:bodyPr>
          <a:lstStyle/>
          <a:p>
            <a:pPr rtl="0" lvl="0">
              <a:spcBef>
                <a:spcPts val="0"/>
              </a:spcBef>
              <a:buNone/>
            </a:pPr>
            <a:r>
              <a:rPr b="1" sz="2000" lang="en">
                <a:solidFill>
                  <a:srgbClr val="434343"/>
                </a:solidFill>
                <a:latin typeface="Droid Sans"/>
                <a:ea typeface="Droid Sans"/>
                <a:cs typeface="Droid Sans"/>
                <a:sym typeface="Droid Sans"/>
              </a:rPr>
              <a:t>Step</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3" name="Shape 533"/>
        <p:cNvGrpSpPr/>
        <p:nvPr/>
      </p:nvGrpSpPr>
      <p:grpSpPr>
        <a:xfrm>
          <a:off y="0" x="0"/>
          <a:ext cy="0" cx="0"/>
          <a:chOff y="0" x="0"/>
          <a:chExt cy="0" cx="0"/>
        </a:xfrm>
      </p:grpSpPr>
      <p:pic>
        <p:nvPicPr>
          <p:cNvPr id="534" name="Shape 534"/>
          <p:cNvPicPr preferRelativeResize="0"/>
          <p:nvPr/>
        </p:nvPicPr>
        <p:blipFill>
          <a:blip r:embed="rId3">
            <a:alphaModFix/>
          </a:blip>
          <a:stretch>
            <a:fillRect/>
          </a:stretch>
        </p:blipFill>
        <p:spPr>
          <a:xfrm>
            <a:off y="79750" x="628975"/>
            <a:ext cy="301200" cx="1151647"/>
          </a:xfrm>
          <a:prstGeom prst="rect">
            <a:avLst/>
          </a:prstGeom>
          <a:noFill/>
          <a:ln>
            <a:noFill/>
          </a:ln>
        </p:spPr>
      </p:pic>
      <p:sp>
        <p:nvSpPr>
          <p:cNvPr id="535" name="Shape 535"/>
          <p:cNvSpPr txBox="1"/>
          <p:nvPr/>
        </p:nvSpPr>
        <p:spPr>
          <a:xfrm>
            <a:off y="323650" x="51375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536" name="Shape 536"/>
          <p:cNvPicPr preferRelativeResize="0"/>
          <p:nvPr/>
        </p:nvPicPr>
        <p:blipFill>
          <a:blip r:embed="rId4">
            <a:alphaModFix/>
          </a:blip>
          <a:stretch>
            <a:fillRect/>
          </a:stretch>
        </p:blipFill>
        <p:spPr>
          <a:xfrm>
            <a:off y="79747" x="170400"/>
            <a:ext cy="545099" cx="343349"/>
          </a:xfrm>
          <a:prstGeom prst="rect">
            <a:avLst/>
          </a:prstGeom>
          <a:noFill/>
          <a:ln w="9525" cap="flat">
            <a:solidFill>
              <a:srgbClr val="53585F"/>
            </a:solidFill>
            <a:prstDash val="solid"/>
            <a:round/>
            <a:headEnd w="med" len="med" type="none"/>
            <a:tailEnd w="med" len="med" type="none"/>
          </a:ln>
        </p:spPr>
      </p:pic>
      <p:sp>
        <p:nvSpPr>
          <p:cNvPr id="537" name="Shape 537"/>
          <p:cNvSpPr txBox="1"/>
          <p:nvPr/>
        </p:nvSpPr>
        <p:spPr>
          <a:xfrm>
            <a:off y="1055943" x="160892"/>
            <a:ext cy="441300" cx="3505799"/>
          </a:xfrm>
          <a:prstGeom prst="rect">
            <a:avLst/>
          </a:prstGeom>
          <a:noFill/>
          <a:ln>
            <a:noFill/>
          </a:ln>
        </p:spPr>
        <p:txBody>
          <a:bodyPr bIns="91425" rIns="91425" lIns="91425" tIns="91425" anchor="t" anchorCtr="0">
            <a:noAutofit/>
          </a:bodyPr>
          <a:lstStyle/>
          <a:p>
            <a:pPr rtl="0" lvl="0">
              <a:spcBef>
                <a:spcPts val="0"/>
              </a:spcBef>
              <a:buNone/>
            </a:pPr>
            <a:r>
              <a:rPr b="1" sz="2000" lang="en">
                <a:solidFill>
                  <a:srgbClr val="434343"/>
                </a:solidFill>
                <a:latin typeface="Droid Sans"/>
                <a:ea typeface="Droid Sans"/>
                <a:cs typeface="Droid Sans"/>
                <a:sym typeface="Droid Sans"/>
              </a:rPr>
              <a:t>Create a Row Template</a:t>
            </a:r>
          </a:p>
        </p:txBody>
      </p:sp>
      <p:sp>
        <p:nvSpPr>
          <p:cNvPr id="538" name="Shape 538"/>
          <p:cNvSpPr txBox="1"/>
          <p:nvPr/>
        </p:nvSpPr>
        <p:spPr>
          <a:xfrm>
            <a:off y="1719200" x="85800"/>
            <a:ext cy="2900399" cx="3326400"/>
          </a:xfrm>
          <a:prstGeom prst="rect">
            <a:avLst/>
          </a:prstGeom>
          <a:noFill/>
          <a:ln>
            <a:noFill/>
          </a:ln>
        </p:spPr>
        <p:txBody>
          <a:bodyPr bIns="91425" rIns="91425" lIns="91425" tIns="91425" anchor="t" anchorCtr="0">
            <a:noAutofit/>
          </a:bodyPr>
          <a:lstStyle/>
          <a:p>
            <a:pPr rtl="0" lvl="0">
              <a:spcBef>
                <a:spcPts val="0"/>
              </a:spcBef>
              <a:buNone/>
            </a:pPr>
            <a:r>
              <a:rPr lang="en">
                <a:solidFill>
                  <a:schemeClr val="dk1"/>
                </a:solidFill>
                <a:latin typeface="Droid Sans"/>
                <a:ea typeface="Droid Sans"/>
                <a:cs typeface="Droid Sans"/>
                <a:sym typeface="Droid Sans"/>
              </a:rPr>
              <a:t>1. Paste your template controls.</a:t>
            </a:r>
          </a:p>
          <a:p>
            <a:pPr rtl="0" lvl="0">
              <a:spcBef>
                <a:spcPts val="0"/>
              </a:spcBef>
              <a:buNone/>
            </a:pPr>
            <a:r>
              <a:t/>
            </a:r>
            <a:endParaRPr>
              <a:solidFill>
                <a:schemeClr val="dk1"/>
              </a:solidFill>
              <a:latin typeface="Droid Sans"/>
              <a:ea typeface="Droid Sans"/>
              <a:cs typeface="Droid Sans"/>
              <a:sym typeface="Droid Sans"/>
            </a:endParaRPr>
          </a:p>
          <a:p>
            <a:pPr rtl="0" lvl="0">
              <a:spcBef>
                <a:spcPts val="0"/>
              </a:spcBef>
              <a:buNone/>
            </a:pPr>
            <a:r>
              <a:rPr lang="en">
                <a:latin typeface="Droid Sans"/>
                <a:ea typeface="Droid Sans"/>
                <a:cs typeface="Droid Sans"/>
                <a:sym typeface="Droid Sans"/>
              </a:rPr>
              <a:t>2. While they are still all selected, move them to the top left corner as you see on the right. </a:t>
            </a:r>
          </a:p>
          <a:p>
            <a:pPr rtl="0" lvl="0">
              <a:spcBef>
                <a:spcPts val="0"/>
              </a:spcBef>
              <a:buNone/>
            </a:pPr>
            <a:r>
              <a:t/>
            </a:r>
            <a:endParaRPr>
              <a:latin typeface="Droid Sans"/>
              <a:ea typeface="Droid Sans"/>
              <a:cs typeface="Droid Sans"/>
              <a:sym typeface="Droid Sans"/>
            </a:endParaRPr>
          </a:p>
          <a:p>
            <a:pPr rtl="0" lvl="0">
              <a:spcBef>
                <a:spcPts val="0"/>
              </a:spcBef>
              <a:buNone/>
            </a:pPr>
            <a:r>
              <a:rPr lang="en">
                <a:latin typeface="Droid Sans"/>
                <a:ea typeface="Droid Sans"/>
                <a:cs typeface="Droid Sans"/>
                <a:sym typeface="Droid Sans"/>
              </a:rPr>
              <a:t>Congratulations, you are on your way to creating your first row template. Since we are going to set our data to these controls, LiveCode needs to have the name set so it can identify each control.</a:t>
            </a:r>
          </a:p>
          <a:p>
            <a:pPr rtl="0" lvl="0">
              <a:spcBef>
                <a:spcPts val="0"/>
              </a:spcBef>
              <a:buNone/>
            </a:pPr>
            <a:r>
              <a:t/>
            </a:r>
            <a:endParaRPr>
              <a:solidFill>
                <a:schemeClr val="dk1"/>
              </a:solidFill>
              <a:latin typeface="Droid Sans"/>
              <a:ea typeface="Droid Sans"/>
              <a:cs typeface="Droid Sans"/>
              <a:sym typeface="Droid Sans"/>
            </a:endParaRPr>
          </a:p>
        </p:txBody>
      </p:sp>
      <p:sp>
        <p:nvSpPr>
          <p:cNvPr id="539" name="Shape 539"/>
          <p:cNvSpPr/>
          <p:nvPr/>
        </p:nvSpPr>
        <p:spPr>
          <a:xfrm>
            <a:off y="784522" x="882968"/>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1</a:t>
            </a:r>
          </a:p>
        </p:txBody>
      </p:sp>
      <p:sp>
        <p:nvSpPr>
          <p:cNvPr id="540" name="Shape 540"/>
          <p:cNvSpPr txBox="1"/>
          <p:nvPr/>
        </p:nvSpPr>
        <p:spPr>
          <a:xfrm>
            <a:off y="715649" x="189690"/>
            <a:ext cy="441300" cx="921600"/>
          </a:xfrm>
          <a:prstGeom prst="rect">
            <a:avLst/>
          </a:prstGeom>
          <a:noFill/>
          <a:ln>
            <a:noFill/>
          </a:ln>
        </p:spPr>
        <p:txBody>
          <a:bodyPr bIns="91425" rIns="91425" lIns="91425" tIns="91425" anchor="t" anchorCtr="0">
            <a:noAutofit/>
          </a:bodyPr>
          <a:lstStyle/>
          <a:p>
            <a:pPr rtl="0" lvl="0">
              <a:spcBef>
                <a:spcPts val="0"/>
              </a:spcBef>
              <a:buNone/>
            </a:pPr>
            <a:r>
              <a:rPr b="1" sz="2000" lang="en">
                <a:solidFill>
                  <a:srgbClr val="434343"/>
                </a:solidFill>
                <a:latin typeface="Droid Sans"/>
                <a:ea typeface="Droid Sans"/>
                <a:cs typeface="Droid Sans"/>
                <a:sym typeface="Droid Sans"/>
              </a:rPr>
              <a:t>Step</a:t>
            </a:r>
          </a:p>
        </p:txBody>
      </p:sp>
      <p:pic>
        <p:nvPicPr>
          <p:cNvPr id="541" name="Shape 541"/>
          <p:cNvPicPr preferRelativeResize="0"/>
          <p:nvPr/>
        </p:nvPicPr>
        <p:blipFill>
          <a:blip r:embed="rId5">
            <a:alphaModFix/>
          </a:blip>
          <a:stretch>
            <a:fillRect/>
          </a:stretch>
        </p:blipFill>
        <p:spPr>
          <a:xfrm>
            <a:off y="952300" x="3666700"/>
            <a:ext cy="3448050" cx="5238750"/>
          </a:xfrm>
          <a:prstGeom prst="rect">
            <a:avLst/>
          </a:prstGeom>
          <a:noFill/>
          <a:ln>
            <a:noFill/>
          </a:ln>
        </p:spPr>
      </p:pic>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5" name="Shape 545"/>
        <p:cNvGrpSpPr/>
        <p:nvPr/>
      </p:nvGrpSpPr>
      <p:grpSpPr>
        <a:xfrm>
          <a:off y="0" x="0"/>
          <a:ext cy="0" cx="0"/>
          <a:chOff y="0" x="0"/>
          <a:chExt cy="0" cx="0"/>
        </a:xfrm>
      </p:grpSpPr>
      <p:pic>
        <p:nvPicPr>
          <p:cNvPr id="546" name="Shape 546"/>
          <p:cNvPicPr preferRelativeResize="0"/>
          <p:nvPr/>
        </p:nvPicPr>
        <p:blipFill>
          <a:blip r:embed="rId3">
            <a:alphaModFix/>
          </a:blip>
          <a:stretch>
            <a:fillRect/>
          </a:stretch>
        </p:blipFill>
        <p:spPr>
          <a:xfrm>
            <a:off y="2697975" x="3628154"/>
            <a:ext cy="1801999" cx="3707825"/>
          </a:xfrm>
          <a:prstGeom prst="rect">
            <a:avLst/>
          </a:prstGeom>
          <a:noFill/>
          <a:ln>
            <a:noFill/>
          </a:ln>
        </p:spPr>
      </p:pic>
      <p:pic>
        <p:nvPicPr>
          <p:cNvPr id="547" name="Shape 547"/>
          <p:cNvPicPr preferRelativeResize="0"/>
          <p:nvPr/>
        </p:nvPicPr>
        <p:blipFill>
          <a:blip r:embed="rId4">
            <a:alphaModFix/>
          </a:blip>
          <a:stretch>
            <a:fillRect/>
          </a:stretch>
        </p:blipFill>
        <p:spPr>
          <a:xfrm>
            <a:off y="95475" x="525225"/>
            <a:ext cy="301200" cx="1151647"/>
          </a:xfrm>
          <a:prstGeom prst="rect">
            <a:avLst/>
          </a:prstGeom>
          <a:noFill/>
          <a:ln>
            <a:noFill/>
          </a:ln>
        </p:spPr>
      </p:pic>
      <p:sp>
        <p:nvSpPr>
          <p:cNvPr id="548" name="Shape 548"/>
          <p:cNvSpPr txBox="1"/>
          <p:nvPr/>
        </p:nvSpPr>
        <p:spPr>
          <a:xfrm>
            <a:off y="339375" x="41000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549" name="Shape 549"/>
          <p:cNvPicPr preferRelativeResize="0"/>
          <p:nvPr/>
        </p:nvPicPr>
        <p:blipFill>
          <a:blip r:embed="rId5">
            <a:alphaModFix/>
          </a:blip>
          <a:stretch>
            <a:fillRect/>
          </a:stretch>
        </p:blipFill>
        <p:spPr>
          <a:xfrm>
            <a:off y="95472" x="66650"/>
            <a:ext cy="545099" cx="343349"/>
          </a:xfrm>
          <a:prstGeom prst="rect">
            <a:avLst/>
          </a:prstGeom>
          <a:noFill/>
          <a:ln w="9525" cap="flat">
            <a:solidFill>
              <a:srgbClr val="CCCCCC"/>
            </a:solidFill>
            <a:prstDash val="solid"/>
            <a:round/>
            <a:headEnd w="med" len="med" type="none"/>
            <a:tailEnd w="med" len="med" type="none"/>
          </a:ln>
        </p:spPr>
      </p:pic>
      <p:sp>
        <p:nvSpPr>
          <p:cNvPr id="550" name="Shape 550"/>
          <p:cNvSpPr txBox="1"/>
          <p:nvPr/>
        </p:nvSpPr>
        <p:spPr>
          <a:xfrm>
            <a:off y="2156525" x="243725"/>
            <a:ext cy="2795999" cx="3158999"/>
          </a:xfrm>
          <a:prstGeom prst="rect">
            <a:avLst/>
          </a:prstGeom>
          <a:noFill/>
          <a:ln>
            <a:noFill/>
          </a:ln>
        </p:spPr>
        <p:txBody>
          <a:bodyPr bIns="91425" rIns="91425" lIns="91425" tIns="91425" anchor="t" anchorCtr="0">
            <a:noAutofit/>
          </a:bodyPr>
          <a:lstStyle/>
          <a:p>
            <a:pPr rtl="0" lvl="0" indent="-317500" marL="457200">
              <a:lnSpc>
                <a:spcPct val="100000"/>
              </a:lnSpc>
              <a:spcBef>
                <a:spcPts val="0"/>
              </a:spcBef>
              <a:buClr>
                <a:srgbClr val="000000"/>
              </a:buClr>
              <a:buSzPct val="100000"/>
              <a:buFont typeface="Droid Sans"/>
              <a:buAutoNum type="arabicPeriod"/>
            </a:pPr>
            <a:r>
              <a:rPr b="1" lang="en">
                <a:latin typeface="Droid Sans"/>
                <a:ea typeface="Droid Sans"/>
                <a:cs typeface="Droid Sans"/>
                <a:sym typeface="Droid Sans"/>
              </a:rPr>
              <a:t>New Message</a:t>
            </a:r>
            <a:r>
              <a:rPr lang="en">
                <a:latin typeface="Droid Sans"/>
                <a:ea typeface="Droid Sans"/>
                <a:cs typeface="Droid Sans"/>
                <a:sym typeface="Droid Sans"/>
              </a:rPr>
              <a:t> - Will indicate if there is a new message. </a:t>
            </a:r>
            <a:br>
              <a:rPr lang="en">
                <a:latin typeface="Droid Sans"/>
                <a:ea typeface="Droid Sans"/>
                <a:cs typeface="Droid Sans"/>
                <a:sym typeface="Droid Sans"/>
              </a:rPr>
            </a:br>
          </a:p>
          <a:p>
            <a:pPr rtl="0" lvl="0" indent="-317500" marL="457200">
              <a:lnSpc>
                <a:spcPct val="100000"/>
              </a:lnSpc>
              <a:spcBef>
                <a:spcPts val="0"/>
              </a:spcBef>
              <a:buClr>
                <a:srgbClr val="000000"/>
              </a:buClr>
              <a:buSzPct val="100000"/>
              <a:buFont typeface="Droid Sans"/>
              <a:buAutoNum type="arabicPeriod"/>
            </a:pPr>
            <a:r>
              <a:rPr b="1" lang="en">
                <a:latin typeface="Droid Sans"/>
                <a:ea typeface="Droid Sans"/>
                <a:cs typeface="Droid Sans"/>
                <a:sym typeface="Droid Sans"/>
              </a:rPr>
              <a:t>Sender</a:t>
            </a:r>
            <a:r>
              <a:rPr lang="en">
                <a:latin typeface="Droid Sans"/>
                <a:ea typeface="Droid Sans"/>
                <a:cs typeface="Droid Sans"/>
                <a:sym typeface="Droid Sans"/>
              </a:rPr>
              <a:t> - The person who sent the message.</a:t>
            </a:r>
            <a:br>
              <a:rPr lang="en">
                <a:latin typeface="Droid Sans"/>
                <a:ea typeface="Droid Sans"/>
                <a:cs typeface="Droid Sans"/>
                <a:sym typeface="Droid Sans"/>
              </a:rPr>
            </a:br>
          </a:p>
          <a:p>
            <a:pPr rtl="0" lvl="0" indent="-317500" marL="457200">
              <a:lnSpc>
                <a:spcPct val="100000"/>
              </a:lnSpc>
              <a:spcBef>
                <a:spcPts val="0"/>
              </a:spcBef>
              <a:buClr>
                <a:srgbClr val="000000"/>
              </a:buClr>
              <a:buSzPct val="100000"/>
              <a:buFont typeface="Droid Sans"/>
              <a:buAutoNum type="arabicPeriod"/>
            </a:pPr>
            <a:r>
              <a:rPr b="1" lang="en">
                <a:latin typeface="Droid Sans"/>
                <a:ea typeface="Droid Sans"/>
                <a:cs typeface="Droid Sans"/>
                <a:sym typeface="Droid Sans"/>
              </a:rPr>
              <a:t>Message Text</a:t>
            </a:r>
            <a:r>
              <a:rPr lang="en">
                <a:latin typeface="Droid Sans"/>
                <a:ea typeface="Droid Sans"/>
                <a:cs typeface="Droid Sans"/>
                <a:sym typeface="Droid Sans"/>
              </a:rPr>
              <a:t> - The actual message text.</a:t>
            </a:r>
            <a:br>
              <a:rPr lang="en">
                <a:latin typeface="Droid Sans"/>
                <a:ea typeface="Droid Sans"/>
                <a:cs typeface="Droid Sans"/>
                <a:sym typeface="Droid Sans"/>
              </a:rPr>
            </a:br>
          </a:p>
          <a:p>
            <a:pPr rtl="0" lvl="0" indent="-317500" marL="457200">
              <a:lnSpc>
                <a:spcPct val="100000"/>
              </a:lnSpc>
              <a:spcBef>
                <a:spcPts val="0"/>
              </a:spcBef>
              <a:buClr>
                <a:srgbClr val="000000"/>
              </a:buClr>
              <a:buSzPct val="100000"/>
              <a:buFont typeface="Droid Sans"/>
              <a:buAutoNum type="arabicPeriod"/>
            </a:pPr>
            <a:r>
              <a:rPr b="1" lang="en">
                <a:latin typeface="Droid Sans"/>
                <a:ea typeface="Droid Sans"/>
                <a:cs typeface="Droid Sans"/>
                <a:sym typeface="Droid Sans"/>
              </a:rPr>
              <a:t>Message Time</a:t>
            </a:r>
            <a:r>
              <a:rPr lang="en">
                <a:latin typeface="Droid Sans"/>
                <a:ea typeface="Droid Sans"/>
                <a:cs typeface="Droid Sans"/>
                <a:sym typeface="Droid Sans"/>
              </a:rPr>
              <a:t> - The time of the message.</a:t>
            </a:r>
            <a:br>
              <a:rPr lang="en">
                <a:latin typeface="Droid Sans"/>
                <a:ea typeface="Droid Sans"/>
                <a:cs typeface="Droid Sans"/>
                <a:sym typeface="Droid Sans"/>
              </a:rPr>
            </a:br>
          </a:p>
          <a:p>
            <a:pPr rtl="0" lvl="0" indent="-317500" marL="457200">
              <a:lnSpc>
                <a:spcPct val="100000"/>
              </a:lnSpc>
              <a:spcBef>
                <a:spcPts val="0"/>
              </a:spcBef>
              <a:buClr>
                <a:srgbClr val="000000"/>
              </a:buClr>
              <a:buSzPct val="100000"/>
              <a:buFont typeface="Droid Sans"/>
              <a:buAutoNum type="arabicPeriod"/>
            </a:pPr>
            <a:r>
              <a:rPr b="1" lang="en">
                <a:latin typeface="Droid Sans"/>
                <a:ea typeface="Droid Sans"/>
                <a:cs typeface="Droid Sans"/>
                <a:sym typeface="Droid Sans"/>
              </a:rPr>
              <a:t>Navigation Arrow</a:t>
            </a:r>
            <a:r>
              <a:rPr lang="en">
                <a:latin typeface="Droid Sans"/>
                <a:ea typeface="Droid Sans"/>
                <a:cs typeface="Droid Sans"/>
                <a:sym typeface="Droid Sans"/>
              </a:rPr>
              <a:t> - No Data</a:t>
            </a:r>
            <a:br>
              <a:rPr lang="en">
                <a:latin typeface="Droid Sans"/>
                <a:ea typeface="Droid Sans"/>
                <a:cs typeface="Droid Sans"/>
                <a:sym typeface="Droid Sans"/>
              </a:rPr>
            </a:br>
          </a:p>
          <a:p>
            <a:pPr rtl="0" lvl="0" indent="-317500" marL="457200">
              <a:lnSpc>
                <a:spcPct val="100000"/>
              </a:lnSpc>
              <a:spcBef>
                <a:spcPts val="0"/>
              </a:spcBef>
              <a:buClr>
                <a:srgbClr val="000000"/>
              </a:buClr>
              <a:buSzPct val="100000"/>
              <a:buFont typeface="Droid Sans"/>
              <a:buAutoNum type="arabicPeriod"/>
            </a:pPr>
            <a:r>
              <a:rPr b="1" lang="en">
                <a:latin typeface="Droid Sans"/>
                <a:ea typeface="Droid Sans"/>
                <a:cs typeface="Droid Sans"/>
                <a:sym typeface="Droid Sans"/>
              </a:rPr>
              <a:t>Separator Line</a:t>
            </a:r>
            <a:r>
              <a:rPr lang="en">
                <a:latin typeface="Droid Sans"/>
                <a:ea typeface="Droid Sans"/>
                <a:cs typeface="Droid Sans"/>
                <a:sym typeface="Droid Sans"/>
              </a:rPr>
              <a:t> - No Data</a:t>
            </a:r>
          </a:p>
        </p:txBody>
      </p:sp>
      <p:pic>
        <p:nvPicPr>
          <p:cNvPr id="551" name="Shape 551"/>
          <p:cNvPicPr preferRelativeResize="0"/>
          <p:nvPr/>
        </p:nvPicPr>
        <p:blipFill rotWithShape="1">
          <a:blip r:embed="rId6">
            <a:alphaModFix/>
          </a:blip>
          <a:srcRect t="0" b="0" r="0" l="48078"/>
          <a:stretch/>
        </p:blipFill>
        <p:spPr>
          <a:xfrm>
            <a:off y="831226" x="7325575"/>
            <a:ext cy="3354425" cx="1762775"/>
          </a:xfrm>
          <a:prstGeom prst="rect">
            <a:avLst/>
          </a:prstGeom>
          <a:noFill/>
          <a:ln>
            <a:noFill/>
          </a:ln>
        </p:spPr>
      </p:pic>
      <p:sp>
        <p:nvSpPr>
          <p:cNvPr id="552" name="Shape 552"/>
          <p:cNvSpPr/>
          <p:nvPr/>
        </p:nvSpPr>
        <p:spPr>
          <a:xfrm>
            <a:off y="3346550" x="3657650"/>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1</a:t>
            </a:r>
          </a:p>
        </p:txBody>
      </p:sp>
      <p:sp>
        <p:nvSpPr>
          <p:cNvPr id="553" name="Shape 553"/>
          <p:cNvSpPr/>
          <p:nvPr/>
        </p:nvSpPr>
        <p:spPr>
          <a:xfrm>
            <a:off y="1605763" x="7325575"/>
            <a:ext cy="493199" cx="1704000"/>
          </a:xfrm>
          <a:prstGeom prst="rect">
            <a:avLst/>
          </a:prstGeom>
          <a:noFill/>
          <a:ln w="38100" cap="flat">
            <a:solidFill>
              <a:srgbClr val="E06666"/>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554" name="Shape 554"/>
          <p:cNvSpPr/>
          <p:nvPr/>
        </p:nvSpPr>
        <p:spPr>
          <a:xfrm>
            <a:off y="2703000" x="3678303"/>
            <a:ext cy="1802100" cx="3605700"/>
          </a:xfrm>
          <a:prstGeom prst="rect">
            <a:avLst/>
          </a:prstGeom>
          <a:noFill/>
          <a:ln w="38100" cap="flat">
            <a:solidFill>
              <a:srgbClr val="E06666"/>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555" name="Shape 555"/>
          <p:cNvSpPr/>
          <p:nvPr/>
        </p:nvSpPr>
        <p:spPr>
          <a:xfrm>
            <a:off y="3188100" x="4479100"/>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2</a:t>
            </a:r>
          </a:p>
        </p:txBody>
      </p:sp>
      <p:sp>
        <p:nvSpPr>
          <p:cNvPr id="556" name="Shape 556"/>
          <p:cNvSpPr/>
          <p:nvPr/>
        </p:nvSpPr>
        <p:spPr>
          <a:xfrm>
            <a:off y="3954000" x="4479100"/>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3</a:t>
            </a:r>
          </a:p>
        </p:txBody>
      </p:sp>
      <p:sp>
        <p:nvSpPr>
          <p:cNvPr id="557" name="Shape 557"/>
          <p:cNvSpPr/>
          <p:nvPr/>
        </p:nvSpPr>
        <p:spPr>
          <a:xfrm>
            <a:off y="3188100" x="6169350"/>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4</a:t>
            </a:r>
          </a:p>
        </p:txBody>
      </p:sp>
      <p:sp>
        <p:nvSpPr>
          <p:cNvPr id="558" name="Shape 558"/>
          <p:cNvSpPr/>
          <p:nvPr/>
        </p:nvSpPr>
        <p:spPr>
          <a:xfrm>
            <a:off y="3976952" x="6865550"/>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6</a:t>
            </a:r>
          </a:p>
        </p:txBody>
      </p:sp>
      <p:sp>
        <p:nvSpPr>
          <p:cNvPr id="559" name="Shape 559"/>
          <p:cNvSpPr/>
          <p:nvPr/>
        </p:nvSpPr>
        <p:spPr>
          <a:xfrm>
            <a:off y="3427352" x="6865550"/>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5</a:t>
            </a:r>
          </a:p>
        </p:txBody>
      </p:sp>
      <p:cxnSp>
        <p:nvCxnSpPr>
          <p:cNvPr id="560" name="Shape 560"/>
          <p:cNvCxnSpPr>
            <a:stCxn id="553" idx="1"/>
          </p:cNvCxnSpPr>
          <p:nvPr/>
        </p:nvCxnSpPr>
        <p:spPr>
          <a:xfrm flipH="1">
            <a:off y="1852363" x="6910075"/>
            <a:ext cy="838800" cx="415500"/>
          </a:xfrm>
          <a:prstGeom prst="straightConnector1">
            <a:avLst/>
          </a:prstGeom>
          <a:noFill/>
          <a:ln w="38100" cap="flat">
            <a:solidFill>
              <a:srgbClr val="E06666"/>
            </a:solidFill>
            <a:prstDash val="solid"/>
            <a:round/>
            <a:headEnd w="lg" len="lg" type="none"/>
            <a:tailEnd w="lg" len="lg" type="triangle"/>
          </a:ln>
        </p:spPr>
      </p:cxnSp>
      <p:sp>
        <p:nvSpPr>
          <p:cNvPr id="561" name="Shape 561"/>
          <p:cNvSpPr txBox="1"/>
          <p:nvPr/>
        </p:nvSpPr>
        <p:spPr>
          <a:xfrm>
            <a:off y="1525775" x="176050"/>
            <a:ext cy="573300" cx="3475499"/>
          </a:xfrm>
          <a:prstGeom prst="rect">
            <a:avLst/>
          </a:prstGeom>
          <a:noFill/>
          <a:ln>
            <a:noFill/>
          </a:ln>
        </p:spPr>
        <p:txBody>
          <a:bodyPr bIns="91425" rIns="91425" lIns="91425" tIns="91425" anchor="t" anchorCtr="0">
            <a:noAutofit/>
          </a:bodyPr>
          <a:lstStyle/>
          <a:p>
            <a:pPr rtl="0" lvl="0">
              <a:spcBef>
                <a:spcPts val="0"/>
              </a:spcBef>
              <a:buNone/>
            </a:pPr>
            <a:r>
              <a:rPr lang="en">
                <a:latin typeface="Droid Sans"/>
                <a:ea typeface="Droid Sans"/>
                <a:cs typeface="Droid Sans"/>
                <a:sym typeface="Droid Sans"/>
              </a:rPr>
              <a:t>Let’s look at our row template as see what data we will need:</a:t>
            </a:r>
          </a:p>
        </p:txBody>
      </p:sp>
      <p:sp>
        <p:nvSpPr>
          <p:cNvPr id="562" name="Shape 562"/>
          <p:cNvSpPr txBox="1"/>
          <p:nvPr/>
        </p:nvSpPr>
        <p:spPr>
          <a:xfrm>
            <a:off y="1055943" x="160892"/>
            <a:ext cy="441300" cx="3505799"/>
          </a:xfrm>
          <a:prstGeom prst="rect">
            <a:avLst/>
          </a:prstGeom>
          <a:noFill/>
          <a:ln>
            <a:noFill/>
          </a:ln>
        </p:spPr>
        <p:txBody>
          <a:bodyPr bIns="91425" rIns="91425" lIns="91425" tIns="91425" anchor="t" anchorCtr="0">
            <a:noAutofit/>
          </a:bodyPr>
          <a:lstStyle/>
          <a:p>
            <a:pPr rtl="0" lvl="0">
              <a:spcBef>
                <a:spcPts val="0"/>
              </a:spcBef>
              <a:buNone/>
            </a:pPr>
            <a:r>
              <a:rPr b="1" sz="2000" lang="en">
                <a:solidFill>
                  <a:srgbClr val="434343"/>
                </a:solidFill>
                <a:latin typeface="Droid Sans"/>
                <a:ea typeface="Droid Sans"/>
                <a:cs typeface="Droid Sans"/>
                <a:sym typeface="Droid Sans"/>
              </a:rPr>
              <a:t>Create a Row Template</a:t>
            </a:r>
          </a:p>
        </p:txBody>
      </p:sp>
      <p:sp>
        <p:nvSpPr>
          <p:cNvPr id="563" name="Shape 563"/>
          <p:cNvSpPr/>
          <p:nvPr/>
        </p:nvSpPr>
        <p:spPr>
          <a:xfrm>
            <a:off y="784522" x="882968"/>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1</a:t>
            </a:r>
          </a:p>
        </p:txBody>
      </p:sp>
      <p:sp>
        <p:nvSpPr>
          <p:cNvPr id="564" name="Shape 564"/>
          <p:cNvSpPr txBox="1"/>
          <p:nvPr/>
        </p:nvSpPr>
        <p:spPr>
          <a:xfrm>
            <a:off y="715649" x="189690"/>
            <a:ext cy="441300" cx="921600"/>
          </a:xfrm>
          <a:prstGeom prst="rect">
            <a:avLst/>
          </a:prstGeom>
          <a:noFill/>
          <a:ln>
            <a:noFill/>
          </a:ln>
        </p:spPr>
        <p:txBody>
          <a:bodyPr bIns="91425" rIns="91425" lIns="91425" tIns="91425" anchor="t" anchorCtr="0">
            <a:noAutofit/>
          </a:bodyPr>
          <a:lstStyle/>
          <a:p>
            <a:pPr rtl="0" lvl="0">
              <a:spcBef>
                <a:spcPts val="0"/>
              </a:spcBef>
              <a:buNone/>
            </a:pPr>
            <a:r>
              <a:rPr b="1" sz="2000" lang="en">
                <a:solidFill>
                  <a:srgbClr val="434343"/>
                </a:solidFill>
                <a:latin typeface="Droid Sans"/>
                <a:ea typeface="Droid Sans"/>
                <a:cs typeface="Droid Sans"/>
                <a:sym typeface="Droid Sans"/>
              </a:rPr>
              <a:t>Step</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8" name="Shape 568"/>
        <p:cNvGrpSpPr/>
        <p:nvPr/>
      </p:nvGrpSpPr>
      <p:grpSpPr>
        <a:xfrm>
          <a:off y="0" x="0"/>
          <a:ext cy="0" cx="0"/>
          <a:chOff y="0" x="0"/>
          <a:chExt cy="0" cx="0"/>
        </a:xfrm>
      </p:grpSpPr>
      <p:pic>
        <p:nvPicPr>
          <p:cNvPr id="569" name="Shape 569"/>
          <p:cNvPicPr preferRelativeResize="0"/>
          <p:nvPr/>
        </p:nvPicPr>
        <p:blipFill>
          <a:blip r:embed="rId3">
            <a:alphaModFix/>
          </a:blip>
          <a:stretch>
            <a:fillRect/>
          </a:stretch>
        </p:blipFill>
        <p:spPr>
          <a:xfrm>
            <a:off y="475650" x="3657650"/>
            <a:ext cy="4286250" cx="5238750"/>
          </a:xfrm>
          <a:prstGeom prst="rect">
            <a:avLst/>
          </a:prstGeom>
          <a:noFill/>
          <a:ln>
            <a:noFill/>
          </a:ln>
        </p:spPr>
      </p:pic>
      <p:pic>
        <p:nvPicPr>
          <p:cNvPr id="570" name="Shape 570"/>
          <p:cNvPicPr preferRelativeResize="0"/>
          <p:nvPr/>
        </p:nvPicPr>
        <p:blipFill>
          <a:blip r:embed="rId4">
            <a:alphaModFix/>
          </a:blip>
          <a:stretch>
            <a:fillRect/>
          </a:stretch>
        </p:blipFill>
        <p:spPr>
          <a:xfrm>
            <a:off y="95475" x="525225"/>
            <a:ext cy="301200" cx="1151647"/>
          </a:xfrm>
          <a:prstGeom prst="rect">
            <a:avLst/>
          </a:prstGeom>
          <a:noFill/>
          <a:ln>
            <a:noFill/>
          </a:ln>
        </p:spPr>
      </p:pic>
      <p:sp>
        <p:nvSpPr>
          <p:cNvPr id="571" name="Shape 571"/>
          <p:cNvSpPr txBox="1"/>
          <p:nvPr/>
        </p:nvSpPr>
        <p:spPr>
          <a:xfrm>
            <a:off y="339375" x="41000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572" name="Shape 572"/>
          <p:cNvPicPr preferRelativeResize="0"/>
          <p:nvPr/>
        </p:nvPicPr>
        <p:blipFill>
          <a:blip r:embed="rId5">
            <a:alphaModFix/>
          </a:blip>
          <a:stretch>
            <a:fillRect/>
          </a:stretch>
        </p:blipFill>
        <p:spPr>
          <a:xfrm>
            <a:off y="95472" x="66650"/>
            <a:ext cy="545099" cx="343349"/>
          </a:xfrm>
          <a:prstGeom prst="rect">
            <a:avLst/>
          </a:prstGeom>
          <a:noFill/>
          <a:ln w="9525" cap="flat">
            <a:solidFill>
              <a:srgbClr val="CCCCCC"/>
            </a:solidFill>
            <a:prstDash val="solid"/>
            <a:round/>
            <a:headEnd w="med" len="med" type="none"/>
            <a:tailEnd w="med" len="med" type="none"/>
          </a:ln>
        </p:spPr>
      </p:pic>
      <p:sp>
        <p:nvSpPr>
          <p:cNvPr id="573" name="Shape 573"/>
          <p:cNvSpPr txBox="1"/>
          <p:nvPr/>
        </p:nvSpPr>
        <p:spPr>
          <a:xfrm>
            <a:off y="3079500" x="262725"/>
            <a:ext cy="1445700" cx="3006900"/>
          </a:xfrm>
          <a:prstGeom prst="rect">
            <a:avLst/>
          </a:prstGeom>
          <a:noFill/>
          <a:ln>
            <a:noFill/>
          </a:ln>
        </p:spPr>
        <p:txBody>
          <a:bodyPr bIns="91425" rIns="91425" lIns="91425" tIns="91425" anchor="t" anchorCtr="0">
            <a:noAutofit/>
          </a:bodyPr>
          <a:lstStyle/>
          <a:p>
            <a:pPr rtl="0" lvl="0" indent="-317500" marL="457200">
              <a:lnSpc>
                <a:spcPct val="100000"/>
              </a:lnSpc>
              <a:spcBef>
                <a:spcPts val="0"/>
              </a:spcBef>
              <a:buClr>
                <a:srgbClr val="000000"/>
              </a:buClr>
              <a:buSzPct val="100000"/>
              <a:buFont typeface="Droid Sans"/>
              <a:buAutoNum type="arabicPeriod"/>
            </a:pPr>
            <a:r>
              <a:rPr b="1" lang="en">
                <a:latin typeface="Droid Sans"/>
                <a:ea typeface="Droid Sans"/>
                <a:cs typeface="Droid Sans"/>
                <a:sym typeface="Droid Sans"/>
              </a:rPr>
              <a:t>NewMessage</a:t>
            </a:r>
            <a:br>
              <a:rPr lang="en">
                <a:latin typeface="Droid Sans"/>
                <a:ea typeface="Droid Sans"/>
                <a:cs typeface="Droid Sans"/>
                <a:sym typeface="Droid Sans"/>
              </a:rPr>
            </a:br>
          </a:p>
          <a:p>
            <a:pPr rtl="0" lvl="0" indent="-317500" marL="457200">
              <a:lnSpc>
                <a:spcPct val="100000"/>
              </a:lnSpc>
              <a:spcBef>
                <a:spcPts val="0"/>
              </a:spcBef>
              <a:buClr>
                <a:srgbClr val="000000"/>
              </a:buClr>
              <a:buSzPct val="100000"/>
              <a:buFont typeface="Droid Sans"/>
              <a:buAutoNum type="arabicPeriod"/>
            </a:pPr>
            <a:r>
              <a:rPr b="1" lang="en">
                <a:latin typeface="Droid Sans"/>
                <a:ea typeface="Droid Sans"/>
                <a:cs typeface="Droid Sans"/>
                <a:sym typeface="Droid Sans"/>
              </a:rPr>
              <a:t>Sender</a:t>
            </a:r>
            <a:br>
              <a:rPr lang="en">
                <a:latin typeface="Droid Sans"/>
                <a:ea typeface="Droid Sans"/>
                <a:cs typeface="Droid Sans"/>
                <a:sym typeface="Droid Sans"/>
              </a:rPr>
            </a:br>
          </a:p>
          <a:p>
            <a:pPr rtl="0" lvl="0" indent="-317500" marL="457200">
              <a:lnSpc>
                <a:spcPct val="100000"/>
              </a:lnSpc>
              <a:spcBef>
                <a:spcPts val="0"/>
              </a:spcBef>
              <a:buClr>
                <a:srgbClr val="000000"/>
              </a:buClr>
              <a:buSzPct val="100000"/>
              <a:buFont typeface="Droid Sans"/>
              <a:buAutoNum type="arabicPeriod"/>
            </a:pPr>
            <a:r>
              <a:rPr b="1" lang="en">
                <a:latin typeface="Droid Sans"/>
                <a:ea typeface="Droid Sans"/>
                <a:cs typeface="Droid Sans"/>
                <a:sym typeface="Droid Sans"/>
              </a:rPr>
              <a:t>MessageText</a:t>
            </a:r>
            <a:br>
              <a:rPr lang="en">
                <a:latin typeface="Droid Sans"/>
                <a:ea typeface="Droid Sans"/>
                <a:cs typeface="Droid Sans"/>
                <a:sym typeface="Droid Sans"/>
              </a:rPr>
            </a:br>
          </a:p>
          <a:p>
            <a:pPr rtl="0" lvl="0" indent="-317500" marL="457200">
              <a:lnSpc>
                <a:spcPct val="100000"/>
              </a:lnSpc>
              <a:spcBef>
                <a:spcPts val="0"/>
              </a:spcBef>
              <a:buClr>
                <a:srgbClr val="000000"/>
              </a:buClr>
              <a:buSzPct val="100000"/>
              <a:buFont typeface="Droid Sans"/>
              <a:buAutoNum type="arabicPeriod"/>
            </a:pPr>
            <a:r>
              <a:rPr b="1" lang="en">
                <a:latin typeface="Droid Sans"/>
                <a:ea typeface="Droid Sans"/>
                <a:cs typeface="Droid Sans"/>
                <a:sym typeface="Droid Sans"/>
              </a:rPr>
              <a:t>MessageTime</a:t>
            </a:r>
          </a:p>
        </p:txBody>
      </p:sp>
      <p:sp>
        <p:nvSpPr>
          <p:cNvPr id="574" name="Shape 574"/>
          <p:cNvSpPr/>
          <p:nvPr/>
        </p:nvSpPr>
        <p:spPr>
          <a:xfrm>
            <a:off y="1005075" x="3971400"/>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1</a:t>
            </a:r>
          </a:p>
        </p:txBody>
      </p:sp>
      <p:sp>
        <p:nvSpPr>
          <p:cNvPr id="575" name="Shape 575"/>
          <p:cNvSpPr/>
          <p:nvPr/>
        </p:nvSpPr>
        <p:spPr>
          <a:xfrm>
            <a:off y="759600" x="4773825"/>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2</a:t>
            </a:r>
          </a:p>
        </p:txBody>
      </p:sp>
      <p:sp>
        <p:nvSpPr>
          <p:cNvPr id="576" name="Shape 576"/>
          <p:cNvSpPr/>
          <p:nvPr/>
        </p:nvSpPr>
        <p:spPr>
          <a:xfrm>
            <a:off y="1358475" x="4773825"/>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3</a:t>
            </a:r>
          </a:p>
        </p:txBody>
      </p:sp>
      <p:sp>
        <p:nvSpPr>
          <p:cNvPr id="577" name="Shape 577"/>
          <p:cNvSpPr/>
          <p:nvPr/>
        </p:nvSpPr>
        <p:spPr>
          <a:xfrm>
            <a:off y="1005075" x="6492050"/>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4</a:t>
            </a:r>
          </a:p>
        </p:txBody>
      </p:sp>
      <p:sp>
        <p:nvSpPr>
          <p:cNvPr id="578" name="Shape 578"/>
          <p:cNvSpPr txBox="1"/>
          <p:nvPr/>
        </p:nvSpPr>
        <p:spPr>
          <a:xfrm>
            <a:off y="1525774" x="176050"/>
            <a:ext cy="1525200" cx="3475499"/>
          </a:xfrm>
          <a:prstGeom prst="rect">
            <a:avLst/>
          </a:prstGeom>
          <a:noFill/>
          <a:ln>
            <a:noFill/>
          </a:ln>
        </p:spPr>
        <p:txBody>
          <a:bodyPr bIns="91425" rIns="91425" lIns="91425" tIns="91425" anchor="t" anchorCtr="0">
            <a:noAutofit/>
          </a:bodyPr>
          <a:lstStyle/>
          <a:p>
            <a:pPr rtl="0" lvl="0">
              <a:spcBef>
                <a:spcPts val="0"/>
              </a:spcBef>
              <a:buNone/>
            </a:pPr>
            <a:r>
              <a:rPr lang="en">
                <a:latin typeface="Droid Sans"/>
                <a:ea typeface="Droid Sans"/>
                <a:cs typeface="Droid Sans"/>
                <a:sym typeface="Droid Sans"/>
              </a:rPr>
              <a:t>Please select each control and set the name property accordingly. In LiveCode you can have spaces in the Name of controls, but it is good programing practice not to have spaces and just set your name as one word. </a:t>
            </a:r>
          </a:p>
        </p:txBody>
      </p:sp>
      <p:sp>
        <p:nvSpPr>
          <p:cNvPr id="579" name="Shape 579"/>
          <p:cNvSpPr txBox="1"/>
          <p:nvPr/>
        </p:nvSpPr>
        <p:spPr>
          <a:xfrm>
            <a:off y="1055943" x="160892"/>
            <a:ext cy="441300" cx="3505799"/>
          </a:xfrm>
          <a:prstGeom prst="rect">
            <a:avLst/>
          </a:prstGeom>
          <a:noFill/>
          <a:ln>
            <a:noFill/>
          </a:ln>
        </p:spPr>
        <p:txBody>
          <a:bodyPr bIns="91425" rIns="91425" lIns="91425" tIns="91425" anchor="t" anchorCtr="0">
            <a:noAutofit/>
          </a:bodyPr>
          <a:lstStyle/>
          <a:p>
            <a:pPr rtl="0" lvl="0">
              <a:spcBef>
                <a:spcPts val="0"/>
              </a:spcBef>
              <a:buNone/>
            </a:pPr>
            <a:r>
              <a:rPr b="1" sz="2000" lang="en">
                <a:solidFill>
                  <a:srgbClr val="434343"/>
                </a:solidFill>
                <a:latin typeface="Droid Sans"/>
                <a:ea typeface="Droid Sans"/>
                <a:cs typeface="Droid Sans"/>
                <a:sym typeface="Droid Sans"/>
              </a:rPr>
              <a:t>Create a Row Template</a:t>
            </a:r>
          </a:p>
        </p:txBody>
      </p:sp>
      <p:sp>
        <p:nvSpPr>
          <p:cNvPr id="580" name="Shape 580"/>
          <p:cNvSpPr/>
          <p:nvPr/>
        </p:nvSpPr>
        <p:spPr>
          <a:xfrm>
            <a:off y="784522" x="882968"/>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1</a:t>
            </a:r>
          </a:p>
        </p:txBody>
      </p:sp>
      <p:sp>
        <p:nvSpPr>
          <p:cNvPr id="581" name="Shape 581"/>
          <p:cNvSpPr txBox="1"/>
          <p:nvPr/>
        </p:nvSpPr>
        <p:spPr>
          <a:xfrm>
            <a:off y="715649" x="189690"/>
            <a:ext cy="441300" cx="921600"/>
          </a:xfrm>
          <a:prstGeom prst="rect">
            <a:avLst/>
          </a:prstGeom>
          <a:noFill/>
          <a:ln>
            <a:noFill/>
          </a:ln>
        </p:spPr>
        <p:txBody>
          <a:bodyPr bIns="91425" rIns="91425" lIns="91425" tIns="91425" anchor="t" anchorCtr="0">
            <a:noAutofit/>
          </a:bodyPr>
          <a:lstStyle/>
          <a:p>
            <a:pPr rtl="0" lvl="0">
              <a:spcBef>
                <a:spcPts val="0"/>
              </a:spcBef>
              <a:buNone/>
            </a:pPr>
            <a:r>
              <a:rPr b="1" sz="2000" lang="en">
                <a:solidFill>
                  <a:srgbClr val="434343"/>
                </a:solidFill>
                <a:latin typeface="Droid Sans"/>
                <a:ea typeface="Droid Sans"/>
                <a:cs typeface="Droid Sans"/>
                <a:sym typeface="Droid Sans"/>
              </a:rPr>
              <a:t>Step</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5" name="Shape 585"/>
        <p:cNvGrpSpPr/>
        <p:nvPr/>
      </p:nvGrpSpPr>
      <p:grpSpPr>
        <a:xfrm>
          <a:off y="0" x="0"/>
          <a:ext cy="0" cx="0"/>
          <a:chOff y="0" x="0"/>
          <a:chExt cy="0" cx="0"/>
        </a:xfrm>
      </p:grpSpPr>
      <p:pic>
        <p:nvPicPr>
          <p:cNvPr id="586" name="Shape 586"/>
          <p:cNvPicPr preferRelativeResize="0"/>
          <p:nvPr/>
        </p:nvPicPr>
        <p:blipFill>
          <a:blip r:embed="rId3">
            <a:alphaModFix/>
          </a:blip>
          <a:stretch>
            <a:fillRect/>
          </a:stretch>
        </p:blipFill>
        <p:spPr>
          <a:xfrm>
            <a:off y="79750" x="628975"/>
            <a:ext cy="301200" cx="1151647"/>
          </a:xfrm>
          <a:prstGeom prst="rect">
            <a:avLst/>
          </a:prstGeom>
          <a:noFill/>
          <a:ln>
            <a:noFill/>
          </a:ln>
        </p:spPr>
      </p:pic>
      <p:sp>
        <p:nvSpPr>
          <p:cNvPr id="587" name="Shape 587"/>
          <p:cNvSpPr txBox="1"/>
          <p:nvPr/>
        </p:nvSpPr>
        <p:spPr>
          <a:xfrm>
            <a:off y="323650" x="51375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588" name="Shape 588"/>
          <p:cNvPicPr preferRelativeResize="0"/>
          <p:nvPr/>
        </p:nvPicPr>
        <p:blipFill>
          <a:blip r:embed="rId4">
            <a:alphaModFix/>
          </a:blip>
          <a:stretch>
            <a:fillRect/>
          </a:stretch>
        </p:blipFill>
        <p:spPr>
          <a:xfrm>
            <a:off y="79747" x="170400"/>
            <a:ext cy="545099" cx="343349"/>
          </a:xfrm>
          <a:prstGeom prst="rect">
            <a:avLst/>
          </a:prstGeom>
          <a:noFill/>
          <a:ln w="9525" cap="flat">
            <a:solidFill>
              <a:srgbClr val="53585F"/>
            </a:solidFill>
            <a:prstDash val="solid"/>
            <a:round/>
            <a:headEnd w="med" len="med" type="none"/>
            <a:tailEnd w="med" len="med" type="none"/>
          </a:ln>
        </p:spPr>
      </p:pic>
      <p:sp>
        <p:nvSpPr>
          <p:cNvPr id="589" name="Shape 589"/>
          <p:cNvSpPr txBox="1"/>
          <p:nvPr/>
        </p:nvSpPr>
        <p:spPr>
          <a:xfrm>
            <a:off y="1055943" x="160892"/>
            <a:ext cy="441300" cx="3505799"/>
          </a:xfrm>
          <a:prstGeom prst="rect">
            <a:avLst/>
          </a:prstGeom>
          <a:noFill/>
          <a:ln>
            <a:noFill/>
          </a:ln>
        </p:spPr>
        <p:txBody>
          <a:bodyPr bIns="91425" rIns="91425" lIns="91425" tIns="91425" anchor="t" anchorCtr="0">
            <a:noAutofit/>
          </a:bodyPr>
          <a:lstStyle/>
          <a:p>
            <a:pPr rtl="0" lvl="0">
              <a:spcBef>
                <a:spcPts val="0"/>
              </a:spcBef>
              <a:buNone/>
            </a:pPr>
            <a:r>
              <a:rPr b="1" sz="2000" lang="en">
                <a:solidFill>
                  <a:srgbClr val="434343"/>
                </a:solidFill>
                <a:latin typeface="Droid Sans"/>
                <a:ea typeface="Droid Sans"/>
                <a:cs typeface="Droid Sans"/>
                <a:sym typeface="Droid Sans"/>
              </a:rPr>
              <a:t>Create a Row Template</a:t>
            </a:r>
          </a:p>
        </p:txBody>
      </p:sp>
      <p:sp>
        <p:nvSpPr>
          <p:cNvPr id="590" name="Shape 590"/>
          <p:cNvSpPr txBox="1"/>
          <p:nvPr/>
        </p:nvSpPr>
        <p:spPr>
          <a:xfrm>
            <a:off y="1719200" x="85800"/>
            <a:ext cy="3011700" cx="3326400"/>
          </a:xfrm>
          <a:prstGeom prst="rect">
            <a:avLst/>
          </a:prstGeom>
          <a:noFill/>
          <a:ln>
            <a:noFill/>
          </a:ln>
        </p:spPr>
        <p:txBody>
          <a:bodyPr bIns="91425" rIns="91425" lIns="91425" tIns="91425" anchor="t" anchorCtr="0">
            <a:noAutofit/>
          </a:bodyPr>
          <a:lstStyle/>
          <a:p>
            <a:pPr rtl="0">
              <a:spcBef>
                <a:spcPts val="0"/>
              </a:spcBef>
              <a:buNone/>
            </a:pPr>
            <a:r>
              <a:rPr lang="en">
                <a:latin typeface="Droid Sans"/>
                <a:ea typeface="Droid Sans"/>
                <a:cs typeface="Droid Sans"/>
                <a:sym typeface="Droid Sans"/>
              </a:rPr>
              <a:t>The next step is to save you row template. </a:t>
            </a:r>
          </a:p>
          <a:p>
            <a:pPr rtl="0">
              <a:spcBef>
                <a:spcPts val="0"/>
              </a:spcBef>
              <a:buNone/>
            </a:pPr>
            <a:r>
              <a:t/>
            </a:r>
            <a:endParaRPr>
              <a:latin typeface="Droid Sans"/>
              <a:ea typeface="Droid Sans"/>
              <a:cs typeface="Droid Sans"/>
              <a:sym typeface="Droid Sans"/>
            </a:endParaRPr>
          </a:p>
          <a:p>
            <a:pPr rtl="0" lvl="0">
              <a:spcBef>
                <a:spcPts val="0"/>
              </a:spcBef>
              <a:buNone/>
            </a:pPr>
            <a:r>
              <a:rPr lang="en">
                <a:latin typeface="Droid Sans"/>
                <a:ea typeface="Droid Sans"/>
                <a:cs typeface="Droid Sans"/>
                <a:sym typeface="Droid Sans"/>
              </a:rPr>
              <a:t>1. Select the “Stop Editing Group” from the Object menu.</a:t>
            </a:r>
          </a:p>
          <a:p>
            <a:pPr rtl="0" lvl="0">
              <a:spcBef>
                <a:spcPts val="0"/>
              </a:spcBef>
              <a:buNone/>
            </a:pPr>
            <a:r>
              <a:t/>
            </a:r>
            <a:endParaRPr>
              <a:latin typeface="Droid Sans"/>
              <a:ea typeface="Droid Sans"/>
              <a:cs typeface="Droid Sans"/>
              <a:sym typeface="Droid Sans"/>
            </a:endParaRPr>
          </a:p>
          <a:p>
            <a:pPr rtl="0" lvl="0">
              <a:spcBef>
                <a:spcPts val="0"/>
              </a:spcBef>
              <a:buNone/>
            </a:pPr>
            <a:r>
              <a:rPr lang="en">
                <a:latin typeface="Droid Sans"/>
                <a:ea typeface="Droid Sans"/>
                <a:cs typeface="Droid Sans"/>
                <a:sym typeface="Droid Sans"/>
              </a:rPr>
              <a:t>2. Then to complete and save the template, you must close the window. On the Mac, it is the Red circle and on Windows is will be the “x” option.</a:t>
            </a:r>
          </a:p>
          <a:p>
            <a:pPr rtl="0" lvl="0">
              <a:spcBef>
                <a:spcPts val="0"/>
              </a:spcBef>
              <a:buNone/>
            </a:pPr>
            <a:r>
              <a:t/>
            </a:r>
            <a:endParaRPr>
              <a:latin typeface="Droid Sans"/>
              <a:ea typeface="Droid Sans"/>
              <a:cs typeface="Droid Sans"/>
              <a:sym typeface="Droid Sans"/>
            </a:endParaRPr>
          </a:p>
          <a:p>
            <a:pPr rtl="0" lvl="0">
              <a:spcBef>
                <a:spcPts val="0"/>
              </a:spcBef>
              <a:buNone/>
            </a:pPr>
            <a:r>
              <a:rPr lang="en">
                <a:solidFill>
                  <a:schemeClr val="dk1"/>
                </a:solidFill>
                <a:latin typeface="Droid Sans"/>
                <a:ea typeface="Droid Sans"/>
                <a:cs typeface="Droid Sans"/>
                <a:sym typeface="Droid Sans"/>
              </a:rPr>
              <a:t>3. You will be prompted to save - </a:t>
            </a:r>
            <a:r>
              <a:rPr b="1" lang="en">
                <a:solidFill>
                  <a:schemeClr val="dk1"/>
                </a:solidFill>
                <a:latin typeface="Droid Sans"/>
                <a:ea typeface="Droid Sans"/>
                <a:cs typeface="Droid Sans"/>
                <a:sym typeface="Droid Sans"/>
              </a:rPr>
              <a:t>YOU MUST click the Save option</a:t>
            </a:r>
            <a:r>
              <a:rPr lang="en">
                <a:solidFill>
                  <a:schemeClr val="dk1"/>
                </a:solidFill>
                <a:latin typeface="Droid Sans"/>
                <a:ea typeface="Droid Sans"/>
                <a:cs typeface="Droid Sans"/>
                <a:sym typeface="Droid Sans"/>
              </a:rPr>
              <a:t>, or all your changes will be lost.</a:t>
            </a:r>
            <a:r>
              <a:rPr lang="en">
                <a:solidFill>
                  <a:srgbClr val="FFFFFF"/>
                </a:solidFill>
              </a:rPr>
              <a:t>2</a:t>
            </a:r>
          </a:p>
          <a:p>
            <a:pPr rtl="0" lvl="0">
              <a:spcBef>
                <a:spcPts val="0"/>
              </a:spcBef>
              <a:buNone/>
            </a:pPr>
            <a:r>
              <a:t/>
            </a:r>
            <a:endParaRPr>
              <a:solidFill>
                <a:schemeClr val="dk1"/>
              </a:solidFill>
              <a:latin typeface="Droid Sans"/>
              <a:ea typeface="Droid Sans"/>
              <a:cs typeface="Droid Sans"/>
              <a:sym typeface="Droid Sans"/>
            </a:endParaRPr>
          </a:p>
        </p:txBody>
      </p:sp>
      <p:sp>
        <p:nvSpPr>
          <p:cNvPr id="591" name="Shape 591"/>
          <p:cNvSpPr/>
          <p:nvPr/>
        </p:nvSpPr>
        <p:spPr>
          <a:xfrm>
            <a:off y="784522" x="882968"/>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1</a:t>
            </a:r>
          </a:p>
        </p:txBody>
      </p:sp>
      <p:sp>
        <p:nvSpPr>
          <p:cNvPr id="592" name="Shape 592"/>
          <p:cNvSpPr txBox="1"/>
          <p:nvPr/>
        </p:nvSpPr>
        <p:spPr>
          <a:xfrm>
            <a:off y="715649" x="189690"/>
            <a:ext cy="441300" cx="921600"/>
          </a:xfrm>
          <a:prstGeom prst="rect">
            <a:avLst/>
          </a:prstGeom>
          <a:noFill/>
          <a:ln>
            <a:noFill/>
          </a:ln>
        </p:spPr>
        <p:txBody>
          <a:bodyPr bIns="91425" rIns="91425" lIns="91425" tIns="91425" anchor="t" anchorCtr="0">
            <a:noAutofit/>
          </a:bodyPr>
          <a:lstStyle/>
          <a:p>
            <a:pPr rtl="0" lvl="0">
              <a:spcBef>
                <a:spcPts val="0"/>
              </a:spcBef>
              <a:buNone/>
            </a:pPr>
            <a:r>
              <a:rPr b="1" sz="2000" lang="en">
                <a:solidFill>
                  <a:srgbClr val="434343"/>
                </a:solidFill>
                <a:latin typeface="Droid Sans"/>
                <a:ea typeface="Droid Sans"/>
                <a:cs typeface="Droid Sans"/>
                <a:sym typeface="Droid Sans"/>
              </a:rPr>
              <a:t>Step</a:t>
            </a:r>
          </a:p>
        </p:txBody>
      </p:sp>
      <p:pic>
        <p:nvPicPr>
          <p:cNvPr id="593" name="Shape 593"/>
          <p:cNvPicPr preferRelativeResize="0"/>
          <p:nvPr/>
        </p:nvPicPr>
        <p:blipFill>
          <a:blip r:embed="rId5">
            <a:alphaModFix/>
          </a:blip>
          <a:stretch>
            <a:fillRect/>
          </a:stretch>
        </p:blipFill>
        <p:spPr>
          <a:xfrm>
            <a:off y="501800" x="3742750"/>
            <a:ext cy="4229100" cx="5238750"/>
          </a:xfrm>
          <a:prstGeom prst="rect">
            <a:avLst/>
          </a:prstGeom>
          <a:noFill/>
          <a:ln>
            <a:noFill/>
          </a:ln>
        </p:spPr>
      </p:pic>
      <p:sp>
        <p:nvSpPr>
          <p:cNvPr id="594" name="Shape 594"/>
          <p:cNvSpPr/>
          <p:nvPr/>
        </p:nvSpPr>
        <p:spPr>
          <a:xfrm>
            <a:off y="1478235" x="6890175"/>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1</a:t>
            </a:r>
          </a:p>
        </p:txBody>
      </p:sp>
      <p:cxnSp>
        <p:nvCxnSpPr>
          <p:cNvPr id="595" name="Shape 595"/>
          <p:cNvCxnSpPr/>
          <p:nvPr/>
        </p:nvCxnSpPr>
        <p:spPr>
          <a:xfrm rot="10800000" flipH="1">
            <a:off y="1158938" x="3218375"/>
            <a:ext cy="2091000" cx="1249199"/>
          </a:xfrm>
          <a:prstGeom prst="straightConnector1">
            <a:avLst/>
          </a:prstGeom>
          <a:noFill/>
          <a:ln w="38100" cap="flat">
            <a:solidFill>
              <a:srgbClr val="E06666"/>
            </a:solidFill>
            <a:prstDash val="solid"/>
            <a:round/>
            <a:headEnd w="lg" len="lg" type="none"/>
            <a:tailEnd w="lg" len="lg" type="triangle"/>
          </a:ln>
        </p:spPr>
      </p:cxnSp>
      <p:sp>
        <p:nvSpPr>
          <p:cNvPr id="596" name="Shape 596"/>
          <p:cNvSpPr/>
          <p:nvPr/>
        </p:nvSpPr>
        <p:spPr>
          <a:xfrm>
            <a:off y="564050" x="4678750"/>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2</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0" name="Shape 600"/>
        <p:cNvGrpSpPr/>
        <p:nvPr/>
      </p:nvGrpSpPr>
      <p:grpSpPr>
        <a:xfrm>
          <a:off y="0" x="0"/>
          <a:ext cy="0" cx="0"/>
          <a:chOff y="0" x="0"/>
          <a:chExt cy="0" cx="0"/>
        </a:xfrm>
      </p:grpSpPr>
      <p:pic>
        <p:nvPicPr>
          <p:cNvPr id="601" name="Shape 601"/>
          <p:cNvPicPr preferRelativeResize="0"/>
          <p:nvPr/>
        </p:nvPicPr>
        <p:blipFill>
          <a:blip r:embed="rId3">
            <a:alphaModFix/>
          </a:blip>
          <a:stretch>
            <a:fillRect/>
          </a:stretch>
        </p:blipFill>
        <p:spPr>
          <a:xfrm>
            <a:off y="285750" x="3771275"/>
            <a:ext cy="4572000" cx="5238750"/>
          </a:xfrm>
          <a:prstGeom prst="rect">
            <a:avLst/>
          </a:prstGeom>
          <a:noFill/>
          <a:ln w="9525" cap="flat">
            <a:solidFill>
              <a:srgbClr val="B7B7B7"/>
            </a:solidFill>
            <a:prstDash val="solid"/>
            <a:round/>
            <a:headEnd w="med" len="med" type="none"/>
            <a:tailEnd w="med" len="med" type="none"/>
          </a:ln>
        </p:spPr>
      </p:pic>
      <p:pic>
        <p:nvPicPr>
          <p:cNvPr id="602" name="Shape 602"/>
          <p:cNvPicPr preferRelativeResize="0"/>
          <p:nvPr/>
        </p:nvPicPr>
        <p:blipFill>
          <a:blip r:embed="rId4">
            <a:alphaModFix/>
          </a:blip>
          <a:stretch>
            <a:fillRect/>
          </a:stretch>
        </p:blipFill>
        <p:spPr>
          <a:xfrm>
            <a:off y="95475" x="525225"/>
            <a:ext cy="301200" cx="1151647"/>
          </a:xfrm>
          <a:prstGeom prst="rect">
            <a:avLst/>
          </a:prstGeom>
          <a:noFill/>
          <a:ln>
            <a:noFill/>
          </a:ln>
        </p:spPr>
      </p:pic>
      <p:sp>
        <p:nvSpPr>
          <p:cNvPr id="603" name="Shape 603"/>
          <p:cNvSpPr txBox="1"/>
          <p:nvPr/>
        </p:nvSpPr>
        <p:spPr>
          <a:xfrm>
            <a:off y="339375" x="41000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604" name="Shape 604"/>
          <p:cNvPicPr preferRelativeResize="0"/>
          <p:nvPr/>
        </p:nvPicPr>
        <p:blipFill>
          <a:blip r:embed="rId5">
            <a:alphaModFix/>
          </a:blip>
          <a:stretch>
            <a:fillRect/>
          </a:stretch>
        </p:blipFill>
        <p:spPr>
          <a:xfrm>
            <a:off y="95472" x="66650"/>
            <a:ext cy="545099" cx="343349"/>
          </a:xfrm>
          <a:prstGeom prst="rect">
            <a:avLst/>
          </a:prstGeom>
          <a:noFill/>
          <a:ln w="9525" cap="flat">
            <a:solidFill>
              <a:srgbClr val="CCCCCC"/>
            </a:solidFill>
            <a:prstDash val="solid"/>
            <a:round/>
            <a:headEnd w="med" len="med" type="none"/>
            <a:tailEnd w="med" len="med" type="none"/>
          </a:ln>
        </p:spPr>
      </p:pic>
      <p:sp>
        <p:nvSpPr>
          <p:cNvPr id="605" name="Shape 605"/>
          <p:cNvSpPr txBox="1"/>
          <p:nvPr/>
        </p:nvSpPr>
        <p:spPr>
          <a:xfrm>
            <a:off y="3079500" x="262725"/>
            <a:ext cy="1853999" cx="3006900"/>
          </a:xfrm>
          <a:prstGeom prst="rect">
            <a:avLst/>
          </a:prstGeom>
          <a:noFill/>
          <a:ln>
            <a:noFill/>
          </a:ln>
        </p:spPr>
        <p:txBody>
          <a:bodyPr bIns="91425" rIns="91425" lIns="91425" tIns="91425" anchor="t" anchorCtr="0">
            <a:noAutofit/>
          </a:bodyPr>
          <a:lstStyle/>
          <a:p>
            <a:pPr rtl="0" lvl="0" indent="-317500" marL="457200">
              <a:lnSpc>
                <a:spcPct val="100000"/>
              </a:lnSpc>
              <a:spcBef>
                <a:spcPts val="0"/>
              </a:spcBef>
              <a:buClr>
                <a:srgbClr val="000000"/>
              </a:buClr>
              <a:buSzPct val="100000"/>
              <a:buFont typeface="Droid Sans"/>
              <a:buAutoNum type="arabicPeriod"/>
            </a:pPr>
            <a:r>
              <a:rPr b="1" lang="en">
                <a:latin typeface="Droid Sans"/>
                <a:ea typeface="Droid Sans"/>
                <a:cs typeface="Droid Sans"/>
                <a:sym typeface="Droid Sans"/>
              </a:rPr>
              <a:t>Border</a:t>
            </a:r>
            <a:br>
              <a:rPr lang="en">
                <a:latin typeface="Droid Sans"/>
                <a:ea typeface="Droid Sans"/>
                <a:cs typeface="Droid Sans"/>
                <a:sym typeface="Droid Sans"/>
              </a:rPr>
            </a:br>
          </a:p>
          <a:p>
            <a:pPr rtl="0" lvl="0" indent="-317500" marL="457200">
              <a:lnSpc>
                <a:spcPct val="100000"/>
              </a:lnSpc>
              <a:spcBef>
                <a:spcPts val="0"/>
              </a:spcBef>
              <a:buClr>
                <a:srgbClr val="000000"/>
              </a:buClr>
              <a:buSzPct val="100000"/>
              <a:buFont typeface="Droid Sans"/>
              <a:buAutoNum type="arabicPeriod"/>
            </a:pPr>
            <a:r>
              <a:rPr b="1" lang="en">
                <a:latin typeface="Droid Sans"/>
                <a:ea typeface="Droid Sans"/>
                <a:cs typeface="Droid Sans"/>
                <a:sym typeface="Droid Sans"/>
              </a:rPr>
              <a:t>Alternate Row Colors</a:t>
            </a:r>
            <a:br>
              <a:rPr lang="en">
                <a:latin typeface="Droid Sans"/>
                <a:ea typeface="Droid Sans"/>
                <a:cs typeface="Droid Sans"/>
                <a:sym typeface="Droid Sans"/>
              </a:rPr>
            </a:br>
          </a:p>
          <a:p>
            <a:pPr rtl="0" lvl="0" indent="-317500" marL="457200">
              <a:lnSpc>
                <a:spcPct val="100000"/>
              </a:lnSpc>
              <a:spcBef>
                <a:spcPts val="0"/>
              </a:spcBef>
              <a:buClr>
                <a:srgbClr val="000000"/>
              </a:buClr>
              <a:buSzPct val="100000"/>
              <a:buFont typeface="Droid Sans"/>
              <a:buAutoNum type="arabicPeriod"/>
            </a:pPr>
            <a:r>
              <a:rPr b="1" lang="en">
                <a:latin typeface="Droid Sans"/>
                <a:ea typeface="Droid Sans"/>
                <a:cs typeface="Droid Sans"/>
                <a:sym typeface="Droid Sans"/>
              </a:rPr>
              <a:t>Fixed Row Height</a:t>
            </a:r>
            <a:br>
              <a:rPr lang="en">
                <a:latin typeface="Droid Sans"/>
                <a:ea typeface="Droid Sans"/>
                <a:cs typeface="Droid Sans"/>
                <a:sym typeface="Droid Sans"/>
              </a:rPr>
            </a:br>
          </a:p>
          <a:p>
            <a:pPr rtl="0" lvl="0">
              <a:lnSpc>
                <a:spcPct val="100000"/>
              </a:lnSpc>
              <a:spcBef>
                <a:spcPts val="0"/>
              </a:spcBef>
              <a:buNone/>
            </a:pPr>
            <a:r>
              <a:t/>
            </a:r>
            <a:endParaRPr sz="600">
              <a:latin typeface="Droid Sans"/>
              <a:ea typeface="Droid Sans"/>
              <a:cs typeface="Droid Sans"/>
              <a:sym typeface="Droid Sans"/>
            </a:endParaRPr>
          </a:p>
          <a:p>
            <a:pPr rtl="0" lvl="0" indent="-317500" marL="457200">
              <a:lnSpc>
                <a:spcPct val="100000"/>
              </a:lnSpc>
              <a:spcBef>
                <a:spcPts val="0"/>
              </a:spcBef>
              <a:buClr>
                <a:srgbClr val="000000"/>
              </a:buClr>
              <a:buSzPct val="100000"/>
              <a:buFont typeface="Droid Sans"/>
              <a:buAutoNum type="arabicPeriod"/>
            </a:pPr>
            <a:r>
              <a:rPr lang="en">
                <a:latin typeface="Droid Sans"/>
                <a:ea typeface="Droid Sans"/>
                <a:cs typeface="Droid Sans"/>
                <a:sym typeface="Droid Sans"/>
              </a:rPr>
              <a:t>Click Row Behavior to start Step 2 in our process.</a:t>
            </a:r>
          </a:p>
        </p:txBody>
      </p:sp>
      <p:sp>
        <p:nvSpPr>
          <p:cNvPr id="606" name="Shape 606"/>
          <p:cNvSpPr/>
          <p:nvPr/>
        </p:nvSpPr>
        <p:spPr>
          <a:xfrm>
            <a:off y="1711875" x="7897950"/>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1</a:t>
            </a:r>
          </a:p>
        </p:txBody>
      </p:sp>
      <p:sp>
        <p:nvSpPr>
          <p:cNvPr id="607" name="Shape 607"/>
          <p:cNvSpPr/>
          <p:nvPr/>
        </p:nvSpPr>
        <p:spPr>
          <a:xfrm>
            <a:off y="3184000" x="8377125"/>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2</a:t>
            </a:r>
          </a:p>
        </p:txBody>
      </p:sp>
      <p:sp>
        <p:nvSpPr>
          <p:cNvPr id="608" name="Shape 608"/>
          <p:cNvSpPr/>
          <p:nvPr/>
        </p:nvSpPr>
        <p:spPr>
          <a:xfrm>
            <a:off y="3801875" x="8377125"/>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3</a:t>
            </a:r>
          </a:p>
        </p:txBody>
      </p:sp>
      <p:sp>
        <p:nvSpPr>
          <p:cNvPr id="609" name="Shape 609"/>
          <p:cNvSpPr/>
          <p:nvPr/>
        </p:nvSpPr>
        <p:spPr>
          <a:xfrm>
            <a:off y="2566125" x="8526625"/>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4</a:t>
            </a:r>
          </a:p>
        </p:txBody>
      </p:sp>
      <p:sp>
        <p:nvSpPr>
          <p:cNvPr id="610" name="Shape 610"/>
          <p:cNvSpPr txBox="1"/>
          <p:nvPr/>
        </p:nvSpPr>
        <p:spPr>
          <a:xfrm>
            <a:off y="1525774" x="176050"/>
            <a:ext cy="1525200" cx="3475499"/>
          </a:xfrm>
          <a:prstGeom prst="rect">
            <a:avLst/>
          </a:prstGeom>
          <a:noFill/>
          <a:ln>
            <a:noFill/>
          </a:ln>
        </p:spPr>
        <p:txBody>
          <a:bodyPr bIns="91425" rIns="91425" lIns="91425" tIns="91425" anchor="t" anchorCtr="0">
            <a:noAutofit/>
          </a:bodyPr>
          <a:lstStyle/>
          <a:p>
            <a:pPr rtl="0" lvl="0">
              <a:spcBef>
                <a:spcPts val="0"/>
              </a:spcBef>
              <a:buNone/>
            </a:pPr>
            <a:r>
              <a:rPr lang="en">
                <a:latin typeface="Droid Sans"/>
                <a:ea typeface="Droid Sans"/>
                <a:cs typeface="Droid Sans"/>
                <a:sym typeface="Droid Sans"/>
              </a:rPr>
              <a:t>We now need to set a few properties so LiveCode can style the grid so as to emulate the Message List. The three properties need to be turned off [uncheck the box]. You grid should now look like the image on the right.</a:t>
            </a:r>
          </a:p>
        </p:txBody>
      </p:sp>
      <p:sp>
        <p:nvSpPr>
          <p:cNvPr id="611" name="Shape 611"/>
          <p:cNvSpPr txBox="1"/>
          <p:nvPr/>
        </p:nvSpPr>
        <p:spPr>
          <a:xfrm>
            <a:off y="1055943" x="160892"/>
            <a:ext cy="441300" cx="3505799"/>
          </a:xfrm>
          <a:prstGeom prst="rect">
            <a:avLst/>
          </a:prstGeom>
          <a:noFill/>
          <a:ln>
            <a:noFill/>
          </a:ln>
        </p:spPr>
        <p:txBody>
          <a:bodyPr bIns="91425" rIns="91425" lIns="91425" tIns="91425" anchor="t" anchorCtr="0">
            <a:noAutofit/>
          </a:bodyPr>
          <a:lstStyle/>
          <a:p>
            <a:pPr rtl="0" lvl="0">
              <a:spcBef>
                <a:spcPts val="0"/>
              </a:spcBef>
              <a:buNone/>
            </a:pPr>
            <a:r>
              <a:rPr b="1" sz="2000" lang="en">
                <a:solidFill>
                  <a:srgbClr val="434343"/>
                </a:solidFill>
                <a:latin typeface="Droid Sans"/>
                <a:ea typeface="Droid Sans"/>
                <a:cs typeface="Droid Sans"/>
                <a:sym typeface="Droid Sans"/>
              </a:rPr>
              <a:t>Create a Row Template</a:t>
            </a:r>
          </a:p>
        </p:txBody>
      </p:sp>
      <p:sp>
        <p:nvSpPr>
          <p:cNvPr id="612" name="Shape 612"/>
          <p:cNvSpPr/>
          <p:nvPr/>
        </p:nvSpPr>
        <p:spPr>
          <a:xfrm>
            <a:off y="784522" x="882968"/>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1</a:t>
            </a:r>
          </a:p>
        </p:txBody>
      </p:sp>
      <p:sp>
        <p:nvSpPr>
          <p:cNvPr id="613" name="Shape 613"/>
          <p:cNvSpPr txBox="1"/>
          <p:nvPr/>
        </p:nvSpPr>
        <p:spPr>
          <a:xfrm>
            <a:off y="715649" x="189690"/>
            <a:ext cy="441300" cx="921600"/>
          </a:xfrm>
          <a:prstGeom prst="rect">
            <a:avLst/>
          </a:prstGeom>
          <a:noFill/>
          <a:ln>
            <a:noFill/>
          </a:ln>
        </p:spPr>
        <p:txBody>
          <a:bodyPr bIns="91425" rIns="91425" lIns="91425" tIns="91425" anchor="t" anchorCtr="0">
            <a:noAutofit/>
          </a:bodyPr>
          <a:lstStyle/>
          <a:p>
            <a:pPr rtl="0" lvl="0">
              <a:spcBef>
                <a:spcPts val="0"/>
              </a:spcBef>
              <a:buNone/>
            </a:pPr>
            <a:r>
              <a:rPr b="1" sz="2000" lang="en">
                <a:solidFill>
                  <a:srgbClr val="434343"/>
                </a:solidFill>
                <a:latin typeface="Droid Sans"/>
                <a:ea typeface="Droid Sans"/>
                <a:cs typeface="Droid Sans"/>
                <a:sym typeface="Droid Sans"/>
              </a:rPr>
              <a:t>Step</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7" name="Shape 617"/>
        <p:cNvGrpSpPr/>
        <p:nvPr/>
      </p:nvGrpSpPr>
      <p:grpSpPr>
        <a:xfrm>
          <a:off y="0" x="0"/>
          <a:ext cy="0" cx="0"/>
          <a:chOff y="0" x="0"/>
          <a:chExt cy="0" cx="0"/>
        </a:xfrm>
      </p:grpSpPr>
      <p:pic>
        <p:nvPicPr>
          <p:cNvPr id="618" name="Shape 618"/>
          <p:cNvPicPr preferRelativeResize="0"/>
          <p:nvPr/>
        </p:nvPicPr>
        <p:blipFill>
          <a:blip r:embed="rId3">
            <a:alphaModFix/>
          </a:blip>
          <a:stretch>
            <a:fillRect/>
          </a:stretch>
        </p:blipFill>
        <p:spPr>
          <a:xfrm>
            <a:off y="79750" x="628975"/>
            <a:ext cy="301200" cx="1151647"/>
          </a:xfrm>
          <a:prstGeom prst="rect">
            <a:avLst/>
          </a:prstGeom>
          <a:noFill/>
          <a:ln>
            <a:noFill/>
          </a:ln>
        </p:spPr>
      </p:pic>
      <p:sp>
        <p:nvSpPr>
          <p:cNvPr id="619" name="Shape 619"/>
          <p:cNvSpPr txBox="1"/>
          <p:nvPr/>
        </p:nvSpPr>
        <p:spPr>
          <a:xfrm>
            <a:off y="323650" x="51375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620" name="Shape 620"/>
          <p:cNvPicPr preferRelativeResize="0"/>
          <p:nvPr/>
        </p:nvPicPr>
        <p:blipFill>
          <a:blip r:embed="rId4">
            <a:alphaModFix/>
          </a:blip>
          <a:stretch>
            <a:fillRect/>
          </a:stretch>
        </p:blipFill>
        <p:spPr>
          <a:xfrm>
            <a:off y="79747" x="170400"/>
            <a:ext cy="545099" cx="343349"/>
          </a:xfrm>
          <a:prstGeom prst="rect">
            <a:avLst/>
          </a:prstGeom>
          <a:noFill/>
          <a:ln w="9525" cap="flat">
            <a:solidFill>
              <a:srgbClr val="53585F"/>
            </a:solidFill>
            <a:prstDash val="solid"/>
            <a:round/>
            <a:headEnd w="med" len="med" type="none"/>
            <a:tailEnd w="med" len="med" type="none"/>
          </a:ln>
        </p:spPr>
      </p:pic>
      <p:sp>
        <p:nvSpPr>
          <p:cNvPr id="621" name="Shape 621"/>
          <p:cNvSpPr txBox="1"/>
          <p:nvPr/>
        </p:nvSpPr>
        <p:spPr>
          <a:xfrm>
            <a:off y="1055943" x="160892"/>
            <a:ext cy="441300" cx="3505799"/>
          </a:xfrm>
          <a:prstGeom prst="rect">
            <a:avLst/>
          </a:prstGeom>
          <a:noFill/>
          <a:ln>
            <a:noFill/>
          </a:ln>
        </p:spPr>
        <p:txBody>
          <a:bodyPr bIns="91425" rIns="91425" lIns="91425" tIns="91425" anchor="t" anchorCtr="0">
            <a:noAutofit/>
          </a:bodyPr>
          <a:lstStyle/>
          <a:p>
            <a:pPr rtl="0" lvl="0">
              <a:spcBef>
                <a:spcPts val="0"/>
              </a:spcBef>
              <a:buNone/>
            </a:pPr>
            <a:r>
              <a:rPr b="1" sz="2000" lang="en">
                <a:solidFill>
                  <a:srgbClr val="434343"/>
                </a:solidFill>
                <a:latin typeface="Droid Sans"/>
                <a:ea typeface="Droid Sans"/>
                <a:cs typeface="Droid Sans"/>
                <a:sym typeface="Droid Sans"/>
              </a:rPr>
              <a:t>Code FillInData</a:t>
            </a:r>
          </a:p>
        </p:txBody>
      </p:sp>
      <p:sp>
        <p:nvSpPr>
          <p:cNvPr id="622" name="Shape 622"/>
          <p:cNvSpPr txBox="1"/>
          <p:nvPr/>
        </p:nvSpPr>
        <p:spPr>
          <a:xfrm>
            <a:off y="2902761" x="150832"/>
            <a:ext cy="1406400" cx="3326400"/>
          </a:xfrm>
          <a:prstGeom prst="rect">
            <a:avLst/>
          </a:prstGeom>
          <a:noFill/>
          <a:ln>
            <a:noFill/>
          </a:ln>
        </p:spPr>
        <p:txBody>
          <a:bodyPr bIns="91425" rIns="91425" lIns="91425" tIns="91425" anchor="t" anchorCtr="0">
            <a:noAutofit/>
          </a:bodyPr>
          <a:lstStyle/>
          <a:p>
            <a:pPr rtl="0" lvl="0">
              <a:spcBef>
                <a:spcPts val="0"/>
              </a:spcBef>
              <a:buNone/>
            </a:pPr>
            <a:r>
              <a:rPr lang="en">
                <a:solidFill>
                  <a:schemeClr val="dk1"/>
                </a:solidFill>
                <a:latin typeface="Droid Sans"/>
                <a:ea typeface="Droid Sans"/>
                <a:cs typeface="Droid Sans"/>
                <a:sym typeface="Droid Sans"/>
              </a:rPr>
              <a:t>1. Select FillInData on the left list. This will display and highlight the where we need to code next.</a:t>
            </a:r>
          </a:p>
          <a:p>
            <a:pPr rtl="0" lvl="0">
              <a:spcBef>
                <a:spcPts val="0"/>
              </a:spcBef>
              <a:buNone/>
            </a:pPr>
            <a:r>
              <a:t/>
            </a:r>
            <a:endParaRPr>
              <a:solidFill>
                <a:schemeClr val="dk1"/>
              </a:solidFill>
              <a:latin typeface="Droid Sans"/>
              <a:ea typeface="Droid Sans"/>
              <a:cs typeface="Droid Sans"/>
              <a:sym typeface="Droid Sans"/>
            </a:endParaRPr>
          </a:p>
          <a:p>
            <a:pPr rtl="0" lvl="0">
              <a:spcBef>
                <a:spcPts val="0"/>
              </a:spcBef>
              <a:buNone/>
            </a:pPr>
            <a:r>
              <a:rPr lang="en">
                <a:latin typeface="Droid Sans"/>
                <a:ea typeface="Droid Sans"/>
                <a:cs typeface="Droid Sans"/>
                <a:sym typeface="Droid Sans"/>
              </a:rPr>
              <a:t>2. Next we need to understand and change the default Example code. </a:t>
            </a:r>
          </a:p>
        </p:txBody>
      </p:sp>
      <p:sp>
        <p:nvSpPr>
          <p:cNvPr id="623" name="Shape 623"/>
          <p:cNvSpPr/>
          <p:nvPr/>
        </p:nvSpPr>
        <p:spPr>
          <a:xfrm>
            <a:off y="784522" x="882968"/>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2</a:t>
            </a:r>
          </a:p>
        </p:txBody>
      </p:sp>
      <p:sp>
        <p:nvSpPr>
          <p:cNvPr id="624" name="Shape 624"/>
          <p:cNvSpPr txBox="1"/>
          <p:nvPr/>
        </p:nvSpPr>
        <p:spPr>
          <a:xfrm>
            <a:off y="715650" x="189700"/>
            <a:ext cy="441300" cx="769500"/>
          </a:xfrm>
          <a:prstGeom prst="rect">
            <a:avLst/>
          </a:prstGeom>
          <a:noFill/>
          <a:ln>
            <a:noFill/>
          </a:ln>
        </p:spPr>
        <p:txBody>
          <a:bodyPr bIns="91425" rIns="91425" lIns="91425" tIns="91425" anchor="t" anchorCtr="0">
            <a:noAutofit/>
          </a:bodyPr>
          <a:lstStyle/>
          <a:p>
            <a:pPr rtl="0" lvl="0">
              <a:spcBef>
                <a:spcPts val="0"/>
              </a:spcBef>
              <a:buNone/>
            </a:pPr>
            <a:r>
              <a:rPr b="1" sz="2000" lang="en">
                <a:solidFill>
                  <a:srgbClr val="434343"/>
                </a:solidFill>
                <a:latin typeface="Droid Sans"/>
                <a:ea typeface="Droid Sans"/>
                <a:cs typeface="Droid Sans"/>
                <a:sym typeface="Droid Sans"/>
              </a:rPr>
              <a:t>Step</a:t>
            </a:r>
          </a:p>
        </p:txBody>
      </p:sp>
      <p:pic>
        <p:nvPicPr>
          <p:cNvPr id="625" name="Shape 625"/>
          <p:cNvPicPr preferRelativeResize="0"/>
          <p:nvPr/>
        </p:nvPicPr>
        <p:blipFill>
          <a:blip r:embed="rId5">
            <a:alphaModFix/>
          </a:blip>
          <a:stretch>
            <a:fillRect/>
          </a:stretch>
        </p:blipFill>
        <p:spPr>
          <a:xfrm>
            <a:off y="380937" x="3736700"/>
            <a:ext cy="4486275" cx="5238750"/>
          </a:xfrm>
          <a:prstGeom prst="rect">
            <a:avLst/>
          </a:prstGeom>
          <a:noFill/>
          <a:ln>
            <a:noFill/>
          </a:ln>
        </p:spPr>
      </p:pic>
      <p:sp>
        <p:nvSpPr>
          <p:cNvPr id="626" name="Shape 626"/>
          <p:cNvSpPr txBox="1"/>
          <p:nvPr/>
        </p:nvSpPr>
        <p:spPr>
          <a:xfrm>
            <a:off y="1491649" x="66775"/>
            <a:ext cy="1525200" cx="3475499"/>
          </a:xfrm>
          <a:prstGeom prst="rect">
            <a:avLst/>
          </a:prstGeom>
          <a:noFill/>
          <a:ln>
            <a:noFill/>
          </a:ln>
        </p:spPr>
        <p:txBody>
          <a:bodyPr bIns="91425" rIns="91425" lIns="91425" tIns="91425" anchor="t" anchorCtr="0">
            <a:noAutofit/>
          </a:bodyPr>
          <a:lstStyle/>
          <a:p>
            <a:pPr rtl="0" lvl="0">
              <a:spcBef>
                <a:spcPts val="0"/>
              </a:spcBef>
              <a:buNone/>
            </a:pPr>
            <a:r>
              <a:rPr lang="en">
                <a:latin typeface="Droid Sans"/>
                <a:ea typeface="Droid Sans"/>
                <a:cs typeface="Droid Sans"/>
                <a:sym typeface="Droid Sans"/>
              </a:rPr>
              <a:t>We now need to set a few properties so LiveCode can style the grid so as to emulate the Message List. The three properties need to be turned off [uncheck the box]. You grid should now look like the image on the right.</a:t>
            </a:r>
          </a:p>
        </p:txBody>
      </p:sp>
      <p:sp>
        <p:nvSpPr>
          <p:cNvPr id="627" name="Shape 627"/>
          <p:cNvSpPr/>
          <p:nvPr/>
        </p:nvSpPr>
        <p:spPr>
          <a:xfrm>
            <a:off y="1491650" x="5131300"/>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1</a:t>
            </a:r>
          </a:p>
        </p:txBody>
      </p:sp>
      <p:sp>
        <p:nvSpPr>
          <p:cNvPr id="628" name="Shape 628"/>
          <p:cNvSpPr/>
          <p:nvPr/>
        </p:nvSpPr>
        <p:spPr>
          <a:xfrm>
            <a:off y="1897172" x="7471867"/>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2</a:t>
            </a:r>
          </a:p>
        </p:txBody>
      </p:sp>
      <p:sp>
        <p:nvSpPr>
          <p:cNvPr id="629" name="Shape 629"/>
          <p:cNvSpPr/>
          <p:nvPr/>
        </p:nvSpPr>
        <p:spPr>
          <a:xfrm>
            <a:off y="2325150" x="5504800"/>
            <a:ext cy="353399" cx="2340600"/>
          </a:xfrm>
          <a:prstGeom prst="rect">
            <a:avLst/>
          </a:prstGeom>
          <a:noFill/>
          <a:ln w="38100" cap="flat">
            <a:solidFill>
              <a:srgbClr val="E06666"/>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3" name="Shape 633"/>
        <p:cNvGrpSpPr/>
        <p:nvPr/>
      </p:nvGrpSpPr>
      <p:grpSpPr>
        <a:xfrm>
          <a:off y="0" x="0"/>
          <a:ext cy="0" cx="0"/>
          <a:chOff y="0" x="0"/>
          <a:chExt cy="0" cx="0"/>
        </a:xfrm>
      </p:grpSpPr>
      <p:sp>
        <p:nvSpPr>
          <p:cNvPr id="634" name="Shape 634"/>
          <p:cNvSpPr/>
          <p:nvPr/>
        </p:nvSpPr>
        <p:spPr>
          <a:xfrm>
            <a:off y="1977725" x="977501"/>
            <a:ext cy="237000" cx="687300"/>
          </a:xfrm>
          <a:prstGeom prst="rect">
            <a:avLst/>
          </a:prstGeom>
          <a:noFill/>
          <a:ln w="38100" cap="flat">
            <a:solidFill>
              <a:srgbClr val="E06666"/>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pic>
        <p:nvPicPr>
          <p:cNvPr id="635" name="Shape 635"/>
          <p:cNvPicPr preferRelativeResize="0"/>
          <p:nvPr/>
        </p:nvPicPr>
        <p:blipFill>
          <a:blip r:embed="rId3">
            <a:alphaModFix/>
          </a:blip>
          <a:stretch>
            <a:fillRect/>
          </a:stretch>
        </p:blipFill>
        <p:spPr>
          <a:xfrm>
            <a:off y="79750" x="628975"/>
            <a:ext cy="301200" cx="1151647"/>
          </a:xfrm>
          <a:prstGeom prst="rect">
            <a:avLst/>
          </a:prstGeom>
          <a:noFill/>
          <a:ln>
            <a:noFill/>
          </a:ln>
        </p:spPr>
      </p:pic>
      <p:sp>
        <p:nvSpPr>
          <p:cNvPr id="636" name="Shape 636"/>
          <p:cNvSpPr txBox="1"/>
          <p:nvPr/>
        </p:nvSpPr>
        <p:spPr>
          <a:xfrm>
            <a:off y="323650" x="51375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637" name="Shape 637"/>
          <p:cNvPicPr preferRelativeResize="0"/>
          <p:nvPr/>
        </p:nvPicPr>
        <p:blipFill>
          <a:blip r:embed="rId4">
            <a:alphaModFix/>
          </a:blip>
          <a:stretch>
            <a:fillRect/>
          </a:stretch>
        </p:blipFill>
        <p:spPr>
          <a:xfrm>
            <a:off y="79747" x="170400"/>
            <a:ext cy="545099" cx="343349"/>
          </a:xfrm>
          <a:prstGeom prst="rect">
            <a:avLst/>
          </a:prstGeom>
          <a:noFill/>
          <a:ln w="9525" cap="flat">
            <a:solidFill>
              <a:srgbClr val="53585F"/>
            </a:solidFill>
            <a:prstDash val="solid"/>
            <a:round/>
            <a:headEnd w="med" len="med" type="none"/>
            <a:tailEnd w="med" len="med" type="none"/>
          </a:ln>
        </p:spPr>
      </p:pic>
      <p:sp>
        <p:nvSpPr>
          <p:cNvPr id="638" name="Shape 638"/>
          <p:cNvSpPr txBox="1"/>
          <p:nvPr/>
        </p:nvSpPr>
        <p:spPr>
          <a:xfrm>
            <a:off y="2684102" x="628975"/>
            <a:ext cy="2310899" cx="8328299"/>
          </a:xfrm>
          <a:prstGeom prst="rect">
            <a:avLst/>
          </a:prstGeom>
          <a:noFill/>
          <a:ln>
            <a:noFill/>
          </a:ln>
        </p:spPr>
        <p:txBody>
          <a:bodyPr bIns="91425" rIns="91425" lIns="91425" tIns="91425" anchor="t" anchorCtr="0">
            <a:noAutofit/>
          </a:bodyPr>
          <a:lstStyle/>
          <a:p>
            <a:pPr algn="ctr" rtl="0">
              <a:spcBef>
                <a:spcPts val="0"/>
              </a:spcBef>
              <a:buNone/>
            </a:pPr>
            <a:r>
              <a:rPr b="1" lang="en">
                <a:solidFill>
                  <a:srgbClr val="434343"/>
                </a:solidFill>
              </a:rPr>
              <a:t>Connecting the Row Template Controls with the Data</a:t>
            </a:r>
          </a:p>
          <a:p>
            <a:pPr rtl="0" lvl="0">
              <a:spcBef>
                <a:spcPts val="0"/>
              </a:spcBef>
              <a:buNone/>
            </a:pPr>
            <a:r>
              <a:rPr lang="en">
                <a:solidFill>
                  <a:srgbClr val="434343"/>
                </a:solidFill>
              </a:rPr>
              <a:t>FillInData is called for each row in your grid. It’s job is to connect your data to the control. For example, the first sender is "Paul Zemanek" - FillInData will take that data and set it to the text of field “Sender”. </a:t>
            </a:r>
          </a:p>
          <a:p>
            <a:pPr rtl="0" lvl="0">
              <a:spcBef>
                <a:spcPts val="0"/>
              </a:spcBef>
              <a:buNone/>
            </a:pPr>
            <a:r>
              <a:t/>
            </a:r>
            <a:endParaRPr sz="800">
              <a:solidFill>
                <a:srgbClr val="434343"/>
              </a:solidFill>
              <a:latin typeface="Droid Sans"/>
              <a:ea typeface="Droid Sans"/>
              <a:cs typeface="Droid Sans"/>
              <a:sym typeface="Droid Sans"/>
            </a:endParaRPr>
          </a:p>
          <a:p>
            <a:pPr rtl="0" lvl="0">
              <a:spcBef>
                <a:spcPts val="0"/>
              </a:spcBef>
              <a:buNone/>
            </a:pPr>
            <a:r>
              <a:rPr lang="en">
                <a:solidFill>
                  <a:srgbClr val="434343"/>
                </a:solidFill>
                <a:latin typeface="Droid Sans"/>
                <a:ea typeface="Droid Sans"/>
                <a:cs typeface="Droid Sans"/>
                <a:sym typeface="Droid Sans"/>
              </a:rPr>
              <a:t>1. First is the command. “Set” tells LiveCode that it is going to set a property</a:t>
            </a:r>
          </a:p>
          <a:p>
            <a:pPr rtl="0" lvl="0">
              <a:spcBef>
                <a:spcPts val="0"/>
              </a:spcBef>
              <a:buNone/>
            </a:pPr>
            <a:r>
              <a:t/>
            </a:r>
            <a:endParaRPr sz="800">
              <a:solidFill>
                <a:srgbClr val="434343"/>
              </a:solidFill>
              <a:latin typeface="Droid Sans"/>
              <a:ea typeface="Droid Sans"/>
              <a:cs typeface="Droid Sans"/>
              <a:sym typeface="Droid Sans"/>
            </a:endParaRPr>
          </a:p>
          <a:p>
            <a:pPr rtl="0" lvl="0">
              <a:spcBef>
                <a:spcPts val="0"/>
              </a:spcBef>
              <a:buNone/>
            </a:pPr>
            <a:r>
              <a:rPr lang="en">
                <a:solidFill>
                  <a:srgbClr val="434343"/>
                </a:solidFill>
                <a:latin typeface="Droid Sans"/>
                <a:ea typeface="Droid Sans"/>
                <a:cs typeface="Droid Sans"/>
                <a:sym typeface="Droid Sans"/>
              </a:rPr>
              <a:t>2. What Property of what Control do you want to set or update [* in </a:t>
            </a:r>
            <a:r>
              <a:rPr lang="en">
                <a:solidFill>
                  <a:srgbClr val="434343"/>
                </a:solidFill>
              </a:rPr>
              <a:t>FillInData you </a:t>
            </a:r>
            <a:r>
              <a:rPr b="1" lang="en">
                <a:solidFill>
                  <a:srgbClr val="434343"/>
                </a:solidFill>
              </a:rPr>
              <a:t>MUST</a:t>
            </a:r>
            <a:r>
              <a:rPr lang="en">
                <a:solidFill>
                  <a:srgbClr val="434343"/>
                </a:solidFill>
              </a:rPr>
              <a:t> put </a:t>
            </a:r>
            <a:r>
              <a:rPr lang="en">
                <a:solidFill>
                  <a:srgbClr val="A64D79"/>
                </a:solidFill>
              </a:rPr>
              <a:t>of me</a:t>
            </a:r>
            <a:r>
              <a:rPr lang="en">
                <a:solidFill>
                  <a:srgbClr val="434343"/>
                </a:solidFill>
                <a:latin typeface="Droid Sans"/>
                <a:ea typeface="Droid Sans"/>
                <a:cs typeface="Droid Sans"/>
                <a:sym typeface="Droid Sans"/>
              </a:rPr>
              <a:t>]</a:t>
            </a:r>
          </a:p>
          <a:p>
            <a:pPr rtl="0" lvl="0">
              <a:spcBef>
                <a:spcPts val="0"/>
              </a:spcBef>
              <a:buNone/>
            </a:pPr>
            <a:r>
              <a:t/>
            </a:r>
            <a:endParaRPr sz="800">
              <a:solidFill>
                <a:srgbClr val="434343"/>
              </a:solidFill>
              <a:latin typeface="Droid Sans"/>
              <a:ea typeface="Droid Sans"/>
              <a:cs typeface="Droid Sans"/>
              <a:sym typeface="Droid Sans"/>
            </a:endParaRPr>
          </a:p>
          <a:p>
            <a:pPr rtl="0" lvl="0">
              <a:spcBef>
                <a:spcPts val="0"/>
              </a:spcBef>
              <a:buNone/>
            </a:pPr>
            <a:r>
              <a:rPr lang="en">
                <a:solidFill>
                  <a:srgbClr val="434343"/>
                </a:solidFill>
                <a:latin typeface="Droid Sans"/>
                <a:ea typeface="Droid Sans"/>
                <a:cs typeface="Droid Sans"/>
                <a:sym typeface="Droid Sans"/>
              </a:rPr>
              <a:t>3. The “to” is the connector. It is a more simple way to say “=”</a:t>
            </a:r>
          </a:p>
          <a:p>
            <a:pPr rtl="0" lvl="0">
              <a:spcBef>
                <a:spcPts val="0"/>
              </a:spcBef>
              <a:buNone/>
            </a:pPr>
            <a:r>
              <a:t/>
            </a:r>
            <a:endParaRPr sz="800">
              <a:solidFill>
                <a:srgbClr val="434343"/>
              </a:solidFill>
              <a:latin typeface="Droid Sans"/>
              <a:ea typeface="Droid Sans"/>
              <a:cs typeface="Droid Sans"/>
              <a:sym typeface="Droid Sans"/>
            </a:endParaRPr>
          </a:p>
          <a:p>
            <a:pPr rtl="0" lvl="0">
              <a:spcBef>
                <a:spcPts val="0"/>
              </a:spcBef>
              <a:buNone/>
            </a:pPr>
            <a:r>
              <a:rPr lang="en">
                <a:solidFill>
                  <a:srgbClr val="434343"/>
                </a:solidFill>
                <a:latin typeface="Droid Sans"/>
                <a:ea typeface="Droid Sans"/>
                <a:cs typeface="Droid Sans"/>
                <a:sym typeface="Droid Sans"/>
              </a:rPr>
              <a:t>4. Where in your DataArray to get the value from.</a:t>
            </a:r>
          </a:p>
          <a:p>
            <a:pPr rtl="0" lvl="0">
              <a:spcBef>
                <a:spcPts val="0"/>
              </a:spcBef>
              <a:buNone/>
            </a:pPr>
            <a:r>
              <a:t/>
            </a:r>
            <a:endParaRPr>
              <a:solidFill>
                <a:srgbClr val="434343"/>
              </a:solidFill>
              <a:latin typeface="Droid Sans"/>
              <a:ea typeface="Droid Sans"/>
              <a:cs typeface="Droid Sans"/>
              <a:sym typeface="Droid Sans"/>
            </a:endParaRPr>
          </a:p>
        </p:txBody>
      </p:sp>
      <p:sp>
        <p:nvSpPr>
          <p:cNvPr id="639" name="Shape 639"/>
          <p:cNvSpPr/>
          <p:nvPr/>
        </p:nvSpPr>
        <p:spPr>
          <a:xfrm>
            <a:off y="1914993" x="808650"/>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1</a:t>
            </a:r>
          </a:p>
        </p:txBody>
      </p:sp>
      <p:sp>
        <p:nvSpPr>
          <p:cNvPr id="640" name="Shape 640"/>
          <p:cNvSpPr/>
          <p:nvPr/>
        </p:nvSpPr>
        <p:spPr>
          <a:xfrm>
            <a:off y="2359233" x="2947487"/>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2</a:t>
            </a:r>
          </a:p>
        </p:txBody>
      </p:sp>
      <p:cxnSp>
        <p:nvCxnSpPr>
          <p:cNvPr id="641" name="Shape 641"/>
          <p:cNvCxnSpPr/>
          <p:nvPr/>
        </p:nvCxnSpPr>
        <p:spPr>
          <a:xfrm>
            <a:off y="2297613" x="1685498"/>
            <a:ext cy="0" cx="3271199"/>
          </a:xfrm>
          <a:prstGeom prst="straightConnector1">
            <a:avLst/>
          </a:prstGeom>
          <a:noFill/>
          <a:ln w="38100" cap="flat">
            <a:solidFill>
              <a:srgbClr val="E06666"/>
            </a:solidFill>
            <a:prstDash val="solid"/>
            <a:round/>
            <a:headEnd w="lg" len="lg" type="oval"/>
            <a:tailEnd w="lg" len="lg" type="oval"/>
          </a:ln>
        </p:spPr>
      </p:cxnSp>
      <p:cxnSp>
        <p:nvCxnSpPr>
          <p:cNvPr id="642" name="Shape 642"/>
          <p:cNvCxnSpPr/>
          <p:nvPr/>
        </p:nvCxnSpPr>
        <p:spPr>
          <a:xfrm>
            <a:off y="1946510" x="2549575"/>
            <a:ext cy="0" cx="687300"/>
          </a:xfrm>
          <a:prstGeom prst="straightConnector1">
            <a:avLst/>
          </a:prstGeom>
          <a:noFill/>
          <a:ln w="19050" cap="flat">
            <a:solidFill>
              <a:srgbClr val="E06666"/>
            </a:solidFill>
            <a:prstDash val="solid"/>
            <a:round/>
            <a:headEnd w="lg" len="lg" type="none"/>
            <a:tailEnd w="lg" len="lg" type="none"/>
          </a:ln>
        </p:spPr>
      </p:cxnSp>
      <p:sp>
        <p:nvSpPr>
          <p:cNvPr id="643" name="Shape 643"/>
          <p:cNvSpPr txBox="1"/>
          <p:nvPr/>
        </p:nvSpPr>
        <p:spPr>
          <a:xfrm>
            <a:off y="1648297" x="2549566"/>
            <a:ext cy="229199" cx="718500"/>
          </a:xfrm>
          <a:prstGeom prst="rect">
            <a:avLst/>
          </a:prstGeom>
          <a:noFill/>
          <a:ln>
            <a:noFill/>
          </a:ln>
        </p:spPr>
        <p:txBody>
          <a:bodyPr bIns="91425" rIns="91425" lIns="91425" tIns="91425" anchor="t" anchorCtr="0">
            <a:noAutofit/>
          </a:bodyPr>
          <a:lstStyle/>
          <a:p>
            <a:pPr rtl="0" lvl="0">
              <a:spcBef>
                <a:spcPts val="0"/>
              </a:spcBef>
              <a:buNone/>
            </a:pPr>
            <a:r>
              <a:rPr sz="1200" lang="en">
                <a:solidFill>
                  <a:srgbClr val="666666"/>
                </a:solidFill>
              </a:rPr>
              <a:t>Control</a:t>
            </a:r>
          </a:p>
        </p:txBody>
      </p:sp>
      <p:sp>
        <p:nvSpPr>
          <p:cNvPr id="644" name="Shape 644"/>
          <p:cNvSpPr txBox="1"/>
          <p:nvPr/>
        </p:nvSpPr>
        <p:spPr>
          <a:xfrm>
            <a:off y="1640667" x="3321000"/>
            <a:ext cy="229199" cx="1444499"/>
          </a:xfrm>
          <a:prstGeom prst="rect">
            <a:avLst/>
          </a:prstGeom>
          <a:noFill/>
          <a:ln>
            <a:noFill/>
          </a:ln>
        </p:spPr>
        <p:txBody>
          <a:bodyPr bIns="91425" rIns="91425" lIns="91425" tIns="91425" anchor="t" anchorCtr="0">
            <a:noAutofit/>
          </a:bodyPr>
          <a:lstStyle/>
          <a:p>
            <a:pPr algn="ctr" rtl="0" lvl="0">
              <a:spcBef>
                <a:spcPts val="0"/>
              </a:spcBef>
              <a:buNone/>
            </a:pPr>
            <a:r>
              <a:rPr sz="1200" lang="en">
                <a:solidFill>
                  <a:srgbClr val="666666"/>
                </a:solidFill>
              </a:rPr>
              <a:t>Control Name</a:t>
            </a:r>
          </a:p>
        </p:txBody>
      </p:sp>
      <p:cxnSp>
        <p:nvCxnSpPr>
          <p:cNvPr id="645" name="Shape 645"/>
          <p:cNvCxnSpPr/>
          <p:nvPr/>
        </p:nvCxnSpPr>
        <p:spPr>
          <a:xfrm>
            <a:off y="1946510" x="3321000"/>
            <a:ext cy="0" cx="1475099"/>
          </a:xfrm>
          <a:prstGeom prst="straightConnector1">
            <a:avLst/>
          </a:prstGeom>
          <a:noFill/>
          <a:ln w="19050" cap="flat">
            <a:solidFill>
              <a:srgbClr val="E06666"/>
            </a:solidFill>
            <a:prstDash val="solid"/>
            <a:round/>
            <a:headEnd w="lg" len="lg" type="none"/>
            <a:tailEnd w="lg" len="lg" type="none"/>
          </a:ln>
        </p:spPr>
      </p:cxnSp>
      <p:sp>
        <p:nvSpPr>
          <p:cNvPr id="646" name="Shape 646"/>
          <p:cNvSpPr txBox="1"/>
          <p:nvPr/>
        </p:nvSpPr>
        <p:spPr>
          <a:xfrm>
            <a:off y="1656260" x="1677860"/>
            <a:ext cy="229199" cx="771899"/>
          </a:xfrm>
          <a:prstGeom prst="rect">
            <a:avLst/>
          </a:prstGeom>
          <a:noFill/>
          <a:ln>
            <a:noFill/>
          </a:ln>
        </p:spPr>
        <p:txBody>
          <a:bodyPr bIns="91425" rIns="91425" lIns="91425" tIns="91425" anchor="t" anchorCtr="0">
            <a:noAutofit/>
          </a:bodyPr>
          <a:lstStyle/>
          <a:p>
            <a:pPr rtl="0" lvl="0">
              <a:spcBef>
                <a:spcPts val="0"/>
              </a:spcBef>
              <a:buNone/>
            </a:pPr>
            <a:r>
              <a:rPr sz="1200" lang="en">
                <a:solidFill>
                  <a:srgbClr val="666666"/>
                </a:solidFill>
              </a:rPr>
              <a:t>Property</a:t>
            </a:r>
          </a:p>
        </p:txBody>
      </p:sp>
      <p:cxnSp>
        <p:nvCxnSpPr>
          <p:cNvPr id="647" name="Shape 647"/>
          <p:cNvCxnSpPr/>
          <p:nvPr/>
        </p:nvCxnSpPr>
        <p:spPr>
          <a:xfrm>
            <a:off y="1954472" x="1716075"/>
            <a:ext cy="0" cx="687300"/>
          </a:xfrm>
          <a:prstGeom prst="straightConnector1">
            <a:avLst/>
          </a:prstGeom>
          <a:noFill/>
          <a:ln w="19050" cap="flat">
            <a:solidFill>
              <a:srgbClr val="E06666"/>
            </a:solidFill>
            <a:prstDash val="solid"/>
            <a:round/>
            <a:headEnd w="lg" len="lg" type="none"/>
            <a:tailEnd w="lg" len="lg" type="none"/>
          </a:ln>
        </p:spPr>
      </p:cxnSp>
      <p:cxnSp>
        <p:nvCxnSpPr>
          <p:cNvPr id="648" name="Shape 648"/>
          <p:cNvCxnSpPr/>
          <p:nvPr/>
        </p:nvCxnSpPr>
        <p:spPr>
          <a:xfrm>
            <a:off y="2290260" x="5483900"/>
            <a:ext cy="0" cx="3080100"/>
          </a:xfrm>
          <a:prstGeom prst="straightConnector1">
            <a:avLst/>
          </a:prstGeom>
          <a:noFill/>
          <a:ln w="38100" cap="flat">
            <a:solidFill>
              <a:srgbClr val="E06666"/>
            </a:solidFill>
            <a:prstDash val="solid"/>
            <a:round/>
            <a:headEnd w="lg" len="lg" type="oval"/>
            <a:tailEnd w="lg" len="lg" type="oval"/>
          </a:ln>
        </p:spPr>
      </p:cxnSp>
      <p:sp>
        <p:nvSpPr>
          <p:cNvPr id="649" name="Shape 649"/>
          <p:cNvSpPr/>
          <p:nvPr/>
        </p:nvSpPr>
        <p:spPr>
          <a:xfrm>
            <a:off y="2359233" x="5025862"/>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3</a:t>
            </a:r>
          </a:p>
        </p:txBody>
      </p:sp>
      <p:cxnSp>
        <p:nvCxnSpPr>
          <p:cNvPr id="650" name="Shape 650"/>
          <p:cNvCxnSpPr/>
          <p:nvPr/>
        </p:nvCxnSpPr>
        <p:spPr>
          <a:xfrm>
            <a:off y="1942954" x="6420963"/>
            <a:ext cy="0" cx="1119300"/>
          </a:xfrm>
          <a:prstGeom prst="straightConnector1">
            <a:avLst/>
          </a:prstGeom>
          <a:noFill/>
          <a:ln w="19050" cap="flat">
            <a:solidFill>
              <a:srgbClr val="E06666"/>
            </a:solidFill>
            <a:prstDash val="solid"/>
            <a:round/>
            <a:headEnd w="lg" len="lg" type="none"/>
            <a:tailEnd w="lg" len="lg" type="none"/>
          </a:ln>
        </p:spPr>
      </p:cxnSp>
      <p:sp>
        <p:nvSpPr>
          <p:cNvPr id="651" name="Shape 651"/>
          <p:cNvSpPr txBox="1"/>
          <p:nvPr/>
        </p:nvSpPr>
        <p:spPr>
          <a:xfrm>
            <a:off y="1644748" x="6420921"/>
            <a:ext cy="229199" cx="1280999"/>
          </a:xfrm>
          <a:prstGeom prst="rect">
            <a:avLst/>
          </a:prstGeom>
          <a:noFill/>
          <a:ln>
            <a:noFill/>
          </a:ln>
        </p:spPr>
        <p:txBody>
          <a:bodyPr bIns="91425" rIns="91425" lIns="91425" tIns="91425" anchor="t" anchorCtr="0">
            <a:noAutofit/>
          </a:bodyPr>
          <a:lstStyle/>
          <a:p>
            <a:pPr algn="ctr" rtl="0" lvl="0">
              <a:spcBef>
                <a:spcPts val="0"/>
              </a:spcBef>
              <a:buNone/>
            </a:pPr>
            <a:r>
              <a:rPr sz="1200" lang="en">
                <a:solidFill>
                  <a:srgbClr val="666666"/>
                </a:solidFill>
              </a:rPr>
              <a:t>Your Data</a:t>
            </a:r>
          </a:p>
        </p:txBody>
      </p:sp>
      <p:sp>
        <p:nvSpPr>
          <p:cNvPr id="652" name="Shape 652"/>
          <p:cNvSpPr/>
          <p:nvPr/>
        </p:nvSpPr>
        <p:spPr>
          <a:xfrm>
            <a:off y="2359233" x="6890212"/>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4</a:t>
            </a:r>
          </a:p>
        </p:txBody>
      </p:sp>
      <p:sp>
        <p:nvSpPr>
          <p:cNvPr id="653" name="Shape 653"/>
          <p:cNvSpPr txBox="1"/>
          <p:nvPr/>
        </p:nvSpPr>
        <p:spPr>
          <a:xfrm>
            <a:off y="1055943" x="160892"/>
            <a:ext cy="441300" cx="3505799"/>
          </a:xfrm>
          <a:prstGeom prst="rect">
            <a:avLst/>
          </a:prstGeom>
          <a:noFill/>
          <a:ln>
            <a:noFill/>
          </a:ln>
        </p:spPr>
        <p:txBody>
          <a:bodyPr bIns="91425" rIns="91425" lIns="91425" tIns="91425" anchor="t" anchorCtr="0">
            <a:noAutofit/>
          </a:bodyPr>
          <a:lstStyle/>
          <a:p>
            <a:pPr rtl="0" lvl="0">
              <a:spcBef>
                <a:spcPts val="0"/>
              </a:spcBef>
              <a:buNone/>
            </a:pPr>
            <a:r>
              <a:rPr b="1" sz="2000" lang="en">
                <a:solidFill>
                  <a:srgbClr val="434343"/>
                </a:solidFill>
                <a:latin typeface="Droid Sans"/>
                <a:ea typeface="Droid Sans"/>
                <a:cs typeface="Droid Sans"/>
                <a:sym typeface="Droid Sans"/>
              </a:rPr>
              <a:t>Code FillInData</a:t>
            </a:r>
          </a:p>
        </p:txBody>
      </p:sp>
      <p:sp>
        <p:nvSpPr>
          <p:cNvPr id="654" name="Shape 654"/>
          <p:cNvSpPr/>
          <p:nvPr/>
        </p:nvSpPr>
        <p:spPr>
          <a:xfrm>
            <a:off y="784522" x="882968"/>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2</a:t>
            </a:r>
          </a:p>
        </p:txBody>
      </p:sp>
      <p:sp>
        <p:nvSpPr>
          <p:cNvPr id="655" name="Shape 655"/>
          <p:cNvSpPr txBox="1"/>
          <p:nvPr/>
        </p:nvSpPr>
        <p:spPr>
          <a:xfrm>
            <a:off y="715650" x="189700"/>
            <a:ext cy="441300" cx="769500"/>
          </a:xfrm>
          <a:prstGeom prst="rect">
            <a:avLst/>
          </a:prstGeom>
          <a:noFill/>
          <a:ln>
            <a:noFill/>
          </a:ln>
        </p:spPr>
        <p:txBody>
          <a:bodyPr bIns="91425" rIns="91425" lIns="91425" tIns="91425" anchor="t" anchorCtr="0">
            <a:noAutofit/>
          </a:bodyPr>
          <a:lstStyle/>
          <a:p>
            <a:pPr rtl="0" lvl="0">
              <a:spcBef>
                <a:spcPts val="0"/>
              </a:spcBef>
              <a:buNone/>
            </a:pPr>
            <a:r>
              <a:rPr b="1" sz="2000" lang="en">
                <a:solidFill>
                  <a:srgbClr val="434343"/>
                </a:solidFill>
                <a:latin typeface="Droid Sans"/>
                <a:ea typeface="Droid Sans"/>
                <a:cs typeface="Droid Sans"/>
                <a:sym typeface="Droid Sans"/>
              </a:rPr>
              <a:t>Step</a:t>
            </a:r>
          </a:p>
        </p:txBody>
      </p:sp>
      <p:sp>
        <p:nvSpPr>
          <p:cNvPr id="656" name="Shape 656"/>
          <p:cNvSpPr txBox="1"/>
          <p:nvPr/>
        </p:nvSpPr>
        <p:spPr>
          <a:xfrm>
            <a:off y="1860885" x="1159991"/>
            <a:ext cy="441300" cx="7936800"/>
          </a:xfrm>
          <a:prstGeom prst="rect">
            <a:avLst/>
          </a:prstGeom>
          <a:noFill/>
          <a:ln>
            <a:noFill/>
          </a:ln>
        </p:spPr>
        <p:txBody>
          <a:bodyPr bIns="91425" rIns="91425" lIns="91425" tIns="91425" anchor="t" anchorCtr="0">
            <a:noAutofit/>
          </a:bodyPr>
          <a:lstStyle/>
          <a:p>
            <a:pPr rtl="0" lvl="0">
              <a:spcBef>
                <a:spcPts val="0"/>
              </a:spcBef>
              <a:buNone/>
            </a:pPr>
            <a:r>
              <a:rPr b="1" sz="1800" lang="en">
                <a:solidFill>
                  <a:srgbClr val="BF9000"/>
                </a:solidFill>
              </a:rPr>
              <a:t>set</a:t>
            </a:r>
            <a:r>
              <a:rPr sz="1800" lang="en">
                <a:solidFill>
                  <a:schemeClr val="dk1"/>
                </a:solidFill>
              </a:rPr>
              <a:t>  </a:t>
            </a:r>
            <a:r>
              <a:rPr sz="1800" lang="en">
                <a:solidFill>
                  <a:srgbClr val="A64D79"/>
                </a:solidFill>
              </a:rPr>
              <a:t>the </a:t>
            </a:r>
            <a:r>
              <a:rPr sz="1800" lang="en">
                <a:solidFill>
                  <a:srgbClr val="76A5AF"/>
                </a:solidFill>
              </a:rPr>
              <a:t>text</a:t>
            </a:r>
            <a:r>
              <a:rPr sz="1800" lang="en">
                <a:solidFill>
                  <a:srgbClr val="A64D79"/>
                </a:solidFill>
              </a:rPr>
              <a:t> of field</a:t>
            </a:r>
            <a:r>
              <a:rPr sz="1800" lang="en">
                <a:solidFill>
                  <a:schemeClr val="dk1"/>
                </a:solidFill>
              </a:rPr>
              <a:t> </a:t>
            </a:r>
            <a:r>
              <a:rPr sz="1800" lang="en">
                <a:solidFill>
                  <a:srgbClr val="1155CC"/>
                </a:solidFill>
              </a:rPr>
              <a:t>"Sender" </a:t>
            </a:r>
            <a:r>
              <a:rPr sz="1800" lang="en">
                <a:solidFill>
                  <a:srgbClr val="A64D79"/>
                </a:solidFill>
              </a:rPr>
              <a:t>of me     to    </a:t>
            </a:r>
            <a:r>
              <a:rPr sz="1800" lang="en">
                <a:solidFill>
                  <a:schemeClr val="dk1"/>
                </a:solidFill>
              </a:rPr>
              <a:t>      pDataArray[</a:t>
            </a:r>
            <a:r>
              <a:rPr sz="1800" lang="en">
                <a:solidFill>
                  <a:srgbClr val="1155CC"/>
                </a:solidFill>
              </a:rPr>
              <a:t>"Sender"</a:t>
            </a:r>
            <a:r>
              <a:rPr sz="1800" lang="en"/>
              <a:t>]</a:t>
            </a:r>
          </a:p>
        </p:txBody>
      </p:sp>
      <p:sp>
        <p:nvSpPr>
          <p:cNvPr id="657" name="Shape 657"/>
          <p:cNvSpPr/>
          <p:nvPr/>
        </p:nvSpPr>
        <p:spPr>
          <a:xfrm>
            <a:off y="1118927" x="3321000"/>
            <a:ext cy="565875" cx="3874800"/>
          </a:xfrm>
          <a:custGeom>
            <a:pathLst>
              <a:path w="154992" extrusionOk="0" h="22635">
                <a:moveTo>
                  <a:pt y="22635" x="154992"/>
                </a:moveTo>
                <a:cubicBezTo>
                  <a:pt y="18864" x="141286"/>
                  <a:pt y="114" x="98590"/>
                  <a:pt y="13" x="72758"/>
                </a:cubicBezTo>
                <a:cubicBezTo>
                  <a:pt y="-88" x="46926"/>
                  <a:pt y="18355" x="12126"/>
                  <a:pt y="22024" x="0"/>
                </a:cubicBezTo>
              </a:path>
            </a:pathLst>
          </a:custGeom>
          <a:noFill/>
          <a:ln w="38100" cap="flat">
            <a:solidFill>
              <a:srgbClr val="E06666"/>
            </a:solidFill>
            <a:prstDash val="dash"/>
            <a:round/>
            <a:headEnd w="lg" len="lg" type="oval"/>
            <a:tailEnd w="lg" len="lg" type="triangle"/>
          </a:ln>
        </p:spPr>
      </p:sp>
      <p:sp>
        <p:nvSpPr>
          <p:cNvPr id="658" name="Shape 658"/>
          <p:cNvSpPr txBox="1"/>
          <p:nvPr/>
        </p:nvSpPr>
        <p:spPr>
          <a:xfrm>
            <a:off y="1403670" x="3635200"/>
            <a:ext cy="301200" cx="3080100"/>
          </a:xfrm>
          <a:prstGeom prst="rect">
            <a:avLst/>
          </a:prstGeom>
          <a:noFill/>
          <a:ln>
            <a:noFill/>
          </a:ln>
        </p:spPr>
        <p:txBody>
          <a:bodyPr bIns="91425" rIns="91425" lIns="91425" tIns="91425" anchor="t" anchorCtr="0">
            <a:noAutofit/>
          </a:bodyPr>
          <a:lstStyle/>
          <a:p>
            <a:pPr algn="ctr" rtl="0" lvl="0">
              <a:spcBef>
                <a:spcPts val="0"/>
              </a:spcBef>
              <a:buNone/>
            </a:pPr>
            <a:r>
              <a:rPr sz="1200" lang="en">
                <a:solidFill>
                  <a:srgbClr val="666666"/>
                </a:solidFill>
              </a:rPr>
              <a:t>&lt;&lt; Connects the Data to the Control</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2" name="Shape 662"/>
        <p:cNvGrpSpPr/>
        <p:nvPr/>
      </p:nvGrpSpPr>
      <p:grpSpPr>
        <a:xfrm>
          <a:off y="0" x="0"/>
          <a:ext cy="0" cx="0"/>
          <a:chOff y="0" x="0"/>
          <a:chExt cy="0" cx="0"/>
        </a:xfrm>
      </p:grpSpPr>
      <p:sp>
        <p:nvSpPr>
          <p:cNvPr id="663" name="Shape 663"/>
          <p:cNvSpPr/>
          <p:nvPr/>
        </p:nvSpPr>
        <p:spPr>
          <a:xfrm>
            <a:off y="2862708" x="835300"/>
            <a:ext cy="1841399" cx="6703499"/>
          </a:xfrm>
          <a:prstGeom prst="rect">
            <a:avLst/>
          </a:prstGeom>
          <a:noFill/>
          <a:ln w="38100" cap="flat">
            <a:solidFill>
              <a:srgbClr val="E06666"/>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pic>
        <p:nvPicPr>
          <p:cNvPr id="664" name="Shape 664"/>
          <p:cNvPicPr preferRelativeResize="0"/>
          <p:nvPr/>
        </p:nvPicPr>
        <p:blipFill>
          <a:blip r:embed="rId3">
            <a:alphaModFix/>
          </a:blip>
          <a:stretch>
            <a:fillRect/>
          </a:stretch>
        </p:blipFill>
        <p:spPr>
          <a:xfrm>
            <a:off y="79750" x="628975"/>
            <a:ext cy="301200" cx="1151647"/>
          </a:xfrm>
          <a:prstGeom prst="rect">
            <a:avLst/>
          </a:prstGeom>
          <a:noFill/>
          <a:ln>
            <a:noFill/>
          </a:ln>
        </p:spPr>
      </p:pic>
      <p:sp>
        <p:nvSpPr>
          <p:cNvPr id="665" name="Shape 665"/>
          <p:cNvSpPr txBox="1"/>
          <p:nvPr/>
        </p:nvSpPr>
        <p:spPr>
          <a:xfrm>
            <a:off y="323650" x="51375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666" name="Shape 666"/>
          <p:cNvPicPr preferRelativeResize="0"/>
          <p:nvPr/>
        </p:nvPicPr>
        <p:blipFill>
          <a:blip r:embed="rId4">
            <a:alphaModFix/>
          </a:blip>
          <a:stretch>
            <a:fillRect/>
          </a:stretch>
        </p:blipFill>
        <p:spPr>
          <a:xfrm>
            <a:off y="79747" x="170400"/>
            <a:ext cy="545099" cx="343349"/>
          </a:xfrm>
          <a:prstGeom prst="rect">
            <a:avLst/>
          </a:prstGeom>
          <a:noFill/>
          <a:ln w="9525" cap="flat">
            <a:solidFill>
              <a:srgbClr val="53585F"/>
            </a:solidFill>
            <a:prstDash val="solid"/>
            <a:round/>
            <a:headEnd w="med" len="med" type="none"/>
            <a:tailEnd w="med" len="med" type="none"/>
          </a:ln>
        </p:spPr>
      </p:pic>
      <p:sp>
        <p:nvSpPr>
          <p:cNvPr id="667" name="Shape 667"/>
          <p:cNvSpPr txBox="1"/>
          <p:nvPr/>
        </p:nvSpPr>
        <p:spPr>
          <a:xfrm>
            <a:off y="2142183" x="959200"/>
            <a:ext cy="2509199" cx="6455700"/>
          </a:xfrm>
          <a:prstGeom prst="rect">
            <a:avLst/>
          </a:prstGeom>
          <a:noFill/>
          <a:ln>
            <a:noFill/>
          </a:ln>
        </p:spPr>
        <p:txBody>
          <a:bodyPr bIns="91425" rIns="91425" lIns="91425" tIns="91425" anchor="t" anchorCtr="0">
            <a:noAutofit/>
          </a:bodyPr>
          <a:lstStyle/>
          <a:p>
            <a:pPr rtl="0" lvl="0">
              <a:spcBef>
                <a:spcPts val="0"/>
              </a:spcBef>
              <a:buNone/>
            </a:pPr>
            <a:r>
              <a:rPr lang="en">
                <a:solidFill>
                  <a:srgbClr val="BF9000"/>
                </a:solidFill>
              </a:rPr>
              <a:t> set</a:t>
            </a:r>
            <a:r>
              <a:rPr lang="en">
                <a:solidFill>
                  <a:schemeClr val="dk1"/>
                </a:solidFill>
              </a:rPr>
              <a:t>  </a:t>
            </a:r>
            <a:r>
              <a:rPr lang="en">
                <a:solidFill>
                  <a:srgbClr val="A64D79"/>
                </a:solidFill>
              </a:rPr>
              <a:t>the </a:t>
            </a:r>
            <a:r>
              <a:rPr lang="en">
                <a:solidFill>
                  <a:srgbClr val="76A5AF"/>
                </a:solidFill>
              </a:rPr>
              <a:t>text</a:t>
            </a:r>
            <a:r>
              <a:rPr lang="en">
                <a:solidFill>
                  <a:srgbClr val="A64D79"/>
                </a:solidFill>
              </a:rPr>
              <a:t> of field</a:t>
            </a:r>
            <a:r>
              <a:rPr lang="en">
                <a:solidFill>
                  <a:schemeClr val="dk1"/>
                </a:solidFill>
              </a:rPr>
              <a:t> </a:t>
            </a:r>
            <a:r>
              <a:rPr lang="en">
                <a:solidFill>
                  <a:srgbClr val="1155CC"/>
                </a:solidFill>
              </a:rPr>
              <a:t>"Label"  </a:t>
            </a:r>
            <a:r>
              <a:rPr lang="en">
                <a:solidFill>
                  <a:srgbClr val="A64D79"/>
                </a:solidFill>
              </a:rPr>
              <a:t>of me</a:t>
            </a:r>
            <a:r>
              <a:rPr lang="en">
                <a:solidFill>
                  <a:schemeClr val="hlink"/>
                </a:solidFill>
              </a:rPr>
              <a:t> </a:t>
            </a:r>
            <a:r>
              <a:rPr lang="en">
                <a:solidFill>
                  <a:srgbClr val="A64D79"/>
                </a:solidFill>
              </a:rPr>
              <a:t>to </a:t>
            </a:r>
            <a:r>
              <a:rPr lang="en">
                <a:solidFill>
                  <a:srgbClr val="434343"/>
                </a:solidFill>
              </a:rPr>
              <a:t>pDataArray[</a:t>
            </a:r>
            <a:r>
              <a:rPr lang="en">
                <a:solidFill>
                  <a:schemeClr val="hlink"/>
                </a:solidFill>
              </a:rPr>
              <a:t>"label 1"</a:t>
            </a:r>
            <a:r>
              <a:rPr lang="en">
                <a:solidFill>
                  <a:srgbClr val="434343"/>
                </a:solidFill>
              </a:rPr>
              <a:t>]</a:t>
            </a:r>
            <a:br>
              <a:rPr lang="en">
                <a:solidFill>
                  <a:srgbClr val="1155CC"/>
                </a:solidFill>
              </a:rPr>
            </a:br>
            <a:br>
              <a:rPr lang="en">
                <a:solidFill>
                  <a:srgbClr val="1155CC"/>
                </a:solidFill>
              </a:rPr>
            </a:br>
          </a:p>
          <a:p>
            <a:pPr rtl="0" lvl="0">
              <a:spcBef>
                <a:spcPts val="0"/>
              </a:spcBef>
              <a:buClr>
                <a:schemeClr val="dk1"/>
              </a:buClr>
              <a:buSzPct val="78571"/>
              <a:buFont typeface="Arial"/>
              <a:buNone/>
            </a:pPr>
            <a:r>
              <a:rPr b="1" lang="en">
                <a:solidFill>
                  <a:srgbClr val="38761D"/>
                </a:solidFill>
              </a:rPr>
              <a:t>--The values of NewMessage will show the circle if it is new</a:t>
            </a:r>
          </a:p>
          <a:p>
            <a:pPr rtl="0" lvl="0">
              <a:spcBef>
                <a:spcPts val="0"/>
              </a:spcBef>
              <a:buNone/>
            </a:pPr>
            <a:r>
              <a:rPr b="1" lang="en">
                <a:solidFill>
                  <a:srgbClr val="38761D"/>
                </a:solidFill>
              </a:rPr>
              <a:t>-- or will hide the circle if it is not</a:t>
            </a:r>
          </a:p>
          <a:p>
            <a:pPr rtl="0" lvl="0">
              <a:spcBef>
                <a:spcPts val="0"/>
              </a:spcBef>
              <a:buClr>
                <a:schemeClr val="dk1"/>
              </a:buClr>
              <a:buSzPct val="78571"/>
              <a:buFont typeface="Arial"/>
              <a:buNone/>
            </a:pPr>
            <a:r>
              <a:rPr lang="en">
                <a:solidFill>
                  <a:srgbClr val="BF9000"/>
                </a:solidFill>
              </a:rPr>
              <a:t>set</a:t>
            </a:r>
            <a:r>
              <a:rPr lang="en">
                <a:solidFill>
                  <a:schemeClr val="dk1"/>
                </a:solidFill>
              </a:rPr>
              <a:t>  </a:t>
            </a:r>
            <a:r>
              <a:rPr lang="en">
                <a:solidFill>
                  <a:srgbClr val="A64D79"/>
                </a:solidFill>
              </a:rPr>
              <a:t>the </a:t>
            </a:r>
            <a:r>
              <a:rPr lang="en">
                <a:solidFill>
                  <a:srgbClr val="76A5AF"/>
                </a:solidFill>
              </a:rPr>
              <a:t>visible</a:t>
            </a:r>
            <a:r>
              <a:rPr lang="en">
                <a:solidFill>
                  <a:srgbClr val="A64D79"/>
                </a:solidFill>
              </a:rPr>
              <a:t> of graphic</a:t>
            </a:r>
            <a:r>
              <a:rPr lang="en">
                <a:solidFill>
                  <a:schemeClr val="dk1"/>
                </a:solidFill>
              </a:rPr>
              <a:t> </a:t>
            </a:r>
            <a:r>
              <a:rPr lang="en">
                <a:solidFill>
                  <a:schemeClr val="hlink"/>
                </a:solidFill>
              </a:rPr>
              <a:t>"NewMessage" </a:t>
            </a:r>
            <a:r>
              <a:rPr lang="en">
                <a:solidFill>
                  <a:srgbClr val="A64D79"/>
                </a:solidFill>
              </a:rPr>
              <a:t>of me</a:t>
            </a:r>
            <a:r>
              <a:rPr lang="en">
                <a:solidFill>
                  <a:schemeClr val="hlink"/>
                </a:solidFill>
              </a:rPr>
              <a:t> </a:t>
            </a:r>
            <a:r>
              <a:rPr lang="en">
                <a:solidFill>
                  <a:srgbClr val="A64D79"/>
                </a:solidFill>
              </a:rPr>
              <a:t>to </a:t>
            </a:r>
            <a:r>
              <a:rPr lang="en">
                <a:solidFill>
                  <a:srgbClr val="434343"/>
                </a:solidFill>
              </a:rPr>
              <a:t>pDataArray[</a:t>
            </a:r>
            <a:r>
              <a:rPr lang="en">
                <a:solidFill>
                  <a:schemeClr val="hlink"/>
                </a:solidFill>
              </a:rPr>
              <a:t>"newmessage"</a:t>
            </a:r>
            <a:r>
              <a:rPr lang="en">
                <a:solidFill>
                  <a:srgbClr val="434343"/>
                </a:solidFill>
              </a:rPr>
              <a:t>]</a:t>
            </a:r>
          </a:p>
          <a:p>
            <a:pPr rtl="0" lvl="0">
              <a:spcBef>
                <a:spcPts val="0"/>
              </a:spcBef>
              <a:buClr>
                <a:schemeClr val="dk1"/>
              </a:buClr>
              <a:buFont typeface="Arial"/>
              <a:buNone/>
            </a:pPr>
            <a:r>
              <a:t/>
            </a:r>
            <a:endParaRPr>
              <a:solidFill>
                <a:srgbClr val="434343"/>
              </a:solidFill>
            </a:endParaRPr>
          </a:p>
          <a:p>
            <a:pPr rtl="0" lvl="0">
              <a:spcBef>
                <a:spcPts val="0"/>
              </a:spcBef>
              <a:buClr>
                <a:schemeClr val="dk1"/>
              </a:buClr>
              <a:buSzPct val="78571"/>
              <a:buFont typeface="Arial"/>
              <a:buNone/>
            </a:pPr>
            <a:r>
              <a:rPr b="1" lang="en">
                <a:solidFill>
                  <a:srgbClr val="38761D"/>
                </a:solidFill>
              </a:rPr>
              <a:t>--The rest of the text of the fields are set</a:t>
            </a:r>
          </a:p>
          <a:p>
            <a:pPr rtl="0" lvl="0">
              <a:spcBef>
                <a:spcPts val="0"/>
              </a:spcBef>
              <a:buClr>
                <a:schemeClr val="dk1"/>
              </a:buClr>
              <a:buSzPct val="78571"/>
              <a:buFont typeface="Arial"/>
              <a:buNone/>
            </a:pPr>
            <a:r>
              <a:rPr lang="en">
                <a:solidFill>
                  <a:srgbClr val="BF9000"/>
                </a:solidFill>
              </a:rPr>
              <a:t>set</a:t>
            </a:r>
            <a:r>
              <a:rPr lang="en">
                <a:solidFill>
                  <a:schemeClr val="dk1"/>
                </a:solidFill>
              </a:rPr>
              <a:t>  </a:t>
            </a:r>
            <a:r>
              <a:rPr lang="en">
                <a:solidFill>
                  <a:srgbClr val="A64D79"/>
                </a:solidFill>
              </a:rPr>
              <a:t>the </a:t>
            </a:r>
            <a:r>
              <a:rPr lang="en">
                <a:solidFill>
                  <a:srgbClr val="76A5AF"/>
                </a:solidFill>
              </a:rPr>
              <a:t>text</a:t>
            </a:r>
            <a:r>
              <a:rPr lang="en">
                <a:solidFill>
                  <a:srgbClr val="A64D79"/>
                </a:solidFill>
              </a:rPr>
              <a:t> of field</a:t>
            </a:r>
            <a:r>
              <a:rPr lang="en">
                <a:solidFill>
                  <a:schemeClr val="dk1"/>
                </a:solidFill>
              </a:rPr>
              <a:t> </a:t>
            </a:r>
            <a:r>
              <a:rPr lang="en">
                <a:solidFill>
                  <a:schemeClr val="hlink"/>
                </a:solidFill>
              </a:rPr>
              <a:t>"Sender" </a:t>
            </a:r>
            <a:r>
              <a:rPr lang="en">
                <a:solidFill>
                  <a:srgbClr val="A64D79"/>
                </a:solidFill>
              </a:rPr>
              <a:t>of me</a:t>
            </a:r>
            <a:r>
              <a:rPr lang="en">
                <a:solidFill>
                  <a:schemeClr val="hlink"/>
                </a:solidFill>
              </a:rPr>
              <a:t> </a:t>
            </a:r>
            <a:r>
              <a:rPr lang="en">
                <a:solidFill>
                  <a:srgbClr val="A64D79"/>
                </a:solidFill>
              </a:rPr>
              <a:t>to </a:t>
            </a:r>
            <a:r>
              <a:rPr lang="en">
                <a:solidFill>
                  <a:srgbClr val="434343"/>
                </a:solidFill>
              </a:rPr>
              <a:t>pDataArray[</a:t>
            </a:r>
            <a:r>
              <a:rPr lang="en">
                <a:solidFill>
                  <a:schemeClr val="hlink"/>
                </a:solidFill>
              </a:rPr>
              <a:t>"Sender"</a:t>
            </a:r>
            <a:r>
              <a:rPr lang="en">
                <a:solidFill>
                  <a:srgbClr val="434343"/>
                </a:solidFill>
              </a:rPr>
              <a:t>]</a:t>
            </a:r>
          </a:p>
          <a:p>
            <a:pPr rtl="0" lvl="0">
              <a:spcBef>
                <a:spcPts val="0"/>
              </a:spcBef>
              <a:buClr>
                <a:schemeClr val="dk1"/>
              </a:buClr>
              <a:buSzPct val="78571"/>
              <a:buFont typeface="Arial"/>
              <a:buNone/>
            </a:pPr>
            <a:r>
              <a:rPr lang="en">
                <a:solidFill>
                  <a:srgbClr val="BF9000"/>
                </a:solidFill>
              </a:rPr>
              <a:t>set</a:t>
            </a:r>
            <a:r>
              <a:rPr lang="en">
                <a:solidFill>
                  <a:schemeClr val="dk1"/>
                </a:solidFill>
              </a:rPr>
              <a:t>  </a:t>
            </a:r>
            <a:r>
              <a:rPr lang="en">
                <a:solidFill>
                  <a:srgbClr val="A64D79"/>
                </a:solidFill>
              </a:rPr>
              <a:t>the </a:t>
            </a:r>
            <a:r>
              <a:rPr lang="en">
                <a:solidFill>
                  <a:srgbClr val="76A5AF"/>
                </a:solidFill>
              </a:rPr>
              <a:t>text</a:t>
            </a:r>
            <a:r>
              <a:rPr lang="en">
                <a:solidFill>
                  <a:srgbClr val="A64D79"/>
                </a:solidFill>
              </a:rPr>
              <a:t> of field</a:t>
            </a:r>
            <a:r>
              <a:rPr lang="en">
                <a:solidFill>
                  <a:schemeClr val="dk1"/>
                </a:solidFill>
              </a:rPr>
              <a:t> </a:t>
            </a:r>
            <a:r>
              <a:rPr lang="en">
                <a:solidFill>
                  <a:schemeClr val="hlink"/>
                </a:solidFill>
              </a:rPr>
              <a:t>"MessageText" </a:t>
            </a:r>
            <a:r>
              <a:rPr lang="en">
                <a:solidFill>
                  <a:srgbClr val="A64D79"/>
                </a:solidFill>
              </a:rPr>
              <a:t>of me</a:t>
            </a:r>
            <a:r>
              <a:rPr lang="en">
                <a:solidFill>
                  <a:schemeClr val="hlink"/>
                </a:solidFill>
              </a:rPr>
              <a:t> </a:t>
            </a:r>
            <a:r>
              <a:rPr lang="en">
                <a:solidFill>
                  <a:srgbClr val="A64D79"/>
                </a:solidFill>
              </a:rPr>
              <a:t>to </a:t>
            </a:r>
            <a:r>
              <a:rPr lang="en">
                <a:solidFill>
                  <a:srgbClr val="434343"/>
                </a:solidFill>
              </a:rPr>
              <a:t>pDataArray[</a:t>
            </a:r>
            <a:r>
              <a:rPr lang="en">
                <a:solidFill>
                  <a:schemeClr val="hlink"/>
                </a:solidFill>
              </a:rPr>
              <a:t>"MessageText"</a:t>
            </a:r>
            <a:r>
              <a:rPr lang="en">
                <a:solidFill>
                  <a:srgbClr val="434343"/>
                </a:solidFill>
              </a:rPr>
              <a:t>]</a:t>
            </a:r>
          </a:p>
          <a:p>
            <a:pPr rtl="0" lvl="0">
              <a:spcBef>
                <a:spcPts val="0"/>
              </a:spcBef>
              <a:buClr>
                <a:schemeClr val="dk1"/>
              </a:buClr>
              <a:buSzPct val="78571"/>
              <a:buFont typeface="Arial"/>
              <a:buNone/>
            </a:pPr>
            <a:r>
              <a:rPr lang="en">
                <a:solidFill>
                  <a:srgbClr val="BF9000"/>
                </a:solidFill>
              </a:rPr>
              <a:t>set</a:t>
            </a:r>
            <a:r>
              <a:rPr lang="en">
                <a:solidFill>
                  <a:schemeClr val="dk1"/>
                </a:solidFill>
              </a:rPr>
              <a:t>  </a:t>
            </a:r>
            <a:r>
              <a:rPr lang="en">
                <a:solidFill>
                  <a:srgbClr val="A64D79"/>
                </a:solidFill>
              </a:rPr>
              <a:t>the </a:t>
            </a:r>
            <a:r>
              <a:rPr lang="en">
                <a:solidFill>
                  <a:srgbClr val="76A5AF"/>
                </a:solidFill>
              </a:rPr>
              <a:t>text</a:t>
            </a:r>
            <a:r>
              <a:rPr lang="en">
                <a:solidFill>
                  <a:srgbClr val="A64D79"/>
                </a:solidFill>
              </a:rPr>
              <a:t> of field</a:t>
            </a:r>
            <a:r>
              <a:rPr lang="en">
                <a:solidFill>
                  <a:schemeClr val="dk1"/>
                </a:solidFill>
              </a:rPr>
              <a:t> </a:t>
            </a:r>
            <a:r>
              <a:rPr lang="en">
                <a:solidFill>
                  <a:schemeClr val="hlink"/>
                </a:solidFill>
              </a:rPr>
              <a:t>"MessageTime" </a:t>
            </a:r>
            <a:r>
              <a:rPr lang="en">
                <a:solidFill>
                  <a:srgbClr val="A64D79"/>
                </a:solidFill>
              </a:rPr>
              <a:t>of me</a:t>
            </a:r>
            <a:r>
              <a:rPr lang="en">
                <a:solidFill>
                  <a:schemeClr val="hlink"/>
                </a:solidFill>
              </a:rPr>
              <a:t> </a:t>
            </a:r>
            <a:r>
              <a:rPr lang="en">
                <a:solidFill>
                  <a:srgbClr val="A64D79"/>
                </a:solidFill>
              </a:rPr>
              <a:t>to </a:t>
            </a:r>
            <a:r>
              <a:rPr lang="en">
                <a:solidFill>
                  <a:srgbClr val="434343"/>
                </a:solidFill>
              </a:rPr>
              <a:t>pDataArray[</a:t>
            </a:r>
            <a:r>
              <a:rPr lang="en">
                <a:solidFill>
                  <a:schemeClr val="hlink"/>
                </a:solidFill>
              </a:rPr>
              <a:t>"MessageTime"</a:t>
            </a:r>
            <a:r>
              <a:rPr lang="en">
                <a:solidFill>
                  <a:srgbClr val="434343"/>
                </a:solidFill>
              </a:rPr>
              <a:t>]</a:t>
            </a:r>
          </a:p>
          <a:p>
            <a:pPr rtl="0" lvl="0">
              <a:spcBef>
                <a:spcPts val="0"/>
              </a:spcBef>
              <a:buNone/>
            </a:pPr>
            <a:r>
              <a:t/>
            </a:r>
            <a:endParaRPr b="1">
              <a:solidFill>
                <a:srgbClr val="434343"/>
              </a:solidFill>
            </a:endParaRPr>
          </a:p>
        </p:txBody>
      </p:sp>
      <p:sp>
        <p:nvSpPr>
          <p:cNvPr id="668" name="Shape 668"/>
          <p:cNvSpPr txBox="1"/>
          <p:nvPr/>
        </p:nvSpPr>
        <p:spPr>
          <a:xfrm>
            <a:off y="2485437" x="2941473"/>
            <a:ext cy="301200" cx="1953599"/>
          </a:xfrm>
          <a:prstGeom prst="rect">
            <a:avLst/>
          </a:prstGeom>
          <a:noFill/>
          <a:ln>
            <a:noFill/>
          </a:ln>
        </p:spPr>
        <p:txBody>
          <a:bodyPr bIns="91425" rIns="91425" lIns="91425" tIns="91425" anchor="t" anchorCtr="0">
            <a:noAutofit/>
          </a:bodyPr>
          <a:lstStyle/>
          <a:p>
            <a:pPr rtl="0" lvl="0">
              <a:spcBef>
                <a:spcPts val="0"/>
              </a:spcBef>
              <a:buNone/>
            </a:pPr>
            <a:r>
              <a:rPr sz="1200" lang="en">
                <a:solidFill>
                  <a:srgbClr val="666666"/>
                </a:solidFill>
              </a:rPr>
              <a:t>change the code to...</a:t>
            </a:r>
          </a:p>
        </p:txBody>
      </p:sp>
      <p:sp>
        <p:nvSpPr>
          <p:cNvPr id="669" name="Shape 669"/>
          <p:cNvSpPr txBox="1"/>
          <p:nvPr/>
        </p:nvSpPr>
        <p:spPr>
          <a:xfrm>
            <a:off y="1055943" x="160892"/>
            <a:ext cy="441300" cx="3505799"/>
          </a:xfrm>
          <a:prstGeom prst="rect">
            <a:avLst/>
          </a:prstGeom>
          <a:noFill/>
          <a:ln>
            <a:noFill/>
          </a:ln>
        </p:spPr>
        <p:txBody>
          <a:bodyPr bIns="91425" rIns="91425" lIns="91425" tIns="91425" anchor="t" anchorCtr="0">
            <a:noAutofit/>
          </a:bodyPr>
          <a:lstStyle/>
          <a:p>
            <a:pPr rtl="0" lvl="0">
              <a:spcBef>
                <a:spcPts val="0"/>
              </a:spcBef>
              <a:buNone/>
            </a:pPr>
            <a:r>
              <a:rPr b="1" sz="2000" lang="en">
                <a:solidFill>
                  <a:srgbClr val="434343"/>
                </a:solidFill>
                <a:latin typeface="Droid Sans"/>
                <a:ea typeface="Droid Sans"/>
                <a:cs typeface="Droid Sans"/>
                <a:sym typeface="Droid Sans"/>
              </a:rPr>
              <a:t>Code FillInData</a:t>
            </a:r>
          </a:p>
        </p:txBody>
      </p:sp>
      <p:sp>
        <p:nvSpPr>
          <p:cNvPr id="670" name="Shape 670"/>
          <p:cNvSpPr/>
          <p:nvPr/>
        </p:nvSpPr>
        <p:spPr>
          <a:xfrm>
            <a:off y="784522" x="882968"/>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2</a:t>
            </a:r>
          </a:p>
        </p:txBody>
      </p:sp>
      <p:sp>
        <p:nvSpPr>
          <p:cNvPr id="671" name="Shape 671"/>
          <p:cNvSpPr txBox="1"/>
          <p:nvPr/>
        </p:nvSpPr>
        <p:spPr>
          <a:xfrm>
            <a:off y="715650" x="189700"/>
            <a:ext cy="441300" cx="769500"/>
          </a:xfrm>
          <a:prstGeom prst="rect">
            <a:avLst/>
          </a:prstGeom>
          <a:noFill/>
          <a:ln>
            <a:noFill/>
          </a:ln>
        </p:spPr>
        <p:txBody>
          <a:bodyPr bIns="91425" rIns="91425" lIns="91425" tIns="91425" anchor="t" anchorCtr="0">
            <a:noAutofit/>
          </a:bodyPr>
          <a:lstStyle/>
          <a:p>
            <a:pPr rtl="0" lvl="0">
              <a:spcBef>
                <a:spcPts val="0"/>
              </a:spcBef>
              <a:buNone/>
            </a:pPr>
            <a:r>
              <a:rPr b="1" sz="2000" lang="en">
                <a:solidFill>
                  <a:srgbClr val="434343"/>
                </a:solidFill>
                <a:latin typeface="Droid Sans"/>
                <a:ea typeface="Droid Sans"/>
                <a:cs typeface="Droid Sans"/>
                <a:sym typeface="Droid Sans"/>
              </a:rPr>
              <a:t>Step</a:t>
            </a:r>
          </a:p>
        </p:txBody>
      </p:sp>
      <p:sp>
        <p:nvSpPr>
          <p:cNvPr id="672" name="Shape 672"/>
          <p:cNvSpPr txBox="1"/>
          <p:nvPr/>
        </p:nvSpPr>
        <p:spPr>
          <a:xfrm>
            <a:off y="1896282" x="2846398"/>
            <a:ext cy="301200" cx="2227500"/>
          </a:xfrm>
          <a:prstGeom prst="rect">
            <a:avLst/>
          </a:prstGeom>
          <a:noFill/>
          <a:ln>
            <a:noFill/>
          </a:ln>
        </p:spPr>
        <p:txBody>
          <a:bodyPr bIns="91425" rIns="91425" lIns="91425" tIns="91425" anchor="t" anchorCtr="0">
            <a:noAutofit/>
          </a:bodyPr>
          <a:lstStyle/>
          <a:p>
            <a:pPr rtl="0" lvl="0">
              <a:spcBef>
                <a:spcPts val="0"/>
              </a:spcBef>
              <a:buNone/>
            </a:pPr>
            <a:r>
              <a:rPr sz="1200" lang="en">
                <a:solidFill>
                  <a:srgbClr val="666666"/>
                </a:solidFill>
              </a:rPr>
              <a:t>Current code in FillInData...</a:t>
            </a:r>
          </a:p>
        </p:txBody>
      </p:sp>
      <p:sp>
        <p:nvSpPr>
          <p:cNvPr id="673" name="Shape 673"/>
          <p:cNvSpPr txBox="1"/>
          <p:nvPr/>
        </p:nvSpPr>
        <p:spPr>
          <a:xfrm>
            <a:off y="4704001" x="1947999"/>
            <a:ext cy="353399" cx="4515900"/>
          </a:xfrm>
          <a:prstGeom prst="rect">
            <a:avLst/>
          </a:prstGeom>
          <a:noFill/>
          <a:ln>
            <a:noFill/>
          </a:ln>
        </p:spPr>
        <p:txBody>
          <a:bodyPr bIns="91425" rIns="91425" lIns="91425" tIns="91425" anchor="t" anchorCtr="0">
            <a:noAutofit/>
          </a:bodyPr>
          <a:lstStyle/>
          <a:p>
            <a:pPr rtl="0" lvl="0">
              <a:spcBef>
                <a:spcPts val="0"/>
              </a:spcBef>
              <a:buNone/>
            </a:pPr>
            <a:r>
              <a:rPr b="1" lang="en">
                <a:solidFill>
                  <a:srgbClr val="E06666"/>
                </a:solidFill>
                <a:latin typeface="Droid Sans"/>
                <a:ea typeface="Droid Sans"/>
                <a:cs typeface="Droid Sans"/>
                <a:sym typeface="Droid Sans"/>
              </a:rPr>
              <a:t>Click the Apply Button and you are good to go!</a:t>
            </a:r>
          </a:p>
        </p:txBody>
      </p:sp>
      <p:pic>
        <p:nvPicPr>
          <p:cNvPr id="674" name="Shape 674"/>
          <p:cNvPicPr preferRelativeResize="0"/>
          <p:nvPr/>
        </p:nvPicPr>
        <p:blipFill>
          <a:blip r:embed="rId5">
            <a:alphaModFix/>
          </a:blip>
          <a:stretch>
            <a:fillRect/>
          </a:stretch>
        </p:blipFill>
        <p:spPr>
          <a:xfrm>
            <a:off y="292599" x="5282429"/>
            <a:ext cy="1801999" cx="3707825"/>
          </a:xfrm>
          <a:prstGeom prst="rect">
            <a:avLst/>
          </a:prstGeom>
          <a:noFill/>
          <a:ln>
            <a:noFill/>
          </a:ln>
        </p:spPr>
      </p:pic>
      <p:sp>
        <p:nvSpPr>
          <p:cNvPr id="675" name="Shape 675"/>
          <p:cNvSpPr/>
          <p:nvPr/>
        </p:nvSpPr>
        <p:spPr>
          <a:xfrm>
            <a:off y="941173" x="5311925"/>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1</a:t>
            </a:r>
          </a:p>
        </p:txBody>
      </p:sp>
      <p:sp>
        <p:nvSpPr>
          <p:cNvPr id="676" name="Shape 676"/>
          <p:cNvSpPr/>
          <p:nvPr/>
        </p:nvSpPr>
        <p:spPr>
          <a:xfrm>
            <a:off y="297624" x="5332578"/>
            <a:ext cy="1802100" cx="3605700"/>
          </a:xfrm>
          <a:prstGeom prst="rect">
            <a:avLst/>
          </a:prstGeom>
          <a:noFill/>
          <a:ln w="38100" cap="flat">
            <a:solidFill>
              <a:srgbClr val="E06666"/>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677" name="Shape 677"/>
          <p:cNvSpPr/>
          <p:nvPr/>
        </p:nvSpPr>
        <p:spPr>
          <a:xfrm>
            <a:off y="782724" x="6133375"/>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2</a:t>
            </a:r>
          </a:p>
        </p:txBody>
      </p:sp>
      <p:sp>
        <p:nvSpPr>
          <p:cNvPr id="678" name="Shape 678"/>
          <p:cNvSpPr/>
          <p:nvPr/>
        </p:nvSpPr>
        <p:spPr>
          <a:xfrm>
            <a:off y="1548623" x="6133375"/>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3</a:t>
            </a:r>
          </a:p>
        </p:txBody>
      </p:sp>
      <p:sp>
        <p:nvSpPr>
          <p:cNvPr id="679" name="Shape 679"/>
          <p:cNvSpPr/>
          <p:nvPr/>
        </p:nvSpPr>
        <p:spPr>
          <a:xfrm>
            <a:off y="782724" x="7823625"/>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4</a:t>
            </a:r>
          </a:p>
        </p:txBody>
      </p:sp>
      <p:sp>
        <p:nvSpPr>
          <p:cNvPr id="680" name="Shape 680"/>
          <p:cNvSpPr/>
          <p:nvPr/>
        </p:nvSpPr>
        <p:spPr>
          <a:xfrm>
            <a:off y="3730300" x="648000"/>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2</a:t>
            </a:r>
          </a:p>
        </p:txBody>
      </p:sp>
      <p:sp>
        <p:nvSpPr>
          <p:cNvPr id="681" name="Shape 681"/>
          <p:cNvSpPr/>
          <p:nvPr/>
        </p:nvSpPr>
        <p:spPr>
          <a:xfrm>
            <a:off y="3220074" x="647989"/>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1</a:t>
            </a:r>
          </a:p>
        </p:txBody>
      </p:sp>
      <p:sp>
        <p:nvSpPr>
          <p:cNvPr id="682" name="Shape 682"/>
          <p:cNvSpPr/>
          <p:nvPr/>
        </p:nvSpPr>
        <p:spPr>
          <a:xfrm>
            <a:off y="4044334" x="657497"/>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3</a:t>
            </a:r>
          </a:p>
        </p:txBody>
      </p:sp>
      <p:sp>
        <p:nvSpPr>
          <p:cNvPr id="683" name="Shape 683"/>
          <p:cNvSpPr/>
          <p:nvPr/>
        </p:nvSpPr>
        <p:spPr>
          <a:xfrm>
            <a:off y="4350197" x="657494"/>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4</a:t>
            </a:r>
          </a:p>
        </p:txBody>
      </p:sp>
      <p:cxnSp>
        <p:nvCxnSpPr>
          <p:cNvPr id="684" name="Shape 684"/>
          <p:cNvCxnSpPr/>
          <p:nvPr/>
        </p:nvCxnSpPr>
        <p:spPr>
          <a:xfrm rot="10800000">
            <a:off y="1691389" x="854717"/>
            <a:ext cy="0" cx="4458899"/>
          </a:xfrm>
          <a:prstGeom prst="straightConnector1">
            <a:avLst/>
          </a:prstGeom>
          <a:noFill/>
          <a:ln w="38100" cap="flat">
            <a:solidFill>
              <a:srgbClr val="E06666"/>
            </a:solidFill>
            <a:prstDash val="dash"/>
            <a:round/>
            <a:headEnd w="lg" len="lg" type="none"/>
            <a:tailEnd w="lg" len="lg" type="none"/>
          </a:ln>
        </p:spPr>
      </p:cxnSp>
      <p:cxnSp>
        <p:nvCxnSpPr>
          <p:cNvPr id="685" name="Shape 685"/>
          <p:cNvCxnSpPr/>
          <p:nvPr/>
        </p:nvCxnSpPr>
        <p:spPr>
          <a:xfrm>
            <a:off y="1672375" x="835517"/>
            <a:ext cy="1188300" cx="0"/>
          </a:xfrm>
          <a:prstGeom prst="straightConnector1">
            <a:avLst/>
          </a:prstGeom>
          <a:noFill/>
          <a:ln w="38100" cap="flat">
            <a:solidFill>
              <a:srgbClr val="E06666"/>
            </a:solidFill>
            <a:prstDash val="dash"/>
            <a:round/>
            <a:headEnd w="lg" len="lg" type="none"/>
            <a:tailEnd w="lg" len="lg" type="none"/>
          </a:ln>
        </p:spPr>
      </p:cxnSp>
      <p:sp>
        <p:nvSpPr>
          <p:cNvPr id="686" name="Shape 686"/>
          <p:cNvSpPr txBox="1"/>
          <p:nvPr/>
        </p:nvSpPr>
        <p:spPr>
          <a:xfrm>
            <a:off y="1307125" x="2609000"/>
            <a:ext cy="301200" cx="2381399"/>
          </a:xfrm>
          <a:prstGeom prst="rect">
            <a:avLst/>
          </a:prstGeom>
          <a:noFill/>
          <a:ln>
            <a:noFill/>
          </a:ln>
        </p:spPr>
        <p:txBody>
          <a:bodyPr bIns="91425" rIns="91425" lIns="91425" tIns="91425" anchor="t" anchorCtr="0">
            <a:noAutofit/>
          </a:bodyPr>
          <a:lstStyle/>
          <a:p>
            <a:pPr rtl="0" lvl="0">
              <a:spcBef>
                <a:spcPts val="0"/>
              </a:spcBef>
              <a:buNone/>
            </a:pPr>
            <a:r>
              <a:rPr sz="1200" lang="en">
                <a:solidFill>
                  <a:srgbClr val="666666"/>
                </a:solidFill>
              </a:rPr>
              <a:t>Do you see the connection?</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y="0" x="0"/>
          <a:ext cy="0" cx="0"/>
          <a:chOff y="0" x="0"/>
          <a:chExt cy="0" cx="0"/>
        </a:xfrm>
      </p:grpSpPr>
      <p:pic>
        <p:nvPicPr>
          <p:cNvPr id="64" name="Shape 64"/>
          <p:cNvPicPr preferRelativeResize="0"/>
          <p:nvPr/>
        </p:nvPicPr>
        <p:blipFill>
          <a:blip r:embed="rId3">
            <a:alphaModFix/>
          </a:blip>
          <a:stretch>
            <a:fillRect/>
          </a:stretch>
        </p:blipFill>
        <p:spPr>
          <a:xfrm>
            <a:off y="79750" x="628975"/>
            <a:ext cy="301200" cx="1151647"/>
          </a:xfrm>
          <a:prstGeom prst="rect">
            <a:avLst/>
          </a:prstGeom>
          <a:noFill/>
          <a:ln>
            <a:noFill/>
          </a:ln>
        </p:spPr>
      </p:pic>
      <p:sp>
        <p:nvSpPr>
          <p:cNvPr id="65" name="Shape 65"/>
          <p:cNvSpPr txBox="1"/>
          <p:nvPr/>
        </p:nvSpPr>
        <p:spPr>
          <a:xfrm>
            <a:off y="323650" x="51375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66" name="Shape 66"/>
          <p:cNvPicPr preferRelativeResize="0"/>
          <p:nvPr/>
        </p:nvPicPr>
        <p:blipFill>
          <a:blip r:embed="rId4">
            <a:alphaModFix/>
          </a:blip>
          <a:stretch>
            <a:fillRect/>
          </a:stretch>
        </p:blipFill>
        <p:spPr>
          <a:xfrm>
            <a:off y="79747" x="170400"/>
            <a:ext cy="545099" cx="343349"/>
          </a:xfrm>
          <a:prstGeom prst="rect">
            <a:avLst/>
          </a:prstGeom>
          <a:noFill/>
          <a:ln w="9525" cap="flat">
            <a:solidFill>
              <a:srgbClr val="53585F"/>
            </a:solidFill>
            <a:prstDash val="solid"/>
            <a:round/>
            <a:headEnd w="med" len="med" type="none"/>
            <a:tailEnd w="med" len="med" type="none"/>
          </a:ln>
        </p:spPr>
      </p:pic>
      <p:pic>
        <p:nvPicPr>
          <p:cNvPr id="67" name="Shape 67"/>
          <p:cNvPicPr preferRelativeResize="0"/>
          <p:nvPr/>
        </p:nvPicPr>
        <p:blipFill>
          <a:blip r:embed="rId5">
            <a:alphaModFix/>
          </a:blip>
          <a:stretch>
            <a:fillRect/>
          </a:stretch>
        </p:blipFill>
        <p:spPr>
          <a:xfrm>
            <a:off y="1197200" x="6314118"/>
            <a:ext cy="228600" cx="390525"/>
          </a:xfrm>
          <a:prstGeom prst="rect">
            <a:avLst/>
          </a:prstGeom>
          <a:noFill/>
          <a:ln>
            <a:noFill/>
          </a:ln>
        </p:spPr>
      </p:pic>
      <p:pic>
        <p:nvPicPr>
          <p:cNvPr id="68" name="Shape 68"/>
          <p:cNvPicPr preferRelativeResize="0"/>
          <p:nvPr/>
        </p:nvPicPr>
        <p:blipFill>
          <a:blip r:embed="rId6">
            <a:alphaModFix/>
          </a:blip>
          <a:stretch>
            <a:fillRect/>
          </a:stretch>
        </p:blipFill>
        <p:spPr>
          <a:xfrm>
            <a:off y="2574575" x="6347456"/>
            <a:ext cy="219075" cx="361950"/>
          </a:xfrm>
          <a:prstGeom prst="rect">
            <a:avLst/>
          </a:prstGeom>
          <a:noFill/>
          <a:ln>
            <a:noFill/>
          </a:ln>
        </p:spPr>
      </p:pic>
      <p:pic>
        <p:nvPicPr>
          <p:cNvPr id="69" name="Shape 69"/>
          <p:cNvPicPr preferRelativeResize="0"/>
          <p:nvPr/>
        </p:nvPicPr>
        <p:blipFill>
          <a:blip r:embed="rId7">
            <a:alphaModFix/>
          </a:blip>
          <a:stretch>
            <a:fillRect/>
          </a:stretch>
        </p:blipFill>
        <p:spPr>
          <a:xfrm>
            <a:off y="2984825" x="6328393"/>
            <a:ext cy="200025" cx="400050"/>
          </a:xfrm>
          <a:prstGeom prst="rect">
            <a:avLst/>
          </a:prstGeom>
          <a:noFill/>
          <a:ln>
            <a:noFill/>
          </a:ln>
        </p:spPr>
      </p:pic>
      <p:pic>
        <p:nvPicPr>
          <p:cNvPr id="70" name="Shape 70"/>
          <p:cNvPicPr preferRelativeResize="0"/>
          <p:nvPr/>
        </p:nvPicPr>
        <p:blipFill>
          <a:blip r:embed="rId8">
            <a:alphaModFix/>
          </a:blip>
          <a:stretch>
            <a:fillRect/>
          </a:stretch>
        </p:blipFill>
        <p:spPr>
          <a:xfrm>
            <a:off y="819600" x="5208751"/>
            <a:ext cy="4238700" cx="754345"/>
          </a:xfrm>
          <a:prstGeom prst="rect">
            <a:avLst/>
          </a:prstGeom>
          <a:noFill/>
          <a:ln w="9525" cap="flat">
            <a:solidFill>
              <a:srgbClr val="666666"/>
            </a:solidFill>
            <a:prstDash val="solid"/>
            <a:round/>
            <a:headEnd w="med" len="med" type="none"/>
            <a:tailEnd w="med" len="med" type="none"/>
          </a:ln>
        </p:spPr>
      </p:pic>
      <p:sp>
        <p:nvSpPr>
          <p:cNvPr id="71" name="Shape 71"/>
          <p:cNvSpPr/>
          <p:nvPr/>
        </p:nvSpPr>
        <p:spPr>
          <a:xfrm>
            <a:off y="1267614" x="5128126"/>
            <a:ext cy="654299" cx="915600"/>
          </a:xfrm>
          <a:prstGeom prst="rect">
            <a:avLst/>
          </a:prstGeom>
          <a:noFill/>
          <a:ln w="38100" cap="flat">
            <a:solidFill>
              <a:srgbClr val="E06666"/>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pic>
        <p:nvPicPr>
          <p:cNvPr id="72" name="Shape 72"/>
          <p:cNvPicPr preferRelativeResize="0"/>
          <p:nvPr/>
        </p:nvPicPr>
        <p:blipFill>
          <a:blip r:embed="rId9">
            <a:alphaModFix/>
          </a:blip>
          <a:stretch>
            <a:fillRect/>
          </a:stretch>
        </p:blipFill>
        <p:spPr>
          <a:xfrm>
            <a:off y="3446325" x="6404606"/>
            <a:ext cy="381000" cx="323850"/>
          </a:xfrm>
          <a:prstGeom prst="rect">
            <a:avLst/>
          </a:prstGeom>
          <a:noFill/>
          <a:ln>
            <a:noFill/>
          </a:ln>
        </p:spPr>
      </p:pic>
      <p:pic>
        <p:nvPicPr>
          <p:cNvPr id="73" name="Shape 73"/>
          <p:cNvPicPr preferRelativeResize="0"/>
          <p:nvPr/>
        </p:nvPicPr>
        <p:blipFill>
          <a:blip r:embed="rId10">
            <a:alphaModFix/>
          </a:blip>
          <a:stretch>
            <a:fillRect/>
          </a:stretch>
        </p:blipFill>
        <p:spPr>
          <a:xfrm>
            <a:off y="1766225" x="6415516"/>
            <a:ext cy="238125" cx="209550"/>
          </a:xfrm>
          <a:prstGeom prst="rect">
            <a:avLst/>
          </a:prstGeom>
          <a:noFill/>
          <a:ln>
            <a:noFill/>
          </a:ln>
        </p:spPr>
      </p:pic>
      <p:pic>
        <p:nvPicPr>
          <p:cNvPr id="74" name="Shape 74"/>
          <p:cNvPicPr preferRelativeResize="0"/>
          <p:nvPr/>
        </p:nvPicPr>
        <p:blipFill>
          <a:blip r:embed="rId11">
            <a:alphaModFix/>
          </a:blip>
          <a:stretch>
            <a:fillRect/>
          </a:stretch>
        </p:blipFill>
        <p:spPr>
          <a:xfrm>
            <a:off y="2179925" x="6428406"/>
            <a:ext cy="219075" cx="200025"/>
          </a:xfrm>
          <a:prstGeom prst="rect">
            <a:avLst/>
          </a:prstGeom>
          <a:noFill/>
          <a:ln>
            <a:noFill/>
          </a:ln>
        </p:spPr>
      </p:pic>
      <p:sp>
        <p:nvSpPr>
          <p:cNvPr id="75" name="Shape 75"/>
          <p:cNvSpPr txBox="1"/>
          <p:nvPr/>
        </p:nvSpPr>
        <p:spPr>
          <a:xfrm>
            <a:off y="1425800" x="242575"/>
            <a:ext cy="2062199" cx="4726800"/>
          </a:xfrm>
          <a:prstGeom prst="rect">
            <a:avLst/>
          </a:prstGeom>
          <a:noFill/>
          <a:ln>
            <a:noFill/>
          </a:ln>
        </p:spPr>
        <p:txBody>
          <a:bodyPr bIns="91425" rIns="91425" lIns="91425" tIns="91425" anchor="t" anchorCtr="0">
            <a:noAutofit/>
          </a:bodyPr>
          <a:lstStyle/>
          <a:p>
            <a:pPr rtl="0">
              <a:spcBef>
                <a:spcPts val="0"/>
              </a:spcBef>
              <a:buNone/>
            </a:pPr>
            <a:r>
              <a:rPr lang="en">
                <a:latin typeface="Droid Sans"/>
                <a:ea typeface="Droid Sans"/>
                <a:cs typeface="Droid Sans"/>
                <a:sym typeface="Droid Sans"/>
              </a:rPr>
              <a:t>Buttons are fundamental entities that allow you to interact with devices, for example with mechanical buttons on a keyboard or a remote control, or graphical buttons on a touch sensitive computer display</a:t>
            </a:r>
          </a:p>
          <a:p>
            <a:pPr rtl="0" lvl="0">
              <a:spcBef>
                <a:spcPts val="0"/>
              </a:spcBef>
              <a:buClr>
                <a:schemeClr val="dk1"/>
              </a:buClr>
              <a:buSzPct val="78571"/>
              <a:buFont typeface="Arial"/>
              <a:buNone/>
            </a:pPr>
            <a:r>
              <a:rPr lang="en">
                <a:solidFill>
                  <a:schemeClr val="dk1"/>
                </a:solidFill>
                <a:latin typeface="Droid Sans"/>
                <a:ea typeface="Droid Sans"/>
                <a:cs typeface="Droid Sans"/>
                <a:sym typeface="Droid Sans"/>
              </a:rPr>
              <a:t>				</a:t>
            </a:r>
          </a:p>
          <a:p>
            <a:pPr rtl="0" lvl="0">
              <a:spcBef>
                <a:spcPts val="0"/>
              </a:spcBef>
              <a:buClr>
                <a:schemeClr val="dk1"/>
              </a:buClr>
              <a:buSzPct val="78571"/>
              <a:buFont typeface="Arial"/>
              <a:buNone/>
            </a:pPr>
            <a:r>
              <a:rPr lang="en">
                <a:solidFill>
                  <a:schemeClr val="dk1"/>
                </a:solidFill>
                <a:latin typeface="Droid Sans"/>
                <a:ea typeface="Droid Sans"/>
                <a:cs typeface="Droid Sans"/>
                <a:sym typeface="Droid Sans"/>
              </a:rPr>
              <a:t>All button objects in LiveCode are highly flexible and customizable. Common settings include the ability to show and hide the border or fill, and to display an icon. </a:t>
            </a:r>
          </a:p>
        </p:txBody>
      </p:sp>
      <p:sp>
        <p:nvSpPr>
          <p:cNvPr id="76" name="Shape 76"/>
          <p:cNvSpPr txBox="1"/>
          <p:nvPr/>
        </p:nvSpPr>
        <p:spPr>
          <a:xfrm>
            <a:off y="849812" x="341875"/>
            <a:ext cy="487799" cx="4474800"/>
          </a:xfrm>
          <a:prstGeom prst="rect">
            <a:avLst/>
          </a:prstGeom>
          <a:noFill/>
          <a:ln>
            <a:noFill/>
          </a:ln>
        </p:spPr>
        <p:txBody>
          <a:bodyPr bIns="91425" rIns="91425" lIns="91425" tIns="91425" anchor="t" anchorCtr="0">
            <a:noAutofit/>
          </a:bodyPr>
          <a:lstStyle/>
          <a:p>
            <a:pPr algn="ctr" rtl="0" lvl="0">
              <a:spcBef>
                <a:spcPts val="0"/>
              </a:spcBef>
              <a:buNone/>
            </a:pPr>
            <a:r>
              <a:rPr b="1" sz="2400" lang="en">
                <a:solidFill>
                  <a:srgbClr val="434343"/>
                </a:solidFill>
                <a:latin typeface="Droid Sans"/>
                <a:ea typeface="Droid Sans"/>
                <a:cs typeface="Droid Sans"/>
                <a:sym typeface="Droid Sans"/>
              </a:rPr>
              <a:t>Buttons</a:t>
            </a:r>
          </a:p>
        </p:txBody>
      </p:sp>
      <p:sp>
        <p:nvSpPr>
          <p:cNvPr id="77" name="Shape 77"/>
          <p:cNvSpPr txBox="1"/>
          <p:nvPr/>
        </p:nvSpPr>
        <p:spPr>
          <a:xfrm>
            <a:off y="1124600" x="6815619"/>
            <a:ext cy="301200" cx="1633800"/>
          </a:xfrm>
          <a:prstGeom prst="rect">
            <a:avLst/>
          </a:prstGeom>
          <a:noFill/>
          <a:ln>
            <a:noFill/>
          </a:ln>
        </p:spPr>
        <p:txBody>
          <a:bodyPr bIns="91425" rIns="91425" lIns="91425" tIns="91425" anchor="t" anchorCtr="0">
            <a:noAutofit/>
          </a:bodyPr>
          <a:lstStyle/>
          <a:p>
            <a:pPr>
              <a:spcBef>
                <a:spcPts val="0"/>
              </a:spcBef>
              <a:buNone/>
            </a:pPr>
            <a:r>
              <a:rPr lang="en"/>
              <a:t>Push button</a:t>
            </a:r>
          </a:p>
        </p:txBody>
      </p:sp>
      <p:sp>
        <p:nvSpPr>
          <p:cNvPr id="78" name="Shape 78"/>
          <p:cNvSpPr txBox="1"/>
          <p:nvPr/>
        </p:nvSpPr>
        <p:spPr>
          <a:xfrm>
            <a:off y="1652262" x="6815619"/>
            <a:ext cy="301200" cx="1633800"/>
          </a:xfrm>
          <a:prstGeom prst="rect">
            <a:avLst/>
          </a:prstGeom>
          <a:noFill/>
          <a:ln>
            <a:noFill/>
          </a:ln>
        </p:spPr>
        <p:txBody>
          <a:bodyPr bIns="91425" rIns="91425" lIns="91425" tIns="91425" anchor="t" anchorCtr="0">
            <a:noAutofit/>
          </a:bodyPr>
          <a:lstStyle/>
          <a:p>
            <a:pPr rtl="0" lvl="0">
              <a:spcBef>
                <a:spcPts val="0"/>
              </a:spcBef>
              <a:buNone/>
            </a:pPr>
            <a:r>
              <a:rPr lang="en"/>
              <a:t>Check box button</a:t>
            </a:r>
          </a:p>
        </p:txBody>
      </p:sp>
      <p:sp>
        <p:nvSpPr>
          <p:cNvPr id="79" name="Shape 79"/>
          <p:cNvSpPr txBox="1"/>
          <p:nvPr/>
        </p:nvSpPr>
        <p:spPr>
          <a:xfrm>
            <a:off y="2067404" x="6815619"/>
            <a:ext cy="301200" cx="1633800"/>
          </a:xfrm>
          <a:prstGeom prst="rect">
            <a:avLst/>
          </a:prstGeom>
          <a:noFill/>
          <a:ln>
            <a:noFill/>
          </a:ln>
        </p:spPr>
        <p:txBody>
          <a:bodyPr bIns="91425" rIns="91425" lIns="91425" tIns="91425" anchor="t" anchorCtr="0">
            <a:noAutofit/>
          </a:bodyPr>
          <a:lstStyle/>
          <a:p>
            <a:pPr rtl="0" lvl="0">
              <a:spcBef>
                <a:spcPts val="0"/>
              </a:spcBef>
              <a:buNone/>
            </a:pPr>
            <a:r>
              <a:rPr lang="en"/>
              <a:t>Radio button</a:t>
            </a:r>
          </a:p>
        </p:txBody>
      </p:sp>
      <p:sp>
        <p:nvSpPr>
          <p:cNvPr id="80" name="Shape 80"/>
          <p:cNvSpPr txBox="1"/>
          <p:nvPr/>
        </p:nvSpPr>
        <p:spPr>
          <a:xfrm>
            <a:off y="2473076" x="6815619"/>
            <a:ext cy="396300" cx="1680599"/>
          </a:xfrm>
          <a:prstGeom prst="rect">
            <a:avLst/>
          </a:prstGeom>
          <a:noFill/>
          <a:ln>
            <a:noFill/>
          </a:ln>
        </p:spPr>
        <p:txBody>
          <a:bodyPr bIns="91425" rIns="91425" lIns="91425" tIns="91425" anchor="t" anchorCtr="0">
            <a:noAutofit/>
          </a:bodyPr>
          <a:lstStyle/>
          <a:p>
            <a:pPr>
              <a:spcBef>
                <a:spcPts val="0"/>
              </a:spcBef>
              <a:buNone/>
            </a:pPr>
            <a:r>
              <a:rPr lang="en"/>
              <a:t>Default button</a:t>
            </a:r>
          </a:p>
        </p:txBody>
      </p:sp>
      <p:sp>
        <p:nvSpPr>
          <p:cNvPr id="81" name="Shape 81"/>
          <p:cNvSpPr txBox="1"/>
          <p:nvPr/>
        </p:nvSpPr>
        <p:spPr>
          <a:xfrm>
            <a:off y="2886700" x="6815619"/>
            <a:ext cy="396300" cx="1789499"/>
          </a:xfrm>
          <a:prstGeom prst="rect">
            <a:avLst/>
          </a:prstGeom>
          <a:noFill/>
          <a:ln>
            <a:noFill/>
          </a:ln>
        </p:spPr>
        <p:txBody>
          <a:bodyPr bIns="91425" rIns="91425" lIns="91425" tIns="91425" anchor="t" anchorCtr="0">
            <a:noAutofit/>
          </a:bodyPr>
          <a:lstStyle/>
          <a:p>
            <a:pPr>
              <a:spcBef>
                <a:spcPts val="0"/>
              </a:spcBef>
              <a:buNone/>
            </a:pPr>
            <a:r>
              <a:rPr lang="en"/>
              <a:t>Rectangle button</a:t>
            </a:r>
          </a:p>
        </p:txBody>
      </p:sp>
      <p:sp>
        <p:nvSpPr>
          <p:cNvPr id="82" name="Shape 82"/>
          <p:cNvSpPr txBox="1"/>
          <p:nvPr/>
        </p:nvSpPr>
        <p:spPr>
          <a:xfrm>
            <a:off y="3486025" x="6815619"/>
            <a:ext cy="341399" cx="1840199"/>
          </a:xfrm>
          <a:prstGeom prst="rect">
            <a:avLst/>
          </a:prstGeom>
          <a:noFill/>
          <a:ln>
            <a:noFill/>
          </a:ln>
        </p:spPr>
        <p:txBody>
          <a:bodyPr bIns="91425" rIns="91425" lIns="91425" tIns="91425" anchor="t" anchorCtr="0">
            <a:noAutofit/>
          </a:bodyPr>
          <a:lstStyle/>
          <a:p>
            <a:pPr>
              <a:spcBef>
                <a:spcPts val="0"/>
              </a:spcBef>
              <a:buNone/>
            </a:pPr>
            <a:r>
              <a:rPr lang="en"/>
              <a:t>Tab Panel button</a:t>
            </a:r>
          </a:p>
        </p:txBody>
      </p:sp>
      <p:sp>
        <p:nvSpPr>
          <p:cNvPr id="83" name="Shape 83"/>
          <p:cNvSpPr txBox="1"/>
          <p:nvPr/>
        </p:nvSpPr>
        <p:spPr>
          <a:xfrm>
            <a:off y="3639675" x="1787550"/>
            <a:ext cy="1484699" cx="3128399"/>
          </a:xfrm>
          <a:prstGeom prst="rect">
            <a:avLst/>
          </a:prstGeom>
          <a:noFill/>
          <a:ln>
            <a:noFill/>
          </a:ln>
        </p:spPr>
        <p:txBody>
          <a:bodyPr bIns="91425" rIns="91425" lIns="91425" tIns="91425" anchor="t" anchorCtr="0">
            <a:noAutofit/>
          </a:bodyPr>
          <a:lstStyle/>
          <a:p>
            <a:pPr rtl="0">
              <a:spcBef>
                <a:spcPts val="0"/>
              </a:spcBef>
              <a:buNone/>
            </a:pPr>
            <a:r>
              <a:rPr u="sng" sz="1800" lang="en">
                <a:solidFill>
                  <a:schemeClr val="hlink"/>
                </a:solidFill>
                <a:latin typeface="Droid Sans"/>
                <a:ea typeface="Droid Sans"/>
                <a:cs typeface="Droid Sans"/>
                <a:sym typeface="Droid Sans"/>
                <a:hlinkClick r:id="rId12"/>
              </a:rPr>
              <a:t>Introduction</a:t>
            </a:r>
          </a:p>
          <a:p>
            <a:pPr rtl="0">
              <a:spcBef>
                <a:spcPts val="0"/>
              </a:spcBef>
              <a:buNone/>
            </a:pPr>
            <a:r>
              <a:rPr u="sng" sz="1800" lang="en">
                <a:solidFill>
                  <a:schemeClr val="hlink"/>
                </a:solidFill>
                <a:latin typeface="Droid Sans"/>
                <a:ea typeface="Droid Sans"/>
                <a:cs typeface="Droid Sans"/>
                <a:sym typeface="Droid Sans"/>
                <a:hlinkClick r:id="rId13"/>
              </a:rPr>
              <a:t>Using Tab Buttons</a:t>
            </a:r>
          </a:p>
          <a:p>
            <a:pPr rtl="0">
              <a:spcBef>
                <a:spcPts val="0"/>
              </a:spcBef>
              <a:buNone/>
            </a:pPr>
            <a:r>
              <a:rPr u="sng" sz="1800" lang="en">
                <a:solidFill>
                  <a:schemeClr val="hlink"/>
                </a:solidFill>
                <a:latin typeface="Droid Sans"/>
                <a:ea typeface="Droid Sans"/>
                <a:cs typeface="Droid Sans"/>
                <a:sym typeface="Droid Sans"/>
                <a:hlinkClick r:id="rId14"/>
              </a:rPr>
              <a:t>Using Radio Buttons</a:t>
            </a:r>
          </a:p>
          <a:p>
            <a:pPr rtl="0" lvl="0">
              <a:spcBef>
                <a:spcPts val="0"/>
              </a:spcBef>
              <a:buNone/>
            </a:pPr>
            <a:r>
              <a:rPr u="sng" sz="1800" lang="en">
                <a:solidFill>
                  <a:schemeClr val="hlink"/>
                </a:solidFill>
                <a:latin typeface="Droid Sans"/>
                <a:ea typeface="Droid Sans"/>
                <a:cs typeface="Droid Sans"/>
                <a:sym typeface="Droid Sans"/>
                <a:hlinkClick r:id="rId15"/>
              </a:rPr>
              <a:t>Using Button icons</a:t>
            </a:r>
            <a:br>
              <a:rPr sz="1800" lang="en">
                <a:latin typeface="Droid Sans"/>
                <a:ea typeface="Droid Sans"/>
                <a:cs typeface="Droid Sans"/>
                <a:sym typeface="Droid Sans"/>
              </a:rPr>
            </a:br>
          </a:p>
          <a:p>
            <a:pPr rtl="0" lvl="0">
              <a:spcBef>
                <a:spcPts val="0"/>
              </a:spcBef>
              <a:buNone/>
            </a:pPr>
            <a:r>
              <a:t/>
            </a:r>
            <a:endParaRPr sz="1800">
              <a:latin typeface="Droid Sans"/>
              <a:ea typeface="Droid Sans"/>
              <a:cs typeface="Droid Sans"/>
              <a:sym typeface="Droid Sans"/>
            </a:endParaRPr>
          </a:p>
          <a:p>
            <a:pPr rtl="0" lvl="0">
              <a:spcBef>
                <a:spcPts val="0"/>
              </a:spcBef>
              <a:buNone/>
            </a:pPr>
            <a:r>
              <a:t/>
            </a:r>
            <a:endParaRPr sz="1800">
              <a:latin typeface="Droid Sans"/>
              <a:ea typeface="Droid Sans"/>
              <a:cs typeface="Droid Sans"/>
              <a:sym typeface="Droid Sans"/>
            </a:endParaRPr>
          </a:p>
          <a:p>
            <a:pPr rtl="0" lvl="0">
              <a:spcBef>
                <a:spcPts val="0"/>
              </a:spcBef>
              <a:buNone/>
            </a:pPr>
            <a:r>
              <a:t/>
            </a:r>
            <a:endParaRPr sz="1800">
              <a:latin typeface="Droid Sans"/>
              <a:ea typeface="Droid Sans"/>
              <a:cs typeface="Droid Sans"/>
              <a:sym typeface="Droid Sans"/>
            </a:endParaRPr>
          </a:p>
        </p:txBody>
      </p:sp>
      <p:pic>
        <p:nvPicPr>
          <p:cNvPr id="84" name="Shape 84"/>
          <p:cNvPicPr preferRelativeResize="0"/>
          <p:nvPr/>
        </p:nvPicPr>
        <p:blipFill>
          <a:blip r:embed="rId16">
            <a:alphaModFix/>
          </a:blip>
          <a:stretch>
            <a:fillRect/>
          </a:stretch>
        </p:blipFill>
        <p:spPr>
          <a:xfrm>
            <a:off y="3727666" x="363674"/>
            <a:ext cy="341400" cx="1305393"/>
          </a:xfrm>
          <a:prstGeom prst="rect">
            <a:avLst/>
          </a:prstGeom>
          <a:noFill/>
          <a:ln>
            <a:noFill/>
          </a:ln>
        </p:spPr>
      </p:pic>
      <p:sp>
        <p:nvSpPr>
          <p:cNvPr id="85" name="Shape 85"/>
          <p:cNvSpPr txBox="1"/>
          <p:nvPr/>
        </p:nvSpPr>
        <p:spPr>
          <a:xfrm>
            <a:off y="3931314" x="341883"/>
            <a:ext cy="301200" cx="1461300"/>
          </a:xfrm>
          <a:prstGeom prst="rect">
            <a:avLst/>
          </a:prstGeom>
          <a:noFill/>
          <a:ln>
            <a:noFill/>
          </a:ln>
        </p:spPr>
        <p:txBody>
          <a:bodyPr bIns="91425" rIns="91425" lIns="91425" tIns="91425" anchor="t" anchorCtr="0">
            <a:noAutofit/>
          </a:bodyPr>
          <a:lstStyle/>
          <a:p>
            <a:pPr rtl="0" lvl="0">
              <a:spcBef>
                <a:spcPts val="0"/>
              </a:spcBef>
              <a:buNone/>
            </a:pPr>
            <a:r>
              <a:rPr b="1" sz="1800" lang="en">
                <a:solidFill>
                  <a:srgbClr val="434343"/>
                </a:solidFill>
                <a:latin typeface="Droid Sans"/>
                <a:ea typeface="Droid Sans"/>
                <a:cs typeface="Droid Sans"/>
                <a:sym typeface="Droid Sans"/>
              </a:rPr>
              <a:t>LESSONS</a:t>
            </a:r>
          </a:p>
        </p:txBody>
      </p:sp>
      <p:cxnSp>
        <p:nvCxnSpPr>
          <p:cNvPr id="86" name="Shape 86"/>
          <p:cNvCxnSpPr/>
          <p:nvPr/>
        </p:nvCxnSpPr>
        <p:spPr>
          <a:xfrm>
            <a:off y="3628786" x="348700"/>
            <a:ext cy="0" cx="4620599"/>
          </a:xfrm>
          <a:prstGeom prst="straightConnector1">
            <a:avLst/>
          </a:prstGeom>
          <a:noFill/>
          <a:ln w="19050" cap="flat">
            <a:solidFill>
              <a:srgbClr val="D9D9D9"/>
            </a:solidFill>
            <a:prstDash val="solid"/>
            <a:round/>
            <a:headEnd w="lg" len="lg" type="none"/>
            <a:tailEnd w="lg" len="lg" type="none"/>
          </a:ln>
        </p:spPr>
      </p:cxn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0" name="Shape 690"/>
        <p:cNvGrpSpPr/>
        <p:nvPr/>
      </p:nvGrpSpPr>
      <p:grpSpPr>
        <a:xfrm>
          <a:off y="0" x="0"/>
          <a:ext cy="0" cx="0"/>
          <a:chOff y="0" x="0"/>
          <a:chExt cy="0" cx="0"/>
        </a:xfrm>
      </p:grpSpPr>
      <p:pic>
        <p:nvPicPr>
          <p:cNvPr id="691" name="Shape 691"/>
          <p:cNvPicPr preferRelativeResize="0"/>
          <p:nvPr/>
        </p:nvPicPr>
        <p:blipFill>
          <a:blip r:embed="rId3">
            <a:alphaModFix/>
          </a:blip>
          <a:stretch>
            <a:fillRect/>
          </a:stretch>
        </p:blipFill>
        <p:spPr>
          <a:xfrm>
            <a:off y="79750" x="628975"/>
            <a:ext cy="301200" cx="1151647"/>
          </a:xfrm>
          <a:prstGeom prst="rect">
            <a:avLst/>
          </a:prstGeom>
          <a:noFill/>
          <a:ln>
            <a:noFill/>
          </a:ln>
        </p:spPr>
      </p:pic>
      <p:sp>
        <p:nvSpPr>
          <p:cNvPr id="692" name="Shape 692"/>
          <p:cNvSpPr txBox="1"/>
          <p:nvPr/>
        </p:nvSpPr>
        <p:spPr>
          <a:xfrm>
            <a:off y="323650" x="51375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693" name="Shape 693"/>
          <p:cNvPicPr preferRelativeResize="0"/>
          <p:nvPr/>
        </p:nvPicPr>
        <p:blipFill>
          <a:blip r:embed="rId4">
            <a:alphaModFix/>
          </a:blip>
          <a:stretch>
            <a:fillRect/>
          </a:stretch>
        </p:blipFill>
        <p:spPr>
          <a:xfrm>
            <a:off y="79747" x="170400"/>
            <a:ext cy="545099" cx="343349"/>
          </a:xfrm>
          <a:prstGeom prst="rect">
            <a:avLst/>
          </a:prstGeom>
          <a:noFill/>
          <a:ln w="9525" cap="flat">
            <a:solidFill>
              <a:srgbClr val="53585F"/>
            </a:solidFill>
            <a:prstDash val="solid"/>
            <a:round/>
            <a:headEnd w="med" len="med" type="none"/>
            <a:tailEnd w="med" len="med" type="none"/>
          </a:ln>
        </p:spPr>
      </p:pic>
      <p:sp>
        <p:nvSpPr>
          <p:cNvPr id="694" name="Shape 694"/>
          <p:cNvSpPr txBox="1"/>
          <p:nvPr/>
        </p:nvSpPr>
        <p:spPr>
          <a:xfrm>
            <a:off y="1055943" x="160892"/>
            <a:ext cy="441300" cx="3505799"/>
          </a:xfrm>
          <a:prstGeom prst="rect">
            <a:avLst/>
          </a:prstGeom>
          <a:noFill/>
          <a:ln>
            <a:noFill/>
          </a:ln>
        </p:spPr>
        <p:txBody>
          <a:bodyPr bIns="91425" rIns="91425" lIns="91425" tIns="91425" anchor="t" anchorCtr="0">
            <a:noAutofit/>
          </a:bodyPr>
          <a:lstStyle/>
          <a:p>
            <a:pPr rtl="0" lvl="0">
              <a:spcBef>
                <a:spcPts val="0"/>
              </a:spcBef>
              <a:buNone/>
            </a:pPr>
            <a:r>
              <a:rPr b="1" sz="2000" lang="en">
                <a:solidFill>
                  <a:srgbClr val="434343"/>
                </a:solidFill>
                <a:latin typeface="Droid Sans"/>
                <a:ea typeface="Droid Sans"/>
                <a:cs typeface="Droid Sans"/>
                <a:sym typeface="Droid Sans"/>
              </a:rPr>
              <a:t>Get Data</a:t>
            </a:r>
          </a:p>
        </p:txBody>
      </p:sp>
      <p:sp>
        <p:nvSpPr>
          <p:cNvPr id="695" name="Shape 695"/>
          <p:cNvSpPr txBox="1"/>
          <p:nvPr/>
        </p:nvSpPr>
        <p:spPr>
          <a:xfrm>
            <a:off y="3193550" x="189700"/>
            <a:ext cy="1406400" cx="3004500"/>
          </a:xfrm>
          <a:prstGeom prst="rect">
            <a:avLst/>
          </a:prstGeom>
          <a:noFill/>
          <a:ln>
            <a:noFill/>
          </a:ln>
        </p:spPr>
        <p:txBody>
          <a:bodyPr bIns="91425" rIns="91425" lIns="91425" tIns="91425" anchor="t" anchorCtr="0">
            <a:noAutofit/>
          </a:bodyPr>
          <a:lstStyle/>
          <a:p>
            <a:pPr rtl="0" lvl="0">
              <a:spcBef>
                <a:spcPts val="0"/>
              </a:spcBef>
              <a:buNone/>
            </a:pPr>
            <a:r>
              <a:rPr lang="en">
                <a:solidFill>
                  <a:schemeClr val="dk1"/>
                </a:solidFill>
                <a:latin typeface="Droid Sans"/>
                <a:ea typeface="Droid Sans"/>
                <a:cs typeface="Droid Sans"/>
                <a:sym typeface="Droid Sans"/>
              </a:rPr>
              <a:t>1. Find and open the LoadMessages.txt in today’s lesson file. </a:t>
            </a:r>
          </a:p>
          <a:p>
            <a:pPr rtl="0" lvl="0">
              <a:spcBef>
                <a:spcPts val="0"/>
              </a:spcBef>
              <a:buNone/>
            </a:pPr>
            <a:r>
              <a:t/>
            </a:r>
            <a:endParaRPr>
              <a:solidFill>
                <a:schemeClr val="dk1"/>
              </a:solidFill>
              <a:latin typeface="Droid Sans"/>
              <a:ea typeface="Droid Sans"/>
              <a:cs typeface="Droid Sans"/>
              <a:sym typeface="Droid Sans"/>
            </a:endParaRPr>
          </a:p>
          <a:p>
            <a:pPr rtl="0" lvl="0">
              <a:spcBef>
                <a:spcPts val="0"/>
              </a:spcBef>
              <a:buNone/>
            </a:pPr>
            <a:r>
              <a:rPr lang="en">
                <a:latin typeface="Droid Sans"/>
                <a:ea typeface="Droid Sans"/>
                <a:cs typeface="Droid Sans"/>
                <a:sym typeface="Droid Sans"/>
              </a:rPr>
              <a:t>2. Highlight all of the text and copy it to the clipboard. </a:t>
            </a:r>
          </a:p>
        </p:txBody>
      </p:sp>
      <p:sp>
        <p:nvSpPr>
          <p:cNvPr id="696" name="Shape 696"/>
          <p:cNvSpPr/>
          <p:nvPr/>
        </p:nvSpPr>
        <p:spPr>
          <a:xfrm>
            <a:off y="784522" x="882968"/>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3</a:t>
            </a:r>
          </a:p>
        </p:txBody>
      </p:sp>
      <p:sp>
        <p:nvSpPr>
          <p:cNvPr id="697" name="Shape 697"/>
          <p:cNvSpPr txBox="1"/>
          <p:nvPr/>
        </p:nvSpPr>
        <p:spPr>
          <a:xfrm>
            <a:off y="715650" x="189700"/>
            <a:ext cy="441300" cx="769500"/>
          </a:xfrm>
          <a:prstGeom prst="rect">
            <a:avLst/>
          </a:prstGeom>
          <a:noFill/>
          <a:ln>
            <a:noFill/>
          </a:ln>
        </p:spPr>
        <p:txBody>
          <a:bodyPr bIns="91425" rIns="91425" lIns="91425" tIns="91425" anchor="t" anchorCtr="0">
            <a:noAutofit/>
          </a:bodyPr>
          <a:lstStyle/>
          <a:p>
            <a:pPr rtl="0" lvl="0">
              <a:spcBef>
                <a:spcPts val="0"/>
              </a:spcBef>
              <a:buNone/>
            </a:pPr>
            <a:r>
              <a:rPr b="1" sz="2000" lang="en">
                <a:solidFill>
                  <a:srgbClr val="434343"/>
                </a:solidFill>
                <a:latin typeface="Droid Sans"/>
                <a:ea typeface="Droid Sans"/>
                <a:cs typeface="Droid Sans"/>
                <a:sym typeface="Droid Sans"/>
              </a:rPr>
              <a:t>Step</a:t>
            </a:r>
          </a:p>
        </p:txBody>
      </p:sp>
      <p:sp>
        <p:nvSpPr>
          <p:cNvPr id="698" name="Shape 698"/>
          <p:cNvSpPr txBox="1"/>
          <p:nvPr/>
        </p:nvSpPr>
        <p:spPr>
          <a:xfrm>
            <a:off y="1491650" x="66775"/>
            <a:ext cy="1701900" cx="3088500"/>
          </a:xfrm>
          <a:prstGeom prst="rect">
            <a:avLst/>
          </a:prstGeom>
          <a:noFill/>
          <a:ln>
            <a:noFill/>
          </a:ln>
        </p:spPr>
        <p:txBody>
          <a:bodyPr bIns="91425" rIns="91425" lIns="91425" tIns="91425" anchor="t" anchorCtr="0">
            <a:noAutofit/>
          </a:bodyPr>
          <a:lstStyle/>
          <a:p>
            <a:pPr rtl="0" lvl="0">
              <a:spcBef>
                <a:spcPts val="0"/>
              </a:spcBef>
              <a:buNone/>
            </a:pPr>
            <a:r>
              <a:rPr lang="en">
                <a:latin typeface="Droid Sans"/>
                <a:ea typeface="Droid Sans"/>
                <a:cs typeface="Droid Sans"/>
                <a:sym typeface="Droid Sans"/>
              </a:rPr>
              <a:t>Today is quite a complex lesson, so we wish to make it a little easier for you. We will be covering data in great detail in a future lesson, so for now we provided you a file to copy from. [It will also save you time from typing everything.]</a:t>
            </a:r>
          </a:p>
        </p:txBody>
      </p:sp>
      <p:sp>
        <p:nvSpPr>
          <p:cNvPr id="699" name="Shape 699"/>
          <p:cNvSpPr txBox="1"/>
          <p:nvPr/>
        </p:nvSpPr>
        <p:spPr>
          <a:xfrm>
            <a:off y="2489900" x="3639325"/>
            <a:ext cy="1873200" cx="5361599"/>
          </a:xfrm>
          <a:prstGeom prst="rect">
            <a:avLst/>
          </a:prstGeom>
          <a:noFill/>
          <a:ln>
            <a:noFill/>
          </a:ln>
        </p:spPr>
        <p:txBody>
          <a:bodyPr bIns="91425" rIns="91425" lIns="91425" tIns="91425" anchor="t" anchorCtr="0">
            <a:noAutofit/>
          </a:bodyPr>
          <a:lstStyle/>
          <a:p>
            <a:pPr rtl="0" lvl="0">
              <a:spcBef>
                <a:spcPts val="0"/>
              </a:spcBef>
              <a:buNone/>
            </a:pPr>
            <a:r>
              <a:rPr lang="en">
                <a:solidFill>
                  <a:srgbClr val="BF9000"/>
                </a:solidFill>
              </a:rPr>
              <a:t>put</a:t>
            </a:r>
            <a:r>
              <a:rPr lang="en">
                <a:solidFill>
                  <a:schemeClr val="dk1"/>
                </a:solidFill>
              </a:rPr>
              <a:t>  </a:t>
            </a:r>
            <a:r>
              <a:rPr lang="en">
                <a:solidFill>
                  <a:schemeClr val="hlink"/>
                </a:solidFill>
              </a:rPr>
              <a:t>"true" </a:t>
            </a:r>
            <a:r>
              <a:rPr lang="en">
                <a:solidFill>
                  <a:srgbClr val="A64D79"/>
                </a:solidFill>
              </a:rPr>
              <a:t>into</a:t>
            </a:r>
            <a:r>
              <a:rPr lang="en">
                <a:solidFill>
                  <a:schemeClr val="dk1"/>
                </a:solidFill>
              </a:rPr>
              <a:t> </a:t>
            </a:r>
            <a:r>
              <a:rPr lang="en">
                <a:solidFill>
                  <a:srgbClr val="434343"/>
                </a:solidFill>
              </a:rPr>
              <a:t>MsgData[1][</a:t>
            </a:r>
            <a:r>
              <a:rPr lang="en">
                <a:solidFill>
                  <a:schemeClr val="hlink"/>
                </a:solidFill>
              </a:rPr>
              <a:t>"NewMessage"</a:t>
            </a:r>
            <a:r>
              <a:rPr lang="en">
                <a:solidFill>
                  <a:srgbClr val="434343"/>
                </a:solidFill>
              </a:rPr>
              <a:t>]</a:t>
            </a:r>
            <a:br>
              <a:rPr lang="en">
                <a:solidFill>
                  <a:srgbClr val="434343"/>
                </a:solidFill>
              </a:rPr>
            </a:br>
          </a:p>
          <a:p>
            <a:pPr rtl="0" lvl="0">
              <a:spcBef>
                <a:spcPts val="0"/>
              </a:spcBef>
              <a:buNone/>
            </a:pPr>
            <a:r>
              <a:rPr lang="en">
                <a:solidFill>
                  <a:srgbClr val="BF9000"/>
                </a:solidFill>
              </a:rPr>
              <a:t>put</a:t>
            </a:r>
            <a:r>
              <a:rPr lang="en">
                <a:solidFill>
                  <a:schemeClr val="dk1"/>
                </a:solidFill>
              </a:rPr>
              <a:t>  </a:t>
            </a:r>
            <a:r>
              <a:rPr lang="en">
                <a:solidFill>
                  <a:schemeClr val="hlink"/>
                </a:solidFill>
              </a:rPr>
              <a:t>"Paul Zemanek" </a:t>
            </a:r>
            <a:r>
              <a:rPr lang="en">
                <a:solidFill>
                  <a:srgbClr val="A64D79"/>
                </a:solidFill>
              </a:rPr>
              <a:t>into</a:t>
            </a:r>
            <a:r>
              <a:rPr lang="en">
                <a:solidFill>
                  <a:schemeClr val="dk1"/>
                </a:solidFill>
              </a:rPr>
              <a:t> </a:t>
            </a:r>
            <a:r>
              <a:rPr lang="en">
                <a:solidFill>
                  <a:srgbClr val="434343"/>
                </a:solidFill>
              </a:rPr>
              <a:t>MsgData[1][</a:t>
            </a:r>
            <a:r>
              <a:rPr lang="en">
                <a:solidFill>
                  <a:schemeClr val="hlink"/>
                </a:solidFill>
              </a:rPr>
              <a:t>"Sender"</a:t>
            </a:r>
            <a:r>
              <a:rPr lang="en">
                <a:solidFill>
                  <a:srgbClr val="434343"/>
                </a:solidFill>
              </a:rPr>
              <a:t>]</a:t>
            </a:r>
          </a:p>
          <a:p>
            <a:pPr rtl="0" lvl="0">
              <a:spcBef>
                <a:spcPts val="0"/>
              </a:spcBef>
              <a:buNone/>
            </a:pPr>
            <a:r>
              <a:t/>
            </a:r>
            <a:endParaRPr>
              <a:solidFill>
                <a:srgbClr val="434343"/>
              </a:solidFill>
            </a:endParaRPr>
          </a:p>
          <a:p>
            <a:pPr rtl="0" lvl="0">
              <a:spcBef>
                <a:spcPts val="0"/>
              </a:spcBef>
              <a:buNone/>
            </a:pPr>
            <a:r>
              <a:rPr lang="en">
                <a:solidFill>
                  <a:srgbClr val="BF9000"/>
                </a:solidFill>
              </a:rPr>
              <a:t>put</a:t>
            </a:r>
            <a:r>
              <a:rPr lang="en">
                <a:solidFill>
                  <a:schemeClr val="dk1"/>
                </a:solidFill>
              </a:rPr>
              <a:t>  </a:t>
            </a:r>
            <a:r>
              <a:rPr lang="en">
                <a:solidFill>
                  <a:schemeClr val="hlink"/>
                </a:solidFill>
              </a:rPr>
              <a:t>"It would be like a reunion." </a:t>
            </a:r>
            <a:r>
              <a:rPr lang="en">
                <a:solidFill>
                  <a:srgbClr val="A64D79"/>
                </a:solidFill>
              </a:rPr>
              <a:t>into</a:t>
            </a:r>
            <a:r>
              <a:rPr lang="en">
                <a:solidFill>
                  <a:schemeClr val="dk1"/>
                </a:solidFill>
              </a:rPr>
              <a:t> </a:t>
            </a:r>
            <a:r>
              <a:rPr lang="en">
                <a:solidFill>
                  <a:srgbClr val="434343"/>
                </a:solidFill>
              </a:rPr>
              <a:t>MsgData[1][</a:t>
            </a:r>
            <a:r>
              <a:rPr lang="en">
                <a:solidFill>
                  <a:schemeClr val="hlink"/>
                </a:solidFill>
              </a:rPr>
              <a:t>"MessageText"</a:t>
            </a:r>
            <a:r>
              <a:rPr lang="en">
                <a:solidFill>
                  <a:srgbClr val="434343"/>
                </a:solidFill>
              </a:rPr>
              <a:t>]</a:t>
            </a:r>
          </a:p>
          <a:p>
            <a:pPr rtl="0" lvl="0">
              <a:spcBef>
                <a:spcPts val="0"/>
              </a:spcBef>
              <a:buNone/>
            </a:pPr>
            <a:r>
              <a:t/>
            </a:r>
            <a:endParaRPr>
              <a:solidFill>
                <a:srgbClr val="434343"/>
              </a:solidFill>
            </a:endParaRPr>
          </a:p>
          <a:p>
            <a:pPr rtl="0" lvl="0">
              <a:spcBef>
                <a:spcPts val="0"/>
              </a:spcBef>
              <a:buNone/>
            </a:pPr>
            <a:r>
              <a:rPr lang="en">
                <a:solidFill>
                  <a:srgbClr val="BF9000"/>
                </a:solidFill>
              </a:rPr>
              <a:t>put</a:t>
            </a:r>
            <a:r>
              <a:rPr lang="en">
                <a:solidFill>
                  <a:schemeClr val="dk1"/>
                </a:solidFill>
              </a:rPr>
              <a:t>  </a:t>
            </a:r>
            <a:r>
              <a:rPr lang="en">
                <a:solidFill>
                  <a:schemeClr val="hlink"/>
                </a:solidFill>
              </a:rPr>
              <a:t>"9:41 AM" </a:t>
            </a:r>
            <a:r>
              <a:rPr lang="en">
                <a:solidFill>
                  <a:srgbClr val="A64D79"/>
                </a:solidFill>
              </a:rPr>
              <a:t>into</a:t>
            </a:r>
            <a:r>
              <a:rPr lang="en">
                <a:solidFill>
                  <a:schemeClr val="dk1"/>
                </a:solidFill>
              </a:rPr>
              <a:t> </a:t>
            </a:r>
            <a:r>
              <a:rPr lang="en">
                <a:solidFill>
                  <a:srgbClr val="434343"/>
                </a:solidFill>
              </a:rPr>
              <a:t>MsgData[1][</a:t>
            </a:r>
            <a:r>
              <a:rPr lang="en">
                <a:solidFill>
                  <a:schemeClr val="hlink"/>
                </a:solidFill>
              </a:rPr>
              <a:t>"MessageTime"</a:t>
            </a:r>
            <a:r>
              <a:rPr lang="en">
                <a:solidFill>
                  <a:srgbClr val="434343"/>
                </a:solidFill>
              </a:rPr>
              <a:t>]</a:t>
            </a:r>
          </a:p>
        </p:txBody>
      </p:sp>
      <p:pic>
        <p:nvPicPr>
          <p:cNvPr id="700" name="Shape 700"/>
          <p:cNvPicPr preferRelativeResize="0"/>
          <p:nvPr/>
        </p:nvPicPr>
        <p:blipFill>
          <a:blip r:embed="rId5">
            <a:alphaModFix/>
          </a:blip>
          <a:stretch>
            <a:fillRect/>
          </a:stretch>
        </p:blipFill>
        <p:spPr>
          <a:xfrm>
            <a:off y="292599" x="5282429"/>
            <a:ext cy="1801999" cx="3707825"/>
          </a:xfrm>
          <a:prstGeom prst="rect">
            <a:avLst/>
          </a:prstGeom>
          <a:noFill/>
          <a:ln>
            <a:noFill/>
          </a:ln>
        </p:spPr>
      </p:pic>
      <p:sp>
        <p:nvSpPr>
          <p:cNvPr id="701" name="Shape 701"/>
          <p:cNvSpPr/>
          <p:nvPr/>
        </p:nvSpPr>
        <p:spPr>
          <a:xfrm>
            <a:off y="941173" x="5311925"/>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1</a:t>
            </a:r>
          </a:p>
        </p:txBody>
      </p:sp>
      <p:sp>
        <p:nvSpPr>
          <p:cNvPr id="702" name="Shape 702"/>
          <p:cNvSpPr/>
          <p:nvPr/>
        </p:nvSpPr>
        <p:spPr>
          <a:xfrm>
            <a:off y="297624" x="5332578"/>
            <a:ext cy="1802100" cx="3605700"/>
          </a:xfrm>
          <a:prstGeom prst="rect">
            <a:avLst/>
          </a:prstGeom>
          <a:noFill/>
          <a:ln w="38100" cap="flat">
            <a:solidFill>
              <a:srgbClr val="E06666"/>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703" name="Shape 703"/>
          <p:cNvSpPr/>
          <p:nvPr/>
        </p:nvSpPr>
        <p:spPr>
          <a:xfrm>
            <a:off y="782724" x="6133375"/>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2</a:t>
            </a:r>
          </a:p>
        </p:txBody>
      </p:sp>
      <p:sp>
        <p:nvSpPr>
          <p:cNvPr id="704" name="Shape 704"/>
          <p:cNvSpPr/>
          <p:nvPr/>
        </p:nvSpPr>
        <p:spPr>
          <a:xfrm>
            <a:off y="1548623" x="6133375"/>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3</a:t>
            </a:r>
          </a:p>
        </p:txBody>
      </p:sp>
      <p:sp>
        <p:nvSpPr>
          <p:cNvPr id="705" name="Shape 705"/>
          <p:cNvSpPr/>
          <p:nvPr/>
        </p:nvSpPr>
        <p:spPr>
          <a:xfrm>
            <a:off y="782724" x="7823625"/>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4</a:t>
            </a:r>
          </a:p>
        </p:txBody>
      </p:sp>
      <p:cxnSp>
        <p:nvCxnSpPr>
          <p:cNvPr id="706" name="Shape 706"/>
          <p:cNvCxnSpPr/>
          <p:nvPr/>
        </p:nvCxnSpPr>
        <p:spPr>
          <a:xfrm rot="10800000">
            <a:off y="1691389" x="3459617"/>
            <a:ext cy="0" cx="1853999"/>
          </a:xfrm>
          <a:prstGeom prst="straightConnector1">
            <a:avLst/>
          </a:prstGeom>
          <a:noFill/>
          <a:ln w="38100" cap="flat">
            <a:solidFill>
              <a:srgbClr val="E06666"/>
            </a:solidFill>
            <a:prstDash val="dash"/>
            <a:round/>
            <a:headEnd w="lg" len="lg" type="none"/>
            <a:tailEnd w="lg" len="lg" type="none"/>
          </a:ln>
        </p:spPr>
      </p:cxnSp>
      <p:sp>
        <p:nvSpPr>
          <p:cNvPr id="707" name="Shape 707"/>
          <p:cNvSpPr txBox="1"/>
          <p:nvPr/>
        </p:nvSpPr>
        <p:spPr>
          <a:xfrm>
            <a:off y="1256932" x="3255487"/>
            <a:ext cy="301200" cx="2381399"/>
          </a:xfrm>
          <a:prstGeom prst="rect">
            <a:avLst/>
          </a:prstGeom>
          <a:noFill/>
          <a:ln>
            <a:noFill/>
          </a:ln>
        </p:spPr>
        <p:txBody>
          <a:bodyPr bIns="91425" rIns="91425" lIns="91425" tIns="91425" anchor="t" anchorCtr="0">
            <a:noAutofit/>
          </a:bodyPr>
          <a:lstStyle/>
          <a:p>
            <a:pPr rtl="0" lvl="0">
              <a:spcBef>
                <a:spcPts val="0"/>
              </a:spcBef>
              <a:buNone/>
            </a:pPr>
            <a:r>
              <a:rPr sz="1200" lang="en">
                <a:solidFill>
                  <a:srgbClr val="666666"/>
                </a:solidFill>
              </a:rPr>
              <a:t>Do you see the connection?</a:t>
            </a:r>
          </a:p>
        </p:txBody>
      </p:sp>
      <p:sp>
        <p:nvSpPr>
          <p:cNvPr id="708" name="Shape 708"/>
          <p:cNvSpPr/>
          <p:nvPr/>
        </p:nvSpPr>
        <p:spPr>
          <a:xfrm>
            <a:off y="2969696" x="3317125"/>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2</a:t>
            </a:r>
          </a:p>
        </p:txBody>
      </p:sp>
      <p:sp>
        <p:nvSpPr>
          <p:cNvPr id="709" name="Shape 709"/>
          <p:cNvSpPr/>
          <p:nvPr/>
        </p:nvSpPr>
        <p:spPr>
          <a:xfrm>
            <a:off y="2535529" x="3317114"/>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1</a:t>
            </a:r>
          </a:p>
        </p:txBody>
      </p:sp>
      <p:sp>
        <p:nvSpPr>
          <p:cNvPr id="710" name="Shape 710"/>
          <p:cNvSpPr/>
          <p:nvPr/>
        </p:nvSpPr>
        <p:spPr>
          <a:xfrm>
            <a:off y="3378804" x="3326622"/>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3</a:t>
            </a:r>
          </a:p>
        </p:txBody>
      </p:sp>
      <p:sp>
        <p:nvSpPr>
          <p:cNvPr id="711" name="Shape 711"/>
          <p:cNvSpPr/>
          <p:nvPr/>
        </p:nvSpPr>
        <p:spPr>
          <a:xfrm>
            <a:off y="3798756" x="3326619"/>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4</a:t>
            </a:r>
          </a:p>
        </p:txBody>
      </p:sp>
      <p:cxnSp>
        <p:nvCxnSpPr>
          <p:cNvPr id="712" name="Shape 712"/>
          <p:cNvCxnSpPr>
            <a:endCxn id="709" idx="0"/>
          </p:cNvCxnSpPr>
          <p:nvPr/>
        </p:nvCxnSpPr>
        <p:spPr>
          <a:xfrm>
            <a:off y="1669729" x="3501164"/>
            <a:ext cy="865800" cx="2700"/>
          </a:xfrm>
          <a:prstGeom prst="straightConnector1">
            <a:avLst/>
          </a:prstGeom>
          <a:noFill/>
          <a:ln w="38100" cap="flat">
            <a:solidFill>
              <a:srgbClr val="E06666"/>
            </a:solidFill>
            <a:prstDash val="dash"/>
            <a:round/>
            <a:headEnd w="lg" len="lg" type="none"/>
            <a:tailEnd w="lg" len="lg" type="none"/>
          </a:ln>
        </p:spPr>
      </p:cxnSp>
      <p:sp>
        <p:nvSpPr>
          <p:cNvPr id="713" name="Shape 713"/>
          <p:cNvSpPr/>
          <p:nvPr/>
        </p:nvSpPr>
        <p:spPr>
          <a:xfrm>
            <a:off y="4420150" x="3905525"/>
            <a:ext cy="545100" cx="3376199"/>
          </a:xfrm>
          <a:prstGeom prst="rect">
            <a:avLst/>
          </a:prstGeom>
          <a:solidFill>
            <a:srgbClr val="E06666"/>
          </a:solidFill>
          <a:ln w="19050" cap="flat">
            <a:solidFill>
              <a:srgbClr val="F4CCCC"/>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lang="en">
                <a:solidFill>
                  <a:srgbClr val="FFFFFF"/>
                </a:solidFill>
              </a:rPr>
              <a:t>Take a moment to save your work</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7" name="Shape 717"/>
        <p:cNvGrpSpPr/>
        <p:nvPr/>
      </p:nvGrpSpPr>
      <p:grpSpPr>
        <a:xfrm>
          <a:off y="0" x="0"/>
          <a:ext cy="0" cx="0"/>
          <a:chOff y="0" x="0"/>
          <a:chExt cy="0" cx="0"/>
        </a:xfrm>
      </p:grpSpPr>
      <p:pic>
        <p:nvPicPr>
          <p:cNvPr id="718" name="Shape 718"/>
          <p:cNvPicPr preferRelativeResize="0"/>
          <p:nvPr/>
        </p:nvPicPr>
        <p:blipFill>
          <a:blip r:embed="rId3">
            <a:alphaModFix/>
          </a:blip>
          <a:stretch>
            <a:fillRect/>
          </a:stretch>
        </p:blipFill>
        <p:spPr>
          <a:xfrm>
            <a:off y="990600" x="3666825"/>
            <a:ext cy="3467100" cx="5238750"/>
          </a:xfrm>
          <a:prstGeom prst="rect">
            <a:avLst/>
          </a:prstGeom>
          <a:noFill/>
          <a:ln w="9525" cap="flat">
            <a:solidFill>
              <a:srgbClr val="999999"/>
            </a:solidFill>
            <a:prstDash val="solid"/>
            <a:round/>
            <a:headEnd w="med" len="med" type="none"/>
            <a:tailEnd w="med" len="med" type="none"/>
          </a:ln>
        </p:spPr>
      </p:pic>
      <p:pic>
        <p:nvPicPr>
          <p:cNvPr id="719" name="Shape 719"/>
          <p:cNvPicPr preferRelativeResize="0"/>
          <p:nvPr/>
        </p:nvPicPr>
        <p:blipFill>
          <a:blip r:embed="rId4">
            <a:alphaModFix/>
          </a:blip>
          <a:stretch>
            <a:fillRect/>
          </a:stretch>
        </p:blipFill>
        <p:spPr>
          <a:xfrm>
            <a:off y="79750" x="628975"/>
            <a:ext cy="301200" cx="1151647"/>
          </a:xfrm>
          <a:prstGeom prst="rect">
            <a:avLst/>
          </a:prstGeom>
          <a:noFill/>
          <a:ln>
            <a:noFill/>
          </a:ln>
        </p:spPr>
      </p:pic>
      <p:sp>
        <p:nvSpPr>
          <p:cNvPr id="720" name="Shape 720"/>
          <p:cNvSpPr txBox="1"/>
          <p:nvPr/>
        </p:nvSpPr>
        <p:spPr>
          <a:xfrm>
            <a:off y="323650" x="51375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721" name="Shape 721"/>
          <p:cNvPicPr preferRelativeResize="0"/>
          <p:nvPr/>
        </p:nvPicPr>
        <p:blipFill>
          <a:blip r:embed="rId5">
            <a:alphaModFix/>
          </a:blip>
          <a:stretch>
            <a:fillRect/>
          </a:stretch>
        </p:blipFill>
        <p:spPr>
          <a:xfrm>
            <a:off y="79747" x="170400"/>
            <a:ext cy="545099" cx="343349"/>
          </a:xfrm>
          <a:prstGeom prst="rect">
            <a:avLst/>
          </a:prstGeom>
          <a:noFill/>
          <a:ln w="9525" cap="flat">
            <a:solidFill>
              <a:srgbClr val="53585F"/>
            </a:solidFill>
            <a:prstDash val="solid"/>
            <a:round/>
            <a:headEnd w="med" len="med" type="none"/>
            <a:tailEnd w="med" len="med" type="none"/>
          </a:ln>
        </p:spPr>
      </p:pic>
      <p:sp>
        <p:nvSpPr>
          <p:cNvPr id="722" name="Shape 722"/>
          <p:cNvSpPr txBox="1"/>
          <p:nvPr/>
        </p:nvSpPr>
        <p:spPr>
          <a:xfrm>
            <a:off y="2070011" x="150825"/>
            <a:ext cy="2844599" cx="3326400"/>
          </a:xfrm>
          <a:prstGeom prst="rect">
            <a:avLst/>
          </a:prstGeom>
          <a:noFill/>
          <a:ln>
            <a:noFill/>
          </a:ln>
        </p:spPr>
        <p:txBody>
          <a:bodyPr bIns="91425" rIns="91425" lIns="91425" tIns="91425" anchor="t" anchorCtr="0">
            <a:noAutofit/>
          </a:bodyPr>
          <a:lstStyle/>
          <a:p>
            <a:pPr rtl="0" lvl="0">
              <a:spcBef>
                <a:spcPts val="0"/>
              </a:spcBef>
              <a:buNone/>
            </a:pPr>
            <a:r>
              <a:rPr lang="en">
                <a:solidFill>
                  <a:schemeClr val="dk1"/>
                </a:solidFill>
                <a:latin typeface="Droid Sans"/>
                <a:ea typeface="Droid Sans"/>
                <a:cs typeface="Droid Sans"/>
                <a:sym typeface="Droid Sans"/>
              </a:rPr>
              <a:t>1. Click on on the stack, so the Object Menu appears.</a:t>
            </a:r>
          </a:p>
          <a:p>
            <a:pPr rtl="0" lvl="0">
              <a:spcBef>
                <a:spcPts val="0"/>
              </a:spcBef>
              <a:buNone/>
            </a:pPr>
            <a:r>
              <a:t/>
            </a:r>
            <a:endParaRPr>
              <a:solidFill>
                <a:schemeClr val="dk1"/>
              </a:solidFill>
              <a:latin typeface="Droid Sans"/>
              <a:ea typeface="Droid Sans"/>
              <a:cs typeface="Droid Sans"/>
              <a:sym typeface="Droid Sans"/>
            </a:endParaRPr>
          </a:p>
          <a:p>
            <a:pPr rtl="0">
              <a:spcBef>
                <a:spcPts val="0"/>
              </a:spcBef>
              <a:buNone/>
            </a:pPr>
            <a:r>
              <a:rPr lang="en">
                <a:latin typeface="Droid Sans"/>
                <a:ea typeface="Droid Sans"/>
                <a:cs typeface="Droid Sans"/>
                <a:sym typeface="Droid Sans"/>
              </a:rPr>
              <a:t>2. Select Card Script.</a:t>
            </a:r>
          </a:p>
          <a:p>
            <a:pPr rtl="0">
              <a:spcBef>
                <a:spcPts val="0"/>
              </a:spcBef>
              <a:buNone/>
            </a:pPr>
            <a:r>
              <a:t/>
            </a:r>
            <a:endParaRPr>
              <a:latin typeface="Droid Sans"/>
              <a:ea typeface="Droid Sans"/>
              <a:cs typeface="Droid Sans"/>
              <a:sym typeface="Droid Sans"/>
            </a:endParaRPr>
          </a:p>
          <a:p>
            <a:pPr rtl="0">
              <a:spcBef>
                <a:spcPts val="0"/>
              </a:spcBef>
              <a:buNone/>
            </a:pPr>
            <a:r>
              <a:rPr lang="en">
                <a:latin typeface="Droid Sans"/>
                <a:ea typeface="Droid Sans"/>
                <a:cs typeface="Droid Sans"/>
                <a:sym typeface="Droid Sans"/>
              </a:rPr>
              <a:t>3. Just Paste in the LoadMessages text and LiveCode will automatically do everything needed to import it.</a:t>
            </a:r>
          </a:p>
          <a:p>
            <a:pPr rtl="0">
              <a:spcBef>
                <a:spcPts val="0"/>
              </a:spcBef>
              <a:buNone/>
            </a:pPr>
            <a:r>
              <a:t/>
            </a:r>
            <a:endParaRPr>
              <a:latin typeface="Droid Sans"/>
              <a:ea typeface="Droid Sans"/>
              <a:cs typeface="Droid Sans"/>
              <a:sym typeface="Droid Sans"/>
            </a:endParaRPr>
          </a:p>
          <a:p>
            <a:pPr rtl="0">
              <a:spcBef>
                <a:spcPts val="0"/>
              </a:spcBef>
              <a:buNone/>
            </a:pPr>
            <a:r>
              <a:rPr lang="en">
                <a:latin typeface="Droid Sans"/>
                <a:ea typeface="Droid Sans"/>
                <a:cs typeface="Droid Sans"/>
                <a:sym typeface="Droid Sans"/>
              </a:rPr>
              <a:t>Next we simply have to connect the data to the grid. Luckily this can be done with just 1 line of code in LiveCode.</a:t>
            </a:r>
          </a:p>
          <a:p>
            <a:pPr rtl="0" lvl="0">
              <a:spcBef>
                <a:spcPts val="0"/>
              </a:spcBef>
              <a:buNone/>
            </a:pPr>
            <a:r>
              <a:t/>
            </a:r>
            <a:endParaRPr>
              <a:latin typeface="Droid Sans"/>
              <a:ea typeface="Droid Sans"/>
              <a:cs typeface="Droid Sans"/>
              <a:sym typeface="Droid Sans"/>
            </a:endParaRPr>
          </a:p>
        </p:txBody>
      </p:sp>
      <p:sp>
        <p:nvSpPr>
          <p:cNvPr id="723" name="Shape 723"/>
          <p:cNvSpPr txBox="1"/>
          <p:nvPr/>
        </p:nvSpPr>
        <p:spPr>
          <a:xfrm>
            <a:off y="1491649" x="66775"/>
            <a:ext cy="758999" cx="3475499"/>
          </a:xfrm>
          <a:prstGeom prst="rect">
            <a:avLst/>
          </a:prstGeom>
          <a:noFill/>
          <a:ln>
            <a:noFill/>
          </a:ln>
        </p:spPr>
        <p:txBody>
          <a:bodyPr bIns="91425" rIns="91425" lIns="91425" tIns="91425" anchor="t" anchorCtr="0">
            <a:noAutofit/>
          </a:bodyPr>
          <a:lstStyle/>
          <a:p>
            <a:pPr rtl="0" lvl="0">
              <a:spcBef>
                <a:spcPts val="0"/>
              </a:spcBef>
              <a:buNone/>
            </a:pPr>
            <a:r>
              <a:rPr lang="en">
                <a:latin typeface="Droid Sans"/>
                <a:ea typeface="Droid Sans"/>
                <a:cs typeface="Droid Sans"/>
                <a:sym typeface="Droid Sans"/>
              </a:rPr>
              <a:t>New we need to open the code editor and paste in our data.</a:t>
            </a:r>
          </a:p>
        </p:txBody>
      </p:sp>
      <p:sp>
        <p:nvSpPr>
          <p:cNvPr id="724" name="Shape 724"/>
          <p:cNvSpPr/>
          <p:nvPr/>
        </p:nvSpPr>
        <p:spPr>
          <a:xfrm>
            <a:off y="1252300" x="4865225"/>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1</a:t>
            </a:r>
          </a:p>
        </p:txBody>
      </p:sp>
      <p:sp>
        <p:nvSpPr>
          <p:cNvPr id="725" name="Shape 725"/>
          <p:cNvSpPr/>
          <p:nvPr/>
        </p:nvSpPr>
        <p:spPr>
          <a:xfrm>
            <a:off y="1309343" x="6099442"/>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2</a:t>
            </a:r>
          </a:p>
        </p:txBody>
      </p:sp>
      <p:sp>
        <p:nvSpPr>
          <p:cNvPr id="726" name="Shape 726"/>
          <p:cNvSpPr txBox="1"/>
          <p:nvPr/>
        </p:nvSpPr>
        <p:spPr>
          <a:xfrm>
            <a:off y="1055943" x="160892"/>
            <a:ext cy="441300" cx="3505799"/>
          </a:xfrm>
          <a:prstGeom prst="rect">
            <a:avLst/>
          </a:prstGeom>
          <a:noFill/>
          <a:ln>
            <a:noFill/>
          </a:ln>
        </p:spPr>
        <p:txBody>
          <a:bodyPr bIns="91425" rIns="91425" lIns="91425" tIns="91425" anchor="t" anchorCtr="0">
            <a:noAutofit/>
          </a:bodyPr>
          <a:lstStyle/>
          <a:p>
            <a:pPr rtl="0" lvl="0">
              <a:spcBef>
                <a:spcPts val="0"/>
              </a:spcBef>
              <a:buNone/>
            </a:pPr>
            <a:r>
              <a:rPr b="1" sz="2000" lang="en">
                <a:solidFill>
                  <a:srgbClr val="434343"/>
                </a:solidFill>
                <a:latin typeface="Droid Sans"/>
                <a:ea typeface="Droid Sans"/>
                <a:cs typeface="Droid Sans"/>
                <a:sym typeface="Droid Sans"/>
              </a:rPr>
              <a:t>Get Data</a:t>
            </a:r>
          </a:p>
        </p:txBody>
      </p:sp>
      <p:sp>
        <p:nvSpPr>
          <p:cNvPr id="727" name="Shape 727"/>
          <p:cNvSpPr/>
          <p:nvPr/>
        </p:nvSpPr>
        <p:spPr>
          <a:xfrm>
            <a:off y="784522" x="882968"/>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3</a:t>
            </a:r>
          </a:p>
        </p:txBody>
      </p:sp>
      <p:sp>
        <p:nvSpPr>
          <p:cNvPr id="728" name="Shape 728"/>
          <p:cNvSpPr txBox="1"/>
          <p:nvPr/>
        </p:nvSpPr>
        <p:spPr>
          <a:xfrm>
            <a:off y="715650" x="189700"/>
            <a:ext cy="441300" cx="769500"/>
          </a:xfrm>
          <a:prstGeom prst="rect">
            <a:avLst/>
          </a:prstGeom>
          <a:noFill/>
          <a:ln>
            <a:noFill/>
          </a:ln>
        </p:spPr>
        <p:txBody>
          <a:bodyPr bIns="91425" rIns="91425" lIns="91425" tIns="91425" anchor="t" anchorCtr="0">
            <a:noAutofit/>
          </a:bodyPr>
          <a:lstStyle/>
          <a:p>
            <a:pPr rtl="0" lvl="0">
              <a:spcBef>
                <a:spcPts val="0"/>
              </a:spcBef>
              <a:buNone/>
            </a:pPr>
            <a:r>
              <a:rPr b="1" sz="2000" lang="en">
                <a:solidFill>
                  <a:srgbClr val="434343"/>
                </a:solidFill>
                <a:latin typeface="Droid Sans"/>
                <a:ea typeface="Droid Sans"/>
                <a:cs typeface="Droid Sans"/>
                <a:sym typeface="Droid Sans"/>
              </a:rPr>
              <a:t>Step</a:t>
            </a:r>
          </a:p>
        </p:txBody>
      </p:sp>
      <p:sp>
        <p:nvSpPr>
          <p:cNvPr id="729" name="Shape 729"/>
          <p:cNvSpPr/>
          <p:nvPr/>
        </p:nvSpPr>
        <p:spPr>
          <a:xfrm>
            <a:off y="1444343" x="7333667"/>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3</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3" name="Shape 733"/>
        <p:cNvGrpSpPr/>
        <p:nvPr/>
      </p:nvGrpSpPr>
      <p:grpSpPr>
        <a:xfrm>
          <a:off y="0" x="0"/>
          <a:ext cy="0" cx="0"/>
          <a:chOff y="0" x="0"/>
          <a:chExt cy="0" cx="0"/>
        </a:xfrm>
      </p:grpSpPr>
      <p:sp>
        <p:nvSpPr>
          <p:cNvPr id="734" name="Shape 734"/>
          <p:cNvSpPr/>
          <p:nvPr/>
        </p:nvSpPr>
        <p:spPr>
          <a:xfrm>
            <a:off y="1882510" x="1462800"/>
            <a:ext cy="237000" cx="687300"/>
          </a:xfrm>
          <a:prstGeom prst="rect">
            <a:avLst/>
          </a:prstGeom>
          <a:noFill/>
          <a:ln w="38100" cap="flat">
            <a:solidFill>
              <a:srgbClr val="E06666"/>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pic>
        <p:nvPicPr>
          <p:cNvPr id="735" name="Shape 735"/>
          <p:cNvPicPr preferRelativeResize="0"/>
          <p:nvPr/>
        </p:nvPicPr>
        <p:blipFill>
          <a:blip r:embed="rId3">
            <a:alphaModFix/>
          </a:blip>
          <a:stretch>
            <a:fillRect/>
          </a:stretch>
        </p:blipFill>
        <p:spPr>
          <a:xfrm>
            <a:off y="79750" x="628975"/>
            <a:ext cy="301200" cx="1151647"/>
          </a:xfrm>
          <a:prstGeom prst="rect">
            <a:avLst/>
          </a:prstGeom>
          <a:noFill/>
          <a:ln>
            <a:noFill/>
          </a:ln>
        </p:spPr>
      </p:pic>
      <p:sp>
        <p:nvSpPr>
          <p:cNvPr id="736" name="Shape 736"/>
          <p:cNvSpPr txBox="1"/>
          <p:nvPr/>
        </p:nvSpPr>
        <p:spPr>
          <a:xfrm>
            <a:off y="323650" x="51375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737" name="Shape 737"/>
          <p:cNvPicPr preferRelativeResize="0"/>
          <p:nvPr/>
        </p:nvPicPr>
        <p:blipFill>
          <a:blip r:embed="rId4">
            <a:alphaModFix/>
          </a:blip>
          <a:stretch>
            <a:fillRect/>
          </a:stretch>
        </p:blipFill>
        <p:spPr>
          <a:xfrm>
            <a:off y="79747" x="170400"/>
            <a:ext cy="545099" cx="343349"/>
          </a:xfrm>
          <a:prstGeom prst="rect">
            <a:avLst/>
          </a:prstGeom>
          <a:noFill/>
          <a:ln w="9525" cap="flat">
            <a:solidFill>
              <a:srgbClr val="53585F"/>
            </a:solidFill>
            <a:prstDash val="solid"/>
            <a:round/>
            <a:headEnd w="med" len="med" type="none"/>
            <a:tailEnd w="med" len="med" type="none"/>
          </a:ln>
        </p:spPr>
      </p:pic>
      <p:sp>
        <p:nvSpPr>
          <p:cNvPr id="738" name="Shape 738"/>
          <p:cNvSpPr txBox="1"/>
          <p:nvPr/>
        </p:nvSpPr>
        <p:spPr>
          <a:xfrm>
            <a:off y="2545552" x="586598"/>
            <a:ext cy="2310899" cx="8328299"/>
          </a:xfrm>
          <a:prstGeom prst="rect">
            <a:avLst/>
          </a:prstGeom>
          <a:noFill/>
          <a:ln>
            <a:noFill/>
          </a:ln>
        </p:spPr>
        <p:txBody>
          <a:bodyPr bIns="91425" rIns="91425" lIns="91425" tIns="91425" anchor="t" anchorCtr="0">
            <a:noAutofit/>
          </a:bodyPr>
          <a:lstStyle/>
          <a:p>
            <a:pPr algn="ctr" rtl="0" lvl="0">
              <a:spcBef>
                <a:spcPts val="0"/>
              </a:spcBef>
              <a:buNone/>
            </a:pPr>
            <a:r>
              <a:rPr b="1" lang="en">
                <a:solidFill>
                  <a:srgbClr val="434343"/>
                </a:solidFill>
              </a:rPr>
              <a:t>Setting the Data to the Grid</a:t>
            </a:r>
          </a:p>
          <a:p>
            <a:pPr rtl="0">
              <a:spcBef>
                <a:spcPts val="0"/>
              </a:spcBef>
              <a:buNone/>
            </a:pPr>
            <a:r>
              <a:rPr lang="en">
                <a:solidFill>
                  <a:srgbClr val="434343"/>
                </a:solidFill>
              </a:rPr>
              <a:t>We have put in a placeholder where you should add the code to set you data to the grid:</a:t>
            </a:r>
          </a:p>
          <a:p>
            <a:pPr rtl="0">
              <a:spcBef>
                <a:spcPts val="0"/>
              </a:spcBef>
              <a:buNone/>
            </a:pPr>
            <a:r>
              <a:t/>
            </a:r>
            <a:endParaRPr>
              <a:solidFill>
                <a:srgbClr val="434343"/>
              </a:solidFill>
            </a:endParaRPr>
          </a:p>
          <a:p>
            <a:pPr rtl="0" lvl="0">
              <a:spcBef>
                <a:spcPts val="0"/>
              </a:spcBef>
              <a:buNone/>
            </a:pPr>
            <a:r>
              <a:t/>
            </a:r>
            <a:endParaRPr>
              <a:solidFill>
                <a:srgbClr val="434343"/>
              </a:solidFill>
            </a:endParaRPr>
          </a:p>
          <a:p>
            <a:pPr rtl="0" lvl="0">
              <a:spcBef>
                <a:spcPts val="0"/>
              </a:spcBef>
              <a:buNone/>
            </a:pPr>
            <a:r>
              <a:t/>
            </a:r>
            <a:endParaRPr sz="800">
              <a:solidFill>
                <a:srgbClr val="434343"/>
              </a:solidFill>
              <a:latin typeface="Droid Sans"/>
              <a:ea typeface="Droid Sans"/>
              <a:cs typeface="Droid Sans"/>
              <a:sym typeface="Droid Sans"/>
            </a:endParaRPr>
          </a:p>
          <a:p>
            <a:pPr rtl="0" lvl="0">
              <a:spcBef>
                <a:spcPts val="0"/>
              </a:spcBef>
              <a:buNone/>
            </a:pPr>
            <a:r>
              <a:rPr lang="en">
                <a:solidFill>
                  <a:srgbClr val="434343"/>
                </a:solidFill>
                <a:latin typeface="Droid Sans"/>
                <a:ea typeface="Droid Sans"/>
                <a:cs typeface="Droid Sans"/>
                <a:sym typeface="Droid Sans"/>
              </a:rPr>
              <a:t>1. First is the command. “Set” tells LiveCode that it is going to set a property</a:t>
            </a:r>
          </a:p>
          <a:p>
            <a:pPr rtl="0" lvl="0">
              <a:spcBef>
                <a:spcPts val="0"/>
              </a:spcBef>
              <a:buNone/>
            </a:pPr>
            <a:r>
              <a:t/>
            </a:r>
            <a:endParaRPr sz="800">
              <a:solidFill>
                <a:srgbClr val="434343"/>
              </a:solidFill>
              <a:latin typeface="Droid Sans"/>
              <a:ea typeface="Droid Sans"/>
              <a:cs typeface="Droid Sans"/>
              <a:sym typeface="Droid Sans"/>
            </a:endParaRPr>
          </a:p>
          <a:p>
            <a:pPr rtl="0" lvl="0">
              <a:spcBef>
                <a:spcPts val="0"/>
              </a:spcBef>
              <a:buNone/>
            </a:pPr>
            <a:r>
              <a:rPr lang="en">
                <a:solidFill>
                  <a:srgbClr val="434343"/>
                </a:solidFill>
                <a:latin typeface="Droid Sans"/>
                <a:ea typeface="Droid Sans"/>
                <a:cs typeface="Droid Sans"/>
                <a:sym typeface="Droid Sans"/>
              </a:rPr>
              <a:t>2. We are setting the dgdata property of the grid MsgList.</a:t>
            </a:r>
          </a:p>
          <a:p>
            <a:pPr rtl="0" lvl="0">
              <a:spcBef>
                <a:spcPts val="0"/>
              </a:spcBef>
              <a:buNone/>
            </a:pPr>
            <a:r>
              <a:t/>
            </a:r>
            <a:endParaRPr sz="800">
              <a:solidFill>
                <a:srgbClr val="434343"/>
              </a:solidFill>
              <a:latin typeface="Droid Sans"/>
              <a:ea typeface="Droid Sans"/>
              <a:cs typeface="Droid Sans"/>
              <a:sym typeface="Droid Sans"/>
            </a:endParaRPr>
          </a:p>
          <a:p>
            <a:pPr rtl="0" lvl="0">
              <a:spcBef>
                <a:spcPts val="0"/>
              </a:spcBef>
              <a:buNone/>
            </a:pPr>
            <a:r>
              <a:rPr lang="en">
                <a:solidFill>
                  <a:srgbClr val="434343"/>
                </a:solidFill>
                <a:latin typeface="Droid Sans"/>
                <a:ea typeface="Droid Sans"/>
                <a:cs typeface="Droid Sans"/>
                <a:sym typeface="Droid Sans"/>
              </a:rPr>
              <a:t>3. The “to” is the connector. It is a more simple way to say “=”</a:t>
            </a:r>
          </a:p>
          <a:p>
            <a:pPr rtl="0" lvl="0">
              <a:spcBef>
                <a:spcPts val="0"/>
              </a:spcBef>
              <a:buNone/>
            </a:pPr>
            <a:r>
              <a:t/>
            </a:r>
            <a:endParaRPr sz="800">
              <a:solidFill>
                <a:srgbClr val="434343"/>
              </a:solidFill>
              <a:latin typeface="Droid Sans"/>
              <a:ea typeface="Droid Sans"/>
              <a:cs typeface="Droid Sans"/>
              <a:sym typeface="Droid Sans"/>
            </a:endParaRPr>
          </a:p>
          <a:p>
            <a:pPr rtl="0" lvl="0">
              <a:spcBef>
                <a:spcPts val="0"/>
              </a:spcBef>
              <a:buNone/>
            </a:pPr>
            <a:r>
              <a:rPr lang="en">
                <a:solidFill>
                  <a:srgbClr val="434343"/>
                </a:solidFill>
                <a:latin typeface="Droid Sans"/>
                <a:ea typeface="Droid Sans"/>
                <a:cs typeface="Droid Sans"/>
                <a:sym typeface="Droid Sans"/>
              </a:rPr>
              <a:t>4. We have already build the data above into MsgData. We are just connecting them here.</a:t>
            </a:r>
          </a:p>
          <a:p>
            <a:pPr rtl="0" lvl="0">
              <a:spcBef>
                <a:spcPts val="0"/>
              </a:spcBef>
              <a:buNone/>
            </a:pPr>
            <a:r>
              <a:t/>
            </a:r>
            <a:endParaRPr>
              <a:solidFill>
                <a:srgbClr val="434343"/>
              </a:solidFill>
              <a:latin typeface="Droid Sans"/>
              <a:ea typeface="Droid Sans"/>
              <a:cs typeface="Droid Sans"/>
              <a:sym typeface="Droid Sans"/>
            </a:endParaRPr>
          </a:p>
        </p:txBody>
      </p:sp>
      <p:sp>
        <p:nvSpPr>
          <p:cNvPr id="739" name="Shape 739"/>
          <p:cNvSpPr/>
          <p:nvPr/>
        </p:nvSpPr>
        <p:spPr>
          <a:xfrm>
            <a:off y="1819779" x="1293949"/>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1</a:t>
            </a:r>
          </a:p>
        </p:txBody>
      </p:sp>
      <p:sp>
        <p:nvSpPr>
          <p:cNvPr id="740" name="Shape 740"/>
          <p:cNvSpPr/>
          <p:nvPr/>
        </p:nvSpPr>
        <p:spPr>
          <a:xfrm>
            <a:off y="2264018" x="3432787"/>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2</a:t>
            </a:r>
          </a:p>
        </p:txBody>
      </p:sp>
      <p:cxnSp>
        <p:nvCxnSpPr>
          <p:cNvPr id="741" name="Shape 741"/>
          <p:cNvCxnSpPr/>
          <p:nvPr/>
        </p:nvCxnSpPr>
        <p:spPr>
          <a:xfrm>
            <a:off y="2202398" x="2170798"/>
            <a:ext cy="0" cx="3271199"/>
          </a:xfrm>
          <a:prstGeom prst="straightConnector1">
            <a:avLst/>
          </a:prstGeom>
          <a:noFill/>
          <a:ln w="38100" cap="flat">
            <a:solidFill>
              <a:srgbClr val="E06666"/>
            </a:solidFill>
            <a:prstDash val="solid"/>
            <a:round/>
            <a:headEnd w="lg" len="lg" type="oval"/>
            <a:tailEnd w="lg" len="lg" type="oval"/>
          </a:ln>
        </p:spPr>
      </p:cxnSp>
      <p:cxnSp>
        <p:nvCxnSpPr>
          <p:cNvPr id="742" name="Shape 742"/>
          <p:cNvCxnSpPr/>
          <p:nvPr/>
        </p:nvCxnSpPr>
        <p:spPr>
          <a:xfrm>
            <a:off y="1851295" x="3492074"/>
            <a:ext cy="0" cx="687300"/>
          </a:xfrm>
          <a:prstGeom prst="straightConnector1">
            <a:avLst/>
          </a:prstGeom>
          <a:noFill/>
          <a:ln w="19050" cap="flat">
            <a:solidFill>
              <a:srgbClr val="E06666"/>
            </a:solidFill>
            <a:prstDash val="solid"/>
            <a:round/>
            <a:headEnd w="lg" len="lg" type="none"/>
            <a:tailEnd w="lg" len="lg" type="none"/>
          </a:ln>
        </p:spPr>
      </p:cxnSp>
      <p:sp>
        <p:nvSpPr>
          <p:cNvPr id="743" name="Shape 743"/>
          <p:cNvSpPr txBox="1"/>
          <p:nvPr/>
        </p:nvSpPr>
        <p:spPr>
          <a:xfrm>
            <a:off y="1553083" x="3492065"/>
            <a:ext cy="229199" cx="718500"/>
          </a:xfrm>
          <a:prstGeom prst="rect">
            <a:avLst/>
          </a:prstGeom>
          <a:noFill/>
          <a:ln>
            <a:noFill/>
          </a:ln>
        </p:spPr>
        <p:txBody>
          <a:bodyPr bIns="91425" rIns="91425" lIns="91425" tIns="91425" anchor="t" anchorCtr="0">
            <a:noAutofit/>
          </a:bodyPr>
          <a:lstStyle/>
          <a:p>
            <a:pPr rtl="0" lvl="0">
              <a:spcBef>
                <a:spcPts val="0"/>
              </a:spcBef>
              <a:buNone/>
            </a:pPr>
            <a:r>
              <a:rPr sz="1200" lang="en">
                <a:solidFill>
                  <a:srgbClr val="666666"/>
                </a:solidFill>
              </a:rPr>
              <a:t>Control</a:t>
            </a:r>
          </a:p>
        </p:txBody>
      </p:sp>
      <p:sp>
        <p:nvSpPr>
          <p:cNvPr id="744" name="Shape 744"/>
          <p:cNvSpPr txBox="1"/>
          <p:nvPr/>
        </p:nvSpPr>
        <p:spPr>
          <a:xfrm>
            <a:off y="1545460" x="4196947"/>
            <a:ext cy="229199" cx="1247699"/>
          </a:xfrm>
          <a:prstGeom prst="rect">
            <a:avLst/>
          </a:prstGeom>
          <a:noFill/>
          <a:ln>
            <a:noFill/>
          </a:ln>
        </p:spPr>
        <p:txBody>
          <a:bodyPr bIns="91425" rIns="91425" lIns="91425" tIns="91425" anchor="t" anchorCtr="0">
            <a:noAutofit/>
          </a:bodyPr>
          <a:lstStyle/>
          <a:p>
            <a:pPr algn="ctr" rtl="0" lvl="0">
              <a:spcBef>
                <a:spcPts val="0"/>
              </a:spcBef>
              <a:buNone/>
            </a:pPr>
            <a:r>
              <a:rPr sz="1200" lang="en">
                <a:solidFill>
                  <a:srgbClr val="666666"/>
                </a:solidFill>
              </a:rPr>
              <a:t>Control Name</a:t>
            </a:r>
          </a:p>
        </p:txBody>
      </p:sp>
      <p:cxnSp>
        <p:nvCxnSpPr>
          <p:cNvPr id="745" name="Shape 745"/>
          <p:cNvCxnSpPr/>
          <p:nvPr/>
        </p:nvCxnSpPr>
        <p:spPr>
          <a:xfrm rot="10800000" flipH="1">
            <a:off y="1843495" x="4263499"/>
            <a:ext cy="7800" cx="1107599"/>
          </a:xfrm>
          <a:prstGeom prst="straightConnector1">
            <a:avLst/>
          </a:prstGeom>
          <a:noFill/>
          <a:ln w="19050" cap="flat">
            <a:solidFill>
              <a:srgbClr val="E06666"/>
            </a:solidFill>
            <a:prstDash val="solid"/>
            <a:round/>
            <a:headEnd w="lg" len="lg" type="none"/>
            <a:tailEnd w="lg" len="lg" type="none"/>
          </a:ln>
        </p:spPr>
      </p:cxnSp>
      <p:sp>
        <p:nvSpPr>
          <p:cNvPr id="746" name="Shape 746"/>
          <p:cNvSpPr txBox="1"/>
          <p:nvPr/>
        </p:nvSpPr>
        <p:spPr>
          <a:xfrm>
            <a:off y="1561045" x="2372745"/>
            <a:ext cy="229199" cx="771899"/>
          </a:xfrm>
          <a:prstGeom prst="rect">
            <a:avLst/>
          </a:prstGeom>
          <a:noFill/>
          <a:ln>
            <a:noFill/>
          </a:ln>
        </p:spPr>
        <p:txBody>
          <a:bodyPr bIns="91425" rIns="91425" lIns="91425" tIns="91425" anchor="t" anchorCtr="0">
            <a:noAutofit/>
          </a:bodyPr>
          <a:lstStyle/>
          <a:p>
            <a:pPr rtl="0" lvl="0">
              <a:spcBef>
                <a:spcPts val="0"/>
              </a:spcBef>
              <a:buNone/>
            </a:pPr>
            <a:r>
              <a:rPr sz="1200" lang="en">
                <a:solidFill>
                  <a:srgbClr val="666666"/>
                </a:solidFill>
              </a:rPr>
              <a:t>Property</a:t>
            </a:r>
          </a:p>
        </p:txBody>
      </p:sp>
      <p:cxnSp>
        <p:nvCxnSpPr>
          <p:cNvPr id="747" name="Shape 747"/>
          <p:cNvCxnSpPr/>
          <p:nvPr/>
        </p:nvCxnSpPr>
        <p:spPr>
          <a:xfrm>
            <a:off y="1859257" x="2410959"/>
            <a:ext cy="0" cx="687300"/>
          </a:xfrm>
          <a:prstGeom prst="straightConnector1">
            <a:avLst/>
          </a:prstGeom>
          <a:noFill/>
          <a:ln w="19050" cap="flat">
            <a:solidFill>
              <a:srgbClr val="E06666"/>
            </a:solidFill>
            <a:prstDash val="solid"/>
            <a:round/>
            <a:headEnd w="lg" len="lg" type="none"/>
            <a:tailEnd w="lg" len="lg" type="none"/>
          </a:ln>
        </p:spPr>
      </p:cxnSp>
      <p:cxnSp>
        <p:nvCxnSpPr>
          <p:cNvPr id="748" name="Shape 748"/>
          <p:cNvCxnSpPr/>
          <p:nvPr/>
        </p:nvCxnSpPr>
        <p:spPr>
          <a:xfrm>
            <a:off y="2195045" x="5969199"/>
            <a:ext cy="0" cx="1645500"/>
          </a:xfrm>
          <a:prstGeom prst="straightConnector1">
            <a:avLst/>
          </a:prstGeom>
          <a:noFill/>
          <a:ln w="38100" cap="flat">
            <a:solidFill>
              <a:srgbClr val="E06666"/>
            </a:solidFill>
            <a:prstDash val="solid"/>
            <a:round/>
            <a:headEnd w="lg" len="lg" type="oval"/>
            <a:tailEnd w="lg" len="lg" type="oval"/>
          </a:ln>
        </p:spPr>
      </p:cxnSp>
      <p:sp>
        <p:nvSpPr>
          <p:cNvPr id="749" name="Shape 749"/>
          <p:cNvSpPr/>
          <p:nvPr/>
        </p:nvSpPr>
        <p:spPr>
          <a:xfrm>
            <a:off y="2264018" x="5511162"/>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3</a:t>
            </a:r>
          </a:p>
        </p:txBody>
      </p:sp>
      <p:cxnSp>
        <p:nvCxnSpPr>
          <p:cNvPr id="750" name="Shape 750"/>
          <p:cNvCxnSpPr/>
          <p:nvPr/>
        </p:nvCxnSpPr>
        <p:spPr>
          <a:xfrm>
            <a:off y="1847739" x="6288282"/>
            <a:ext cy="0" cx="1119300"/>
          </a:xfrm>
          <a:prstGeom prst="straightConnector1">
            <a:avLst/>
          </a:prstGeom>
          <a:noFill/>
          <a:ln w="19050" cap="flat">
            <a:solidFill>
              <a:srgbClr val="E06666"/>
            </a:solidFill>
            <a:prstDash val="solid"/>
            <a:round/>
            <a:headEnd w="lg" len="lg" type="none"/>
            <a:tailEnd w="lg" len="lg" type="none"/>
          </a:ln>
        </p:spPr>
      </p:cxnSp>
      <p:sp>
        <p:nvSpPr>
          <p:cNvPr id="751" name="Shape 751"/>
          <p:cNvSpPr txBox="1"/>
          <p:nvPr/>
        </p:nvSpPr>
        <p:spPr>
          <a:xfrm>
            <a:off y="1549534" x="6231196"/>
            <a:ext cy="229199" cx="1280999"/>
          </a:xfrm>
          <a:prstGeom prst="rect">
            <a:avLst/>
          </a:prstGeom>
          <a:noFill/>
          <a:ln>
            <a:noFill/>
          </a:ln>
        </p:spPr>
        <p:txBody>
          <a:bodyPr bIns="91425" rIns="91425" lIns="91425" tIns="91425" anchor="t" anchorCtr="0">
            <a:noAutofit/>
          </a:bodyPr>
          <a:lstStyle/>
          <a:p>
            <a:pPr algn="ctr" rtl="0" lvl="0">
              <a:spcBef>
                <a:spcPts val="0"/>
              </a:spcBef>
              <a:buNone/>
            </a:pPr>
            <a:r>
              <a:rPr sz="1200" lang="en">
                <a:solidFill>
                  <a:srgbClr val="666666"/>
                </a:solidFill>
              </a:rPr>
              <a:t>Your Data</a:t>
            </a:r>
          </a:p>
        </p:txBody>
      </p:sp>
      <p:sp>
        <p:nvSpPr>
          <p:cNvPr id="752" name="Shape 752"/>
          <p:cNvSpPr/>
          <p:nvPr/>
        </p:nvSpPr>
        <p:spPr>
          <a:xfrm>
            <a:off y="2264018" x="6633709"/>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4</a:t>
            </a:r>
          </a:p>
        </p:txBody>
      </p:sp>
      <p:sp>
        <p:nvSpPr>
          <p:cNvPr id="753" name="Shape 753"/>
          <p:cNvSpPr txBox="1"/>
          <p:nvPr/>
        </p:nvSpPr>
        <p:spPr>
          <a:xfrm>
            <a:off y="1765660" x="1645297"/>
            <a:ext cy="441300" cx="5950500"/>
          </a:xfrm>
          <a:prstGeom prst="rect">
            <a:avLst/>
          </a:prstGeom>
          <a:noFill/>
          <a:ln>
            <a:noFill/>
          </a:ln>
        </p:spPr>
        <p:txBody>
          <a:bodyPr bIns="91425" rIns="91425" lIns="91425" tIns="91425" anchor="t" anchorCtr="0">
            <a:noAutofit/>
          </a:bodyPr>
          <a:lstStyle/>
          <a:p>
            <a:pPr rtl="0" lvl="0">
              <a:spcBef>
                <a:spcPts val="0"/>
              </a:spcBef>
              <a:buNone/>
            </a:pPr>
            <a:r>
              <a:rPr b="1" sz="1800" lang="en">
                <a:solidFill>
                  <a:srgbClr val="BF9000"/>
                </a:solidFill>
              </a:rPr>
              <a:t>set</a:t>
            </a:r>
            <a:r>
              <a:rPr sz="1800" lang="en">
                <a:solidFill>
                  <a:schemeClr val="dk1"/>
                </a:solidFill>
              </a:rPr>
              <a:t>  </a:t>
            </a:r>
            <a:r>
              <a:rPr sz="1800" lang="en">
                <a:solidFill>
                  <a:srgbClr val="A64D79"/>
                </a:solidFill>
              </a:rPr>
              <a:t>the </a:t>
            </a:r>
            <a:r>
              <a:rPr sz="1800" lang="en">
                <a:solidFill>
                  <a:srgbClr val="434343"/>
                </a:solidFill>
              </a:rPr>
              <a:t>dgdata</a:t>
            </a:r>
            <a:r>
              <a:rPr sz="1800" lang="en">
                <a:solidFill>
                  <a:srgbClr val="A64D79"/>
                </a:solidFill>
              </a:rPr>
              <a:t> of </a:t>
            </a:r>
            <a:r>
              <a:rPr sz="1800" lang="en">
                <a:solidFill>
                  <a:srgbClr val="BF9000"/>
                </a:solidFill>
              </a:rPr>
              <a:t>group</a:t>
            </a:r>
            <a:r>
              <a:rPr sz="1800" lang="en">
                <a:solidFill>
                  <a:schemeClr val="dk1"/>
                </a:solidFill>
              </a:rPr>
              <a:t>   </a:t>
            </a:r>
            <a:r>
              <a:rPr sz="1800" lang="en">
                <a:solidFill>
                  <a:srgbClr val="1155CC"/>
                </a:solidFill>
              </a:rPr>
              <a:t>"MsgList" </a:t>
            </a:r>
            <a:r>
              <a:rPr sz="1800" lang="en">
                <a:solidFill>
                  <a:srgbClr val="A64D79"/>
                </a:solidFill>
              </a:rPr>
              <a:t>    to    </a:t>
            </a:r>
            <a:r>
              <a:rPr sz="1800" lang="en">
                <a:solidFill>
                  <a:schemeClr val="dk1"/>
                </a:solidFill>
              </a:rPr>
              <a:t>     MsgData</a:t>
            </a:r>
          </a:p>
        </p:txBody>
      </p:sp>
      <p:sp>
        <p:nvSpPr>
          <p:cNvPr id="754" name="Shape 754"/>
          <p:cNvSpPr txBox="1"/>
          <p:nvPr/>
        </p:nvSpPr>
        <p:spPr>
          <a:xfrm>
            <a:off y="1055950" x="160899"/>
            <a:ext cy="441300" cx="4182899"/>
          </a:xfrm>
          <a:prstGeom prst="rect">
            <a:avLst/>
          </a:prstGeom>
          <a:noFill/>
          <a:ln>
            <a:noFill/>
          </a:ln>
        </p:spPr>
        <p:txBody>
          <a:bodyPr bIns="91425" rIns="91425" lIns="91425" tIns="91425" anchor="t" anchorCtr="0">
            <a:noAutofit/>
          </a:bodyPr>
          <a:lstStyle/>
          <a:p>
            <a:pPr rtl="0" lvl="0">
              <a:spcBef>
                <a:spcPts val="0"/>
              </a:spcBef>
              <a:buNone/>
            </a:pPr>
            <a:r>
              <a:rPr b="1" sz="2000" lang="en">
                <a:solidFill>
                  <a:srgbClr val="434343"/>
                </a:solidFill>
                <a:latin typeface="Droid Sans"/>
                <a:ea typeface="Droid Sans"/>
                <a:cs typeface="Droid Sans"/>
                <a:sym typeface="Droid Sans"/>
              </a:rPr>
              <a:t>Set Data Array to the Grid</a:t>
            </a:r>
          </a:p>
        </p:txBody>
      </p:sp>
      <p:sp>
        <p:nvSpPr>
          <p:cNvPr id="755" name="Shape 755"/>
          <p:cNvSpPr/>
          <p:nvPr/>
        </p:nvSpPr>
        <p:spPr>
          <a:xfrm>
            <a:off y="784522" x="882968"/>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4</a:t>
            </a:r>
          </a:p>
        </p:txBody>
      </p:sp>
      <p:sp>
        <p:nvSpPr>
          <p:cNvPr id="756" name="Shape 756"/>
          <p:cNvSpPr txBox="1"/>
          <p:nvPr/>
        </p:nvSpPr>
        <p:spPr>
          <a:xfrm>
            <a:off y="715650" x="189700"/>
            <a:ext cy="441300" cx="769500"/>
          </a:xfrm>
          <a:prstGeom prst="rect">
            <a:avLst/>
          </a:prstGeom>
          <a:noFill/>
          <a:ln>
            <a:noFill/>
          </a:ln>
        </p:spPr>
        <p:txBody>
          <a:bodyPr bIns="91425" rIns="91425" lIns="91425" tIns="91425" anchor="t" anchorCtr="0">
            <a:noAutofit/>
          </a:bodyPr>
          <a:lstStyle/>
          <a:p>
            <a:pPr rtl="0" lvl="0">
              <a:spcBef>
                <a:spcPts val="0"/>
              </a:spcBef>
              <a:buNone/>
            </a:pPr>
            <a:r>
              <a:rPr b="1" sz="2000" lang="en">
                <a:solidFill>
                  <a:srgbClr val="434343"/>
                </a:solidFill>
                <a:latin typeface="Droid Sans"/>
                <a:ea typeface="Droid Sans"/>
                <a:cs typeface="Droid Sans"/>
                <a:sym typeface="Droid Sans"/>
              </a:rPr>
              <a:t>Step</a:t>
            </a:r>
          </a:p>
        </p:txBody>
      </p:sp>
      <p:sp>
        <p:nvSpPr>
          <p:cNvPr id="757" name="Shape 757"/>
          <p:cNvSpPr txBox="1"/>
          <p:nvPr/>
        </p:nvSpPr>
        <p:spPr>
          <a:xfrm>
            <a:off y="3099175" x="1950400"/>
            <a:ext cy="441300" cx="5056800"/>
          </a:xfrm>
          <a:prstGeom prst="rect">
            <a:avLst/>
          </a:prstGeom>
          <a:noFill/>
          <a:ln>
            <a:noFill/>
          </a:ln>
        </p:spPr>
        <p:txBody>
          <a:bodyPr bIns="91425" rIns="91425" lIns="91425" tIns="91425" anchor="ctr" anchorCtr="0">
            <a:noAutofit/>
          </a:bodyPr>
          <a:lstStyle/>
          <a:p>
            <a:pPr rtl="0" lvl="0">
              <a:spcBef>
                <a:spcPts val="0"/>
              </a:spcBef>
              <a:buClr>
                <a:schemeClr val="dk1"/>
              </a:buClr>
              <a:buSzPct val="91666"/>
              <a:buFont typeface="Arial"/>
              <a:buNone/>
            </a:pPr>
            <a:r>
              <a:rPr b="1" sz="1200" lang="en">
                <a:solidFill>
                  <a:srgbClr val="38761D"/>
                </a:solidFill>
              </a:rPr>
              <a:t>   --Step 4: in our flow to load our list</a:t>
            </a:r>
          </a:p>
          <a:p>
            <a:pPr rtl="0" lvl="0">
              <a:spcBef>
                <a:spcPts val="0"/>
              </a:spcBef>
              <a:buNone/>
            </a:pPr>
            <a:r>
              <a:rPr b="1" sz="1200" lang="en">
                <a:solidFill>
                  <a:srgbClr val="38761D"/>
                </a:solidFill>
              </a:rPr>
              <a:t>   --Below is the code that will send the data to the grid.</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1" name="Shape 761"/>
        <p:cNvGrpSpPr/>
        <p:nvPr/>
      </p:nvGrpSpPr>
      <p:grpSpPr>
        <a:xfrm>
          <a:off y="0" x="0"/>
          <a:ext cy="0" cx="0"/>
          <a:chOff y="0" x="0"/>
          <a:chExt cy="0" cx="0"/>
        </a:xfrm>
      </p:grpSpPr>
      <p:pic>
        <p:nvPicPr>
          <p:cNvPr id="762" name="Shape 762"/>
          <p:cNvPicPr preferRelativeResize="0"/>
          <p:nvPr/>
        </p:nvPicPr>
        <p:blipFill>
          <a:blip r:embed="rId3">
            <a:alphaModFix/>
          </a:blip>
          <a:stretch>
            <a:fillRect/>
          </a:stretch>
        </p:blipFill>
        <p:spPr>
          <a:xfrm>
            <a:off y="79750" x="628975"/>
            <a:ext cy="301200" cx="1151647"/>
          </a:xfrm>
          <a:prstGeom prst="rect">
            <a:avLst/>
          </a:prstGeom>
          <a:noFill/>
          <a:ln>
            <a:noFill/>
          </a:ln>
        </p:spPr>
      </p:pic>
      <p:sp>
        <p:nvSpPr>
          <p:cNvPr id="763" name="Shape 763"/>
          <p:cNvSpPr txBox="1"/>
          <p:nvPr/>
        </p:nvSpPr>
        <p:spPr>
          <a:xfrm>
            <a:off y="323650" x="51375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764" name="Shape 764"/>
          <p:cNvPicPr preferRelativeResize="0"/>
          <p:nvPr/>
        </p:nvPicPr>
        <p:blipFill>
          <a:blip r:embed="rId4">
            <a:alphaModFix/>
          </a:blip>
          <a:stretch>
            <a:fillRect/>
          </a:stretch>
        </p:blipFill>
        <p:spPr>
          <a:xfrm>
            <a:off y="79747" x="170400"/>
            <a:ext cy="545099" cx="343349"/>
          </a:xfrm>
          <a:prstGeom prst="rect">
            <a:avLst/>
          </a:prstGeom>
          <a:noFill/>
          <a:ln w="9525" cap="flat">
            <a:solidFill>
              <a:srgbClr val="53585F"/>
            </a:solidFill>
            <a:prstDash val="solid"/>
            <a:round/>
            <a:headEnd w="med" len="med" type="none"/>
            <a:tailEnd w="med" len="med" type="none"/>
          </a:ln>
        </p:spPr>
      </p:pic>
      <p:pic>
        <p:nvPicPr>
          <p:cNvPr id="765" name="Shape 765"/>
          <p:cNvPicPr preferRelativeResize="0"/>
          <p:nvPr/>
        </p:nvPicPr>
        <p:blipFill>
          <a:blip r:embed="rId5">
            <a:alphaModFix/>
          </a:blip>
          <a:stretch>
            <a:fillRect/>
          </a:stretch>
        </p:blipFill>
        <p:spPr>
          <a:xfrm>
            <a:off y="532700" x="3660650"/>
            <a:ext cy="3886200" cx="5238750"/>
          </a:xfrm>
          <a:prstGeom prst="rect">
            <a:avLst/>
          </a:prstGeom>
          <a:noFill/>
          <a:ln w="9525" cap="flat">
            <a:solidFill>
              <a:srgbClr val="999999"/>
            </a:solidFill>
            <a:prstDash val="solid"/>
            <a:round/>
            <a:headEnd w="med" len="med" type="none"/>
            <a:tailEnd w="med" len="med" type="none"/>
          </a:ln>
        </p:spPr>
      </p:pic>
      <p:sp>
        <p:nvSpPr>
          <p:cNvPr id="766" name="Shape 766"/>
          <p:cNvSpPr txBox="1"/>
          <p:nvPr/>
        </p:nvSpPr>
        <p:spPr>
          <a:xfrm>
            <a:off y="1055950" x="160899"/>
            <a:ext cy="441300" cx="4182899"/>
          </a:xfrm>
          <a:prstGeom prst="rect">
            <a:avLst/>
          </a:prstGeom>
          <a:noFill/>
          <a:ln>
            <a:noFill/>
          </a:ln>
        </p:spPr>
        <p:txBody>
          <a:bodyPr bIns="91425" rIns="91425" lIns="91425" tIns="91425" anchor="t" anchorCtr="0">
            <a:noAutofit/>
          </a:bodyPr>
          <a:lstStyle/>
          <a:p>
            <a:pPr rtl="0" lvl="0">
              <a:spcBef>
                <a:spcPts val="0"/>
              </a:spcBef>
              <a:buNone/>
            </a:pPr>
            <a:r>
              <a:rPr b="1" sz="2000" lang="en">
                <a:solidFill>
                  <a:srgbClr val="434343"/>
                </a:solidFill>
                <a:latin typeface="Droid Sans"/>
                <a:ea typeface="Droid Sans"/>
                <a:cs typeface="Droid Sans"/>
                <a:sym typeface="Droid Sans"/>
              </a:rPr>
              <a:t>Grid calls FillInData</a:t>
            </a:r>
          </a:p>
        </p:txBody>
      </p:sp>
      <p:sp>
        <p:nvSpPr>
          <p:cNvPr id="767" name="Shape 767"/>
          <p:cNvSpPr/>
          <p:nvPr/>
        </p:nvSpPr>
        <p:spPr>
          <a:xfrm>
            <a:off y="784522" x="882968"/>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5</a:t>
            </a:r>
          </a:p>
        </p:txBody>
      </p:sp>
      <p:sp>
        <p:nvSpPr>
          <p:cNvPr id="768" name="Shape 768"/>
          <p:cNvSpPr txBox="1"/>
          <p:nvPr/>
        </p:nvSpPr>
        <p:spPr>
          <a:xfrm>
            <a:off y="715650" x="189700"/>
            <a:ext cy="441300" cx="769500"/>
          </a:xfrm>
          <a:prstGeom prst="rect">
            <a:avLst/>
          </a:prstGeom>
          <a:noFill/>
          <a:ln>
            <a:noFill/>
          </a:ln>
        </p:spPr>
        <p:txBody>
          <a:bodyPr bIns="91425" rIns="91425" lIns="91425" tIns="91425" anchor="t" anchorCtr="0">
            <a:noAutofit/>
          </a:bodyPr>
          <a:lstStyle/>
          <a:p>
            <a:pPr rtl="0" lvl="0">
              <a:spcBef>
                <a:spcPts val="0"/>
              </a:spcBef>
              <a:buNone/>
            </a:pPr>
            <a:r>
              <a:rPr b="1" sz="2000" lang="en">
                <a:solidFill>
                  <a:srgbClr val="434343"/>
                </a:solidFill>
                <a:latin typeface="Droid Sans"/>
                <a:ea typeface="Droid Sans"/>
                <a:cs typeface="Droid Sans"/>
                <a:sym typeface="Droid Sans"/>
              </a:rPr>
              <a:t>Step</a:t>
            </a:r>
          </a:p>
        </p:txBody>
      </p:sp>
      <p:sp>
        <p:nvSpPr>
          <p:cNvPr id="769" name="Shape 769"/>
          <p:cNvSpPr txBox="1"/>
          <p:nvPr/>
        </p:nvSpPr>
        <p:spPr>
          <a:xfrm>
            <a:off y="1491649" x="66775"/>
            <a:ext cy="758999" cx="3475499"/>
          </a:xfrm>
          <a:prstGeom prst="rect">
            <a:avLst/>
          </a:prstGeom>
          <a:noFill/>
          <a:ln>
            <a:noFill/>
          </a:ln>
        </p:spPr>
        <p:txBody>
          <a:bodyPr bIns="91425" rIns="91425" lIns="91425" tIns="91425" anchor="t" anchorCtr="0">
            <a:noAutofit/>
          </a:bodyPr>
          <a:lstStyle/>
          <a:p>
            <a:pPr rtl="0" lvl="0">
              <a:spcBef>
                <a:spcPts val="0"/>
              </a:spcBef>
              <a:buNone/>
            </a:pPr>
            <a:r>
              <a:rPr lang="en">
                <a:latin typeface="Droid Sans"/>
                <a:ea typeface="Droid Sans"/>
                <a:cs typeface="Droid Sans"/>
                <a:sym typeface="Droid Sans"/>
              </a:rPr>
              <a:t>It is finally time for the FillIndata to use the template and data to emulate the iPhone Message List.</a:t>
            </a:r>
          </a:p>
        </p:txBody>
      </p:sp>
      <p:sp>
        <p:nvSpPr>
          <p:cNvPr id="770" name="Shape 770"/>
          <p:cNvSpPr txBox="1"/>
          <p:nvPr/>
        </p:nvSpPr>
        <p:spPr>
          <a:xfrm>
            <a:off y="2298911" x="141325"/>
            <a:ext cy="2844599" cx="3326400"/>
          </a:xfrm>
          <a:prstGeom prst="rect">
            <a:avLst/>
          </a:prstGeom>
          <a:noFill/>
          <a:ln>
            <a:noFill/>
          </a:ln>
        </p:spPr>
        <p:txBody>
          <a:bodyPr bIns="91425" rIns="91425" lIns="91425" tIns="91425" anchor="t" anchorCtr="0">
            <a:noAutofit/>
          </a:bodyPr>
          <a:lstStyle/>
          <a:p>
            <a:pPr rtl="0" lvl="0">
              <a:spcBef>
                <a:spcPts val="0"/>
              </a:spcBef>
              <a:buNone/>
            </a:pPr>
            <a:r>
              <a:rPr lang="en">
                <a:solidFill>
                  <a:schemeClr val="dk1"/>
                </a:solidFill>
                <a:latin typeface="Droid Sans"/>
                <a:ea typeface="Droid Sans"/>
                <a:cs typeface="Droid Sans"/>
                <a:sym typeface="Droid Sans"/>
              </a:rPr>
              <a:t>1. Click Apply on the Code Editor.</a:t>
            </a:r>
            <a:r>
              <a:rPr lang="en">
                <a:solidFill>
                  <a:srgbClr val="FFFFFF"/>
                </a:solidFill>
              </a:rPr>
              <a:t>1</a:t>
            </a:r>
          </a:p>
          <a:p>
            <a:pPr rtl="0" lvl="0">
              <a:spcBef>
                <a:spcPts val="0"/>
              </a:spcBef>
              <a:buNone/>
            </a:pPr>
            <a:r>
              <a:t/>
            </a:r>
            <a:endParaRPr>
              <a:solidFill>
                <a:schemeClr val="dk1"/>
              </a:solidFill>
              <a:latin typeface="Droid Sans"/>
              <a:ea typeface="Droid Sans"/>
              <a:cs typeface="Droid Sans"/>
              <a:sym typeface="Droid Sans"/>
            </a:endParaRPr>
          </a:p>
          <a:p>
            <a:pPr rtl="0" lvl="0">
              <a:spcBef>
                <a:spcPts val="0"/>
              </a:spcBef>
              <a:buNone/>
            </a:pPr>
            <a:r>
              <a:rPr lang="en">
                <a:latin typeface="Droid Sans"/>
                <a:ea typeface="Droid Sans"/>
                <a:cs typeface="Droid Sans"/>
                <a:sym typeface="Droid Sans"/>
              </a:rPr>
              <a:t>2. Then click the Green “Play” or Continue button. It you get a pop-up just say OK.</a:t>
            </a:r>
          </a:p>
          <a:p>
            <a:pPr rtl="0" lvl="0">
              <a:spcBef>
                <a:spcPts val="0"/>
              </a:spcBef>
              <a:buNone/>
            </a:pPr>
            <a:r>
              <a:t/>
            </a:r>
            <a:endParaRPr>
              <a:latin typeface="Droid Sans"/>
              <a:ea typeface="Droid Sans"/>
              <a:cs typeface="Droid Sans"/>
              <a:sym typeface="Droid Sans"/>
            </a:endParaRPr>
          </a:p>
          <a:p>
            <a:pPr rtl="0" lvl="0">
              <a:spcBef>
                <a:spcPts val="0"/>
              </a:spcBef>
              <a:buNone/>
            </a:pPr>
            <a:r>
              <a:rPr lang="en">
                <a:latin typeface="Droid Sans"/>
                <a:ea typeface="Droid Sans"/>
                <a:cs typeface="Droid Sans"/>
                <a:sym typeface="Droid Sans"/>
              </a:rPr>
              <a:t>3. BINGO! You will witness the LiveCode magic - the list will appear in live.</a:t>
            </a:r>
          </a:p>
        </p:txBody>
      </p:sp>
      <p:sp>
        <p:nvSpPr>
          <p:cNvPr id="771" name="Shape 771"/>
          <p:cNvSpPr/>
          <p:nvPr/>
        </p:nvSpPr>
        <p:spPr>
          <a:xfrm>
            <a:off y="715654" x="6190274"/>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1</a:t>
            </a:r>
          </a:p>
        </p:txBody>
      </p:sp>
      <p:sp>
        <p:nvSpPr>
          <p:cNvPr id="772" name="Shape 772"/>
          <p:cNvSpPr/>
          <p:nvPr/>
        </p:nvSpPr>
        <p:spPr>
          <a:xfrm>
            <a:off y="887079" x="6989174"/>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2</a:t>
            </a:r>
          </a:p>
        </p:txBody>
      </p:sp>
      <p:cxnSp>
        <p:nvCxnSpPr>
          <p:cNvPr id="773" name="Shape 773"/>
          <p:cNvCxnSpPr/>
          <p:nvPr/>
        </p:nvCxnSpPr>
        <p:spPr>
          <a:xfrm rot="10800000" flipH="1">
            <a:off y="1206375" x="3183950"/>
            <a:ext cy="1739999" cx="3536700"/>
          </a:xfrm>
          <a:prstGeom prst="straightConnector1">
            <a:avLst/>
          </a:prstGeom>
          <a:noFill/>
          <a:ln w="38100" cap="flat">
            <a:solidFill>
              <a:srgbClr val="E06666"/>
            </a:solidFill>
            <a:prstDash val="solid"/>
            <a:round/>
            <a:headEnd w="lg" len="lg" type="none"/>
            <a:tailEnd w="lg" len="lg" type="triangle"/>
          </a:ln>
        </p:spPr>
      </p:cxnSp>
      <p:sp>
        <p:nvSpPr>
          <p:cNvPr id="774" name="Shape 774"/>
          <p:cNvSpPr/>
          <p:nvPr/>
        </p:nvSpPr>
        <p:spPr>
          <a:xfrm>
            <a:off y="2946379" x="5002399"/>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3</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8" name="Shape 778"/>
        <p:cNvGrpSpPr/>
        <p:nvPr/>
      </p:nvGrpSpPr>
      <p:grpSpPr>
        <a:xfrm>
          <a:off y="0" x="0"/>
          <a:ext cy="0" cx="0"/>
          <a:chOff y="0" x="0"/>
          <a:chExt cy="0" cx="0"/>
        </a:xfrm>
      </p:grpSpPr>
      <p:pic>
        <p:nvPicPr>
          <p:cNvPr id="779" name="Shape 779"/>
          <p:cNvPicPr preferRelativeResize="0"/>
          <p:nvPr/>
        </p:nvPicPr>
        <p:blipFill>
          <a:blip r:embed="rId3">
            <a:alphaModFix/>
          </a:blip>
          <a:stretch>
            <a:fillRect/>
          </a:stretch>
        </p:blipFill>
        <p:spPr>
          <a:xfrm>
            <a:off y="784525" x="3637325"/>
            <a:ext cy="3514725" cx="5238750"/>
          </a:xfrm>
          <a:prstGeom prst="rect">
            <a:avLst/>
          </a:prstGeom>
          <a:noFill/>
          <a:ln>
            <a:noFill/>
          </a:ln>
        </p:spPr>
      </p:pic>
      <p:pic>
        <p:nvPicPr>
          <p:cNvPr id="780" name="Shape 780"/>
          <p:cNvPicPr preferRelativeResize="0"/>
          <p:nvPr/>
        </p:nvPicPr>
        <p:blipFill>
          <a:blip r:embed="rId4">
            <a:alphaModFix/>
          </a:blip>
          <a:stretch>
            <a:fillRect/>
          </a:stretch>
        </p:blipFill>
        <p:spPr>
          <a:xfrm>
            <a:off y="79750" x="628975"/>
            <a:ext cy="301200" cx="1151647"/>
          </a:xfrm>
          <a:prstGeom prst="rect">
            <a:avLst/>
          </a:prstGeom>
          <a:noFill/>
          <a:ln>
            <a:noFill/>
          </a:ln>
        </p:spPr>
      </p:pic>
      <p:sp>
        <p:nvSpPr>
          <p:cNvPr id="781" name="Shape 781"/>
          <p:cNvSpPr txBox="1"/>
          <p:nvPr/>
        </p:nvSpPr>
        <p:spPr>
          <a:xfrm>
            <a:off y="323650" x="51375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782" name="Shape 782"/>
          <p:cNvPicPr preferRelativeResize="0"/>
          <p:nvPr/>
        </p:nvPicPr>
        <p:blipFill>
          <a:blip r:embed="rId5">
            <a:alphaModFix/>
          </a:blip>
          <a:stretch>
            <a:fillRect/>
          </a:stretch>
        </p:blipFill>
        <p:spPr>
          <a:xfrm>
            <a:off y="79747" x="170400"/>
            <a:ext cy="545099" cx="343349"/>
          </a:xfrm>
          <a:prstGeom prst="rect">
            <a:avLst/>
          </a:prstGeom>
          <a:noFill/>
          <a:ln w="9525" cap="flat">
            <a:solidFill>
              <a:srgbClr val="53585F"/>
            </a:solidFill>
            <a:prstDash val="solid"/>
            <a:round/>
            <a:headEnd w="med" len="med" type="none"/>
            <a:tailEnd w="med" len="med" type="none"/>
          </a:ln>
        </p:spPr>
      </p:pic>
      <p:sp>
        <p:nvSpPr>
          <p:cNvPr id="783" name="Shape 783"/>
          <p:cNvSpPr txBox="1"/>
          <p:nvPr/>
        </p:nvSpPr>
        <p:spPr>
          <a:xfrm>
            <a:off y="1055950" x="160899"/>
            <a:ext cy="441300" cx="4182899"/>
          </a:xfrm>
          <a:prstGeom prst="rect">
            <a:avLst/>
          </a:prstGeom>
          <a:noFill/>
          <a:ln>
            <a:noFill/>
          </a:ln>
        </p:spPr>
        <p:txBody>
          <a:bodyPr bIns="91425" rIns="91425" lIns="91425" tIns="91425" anchor="t" anchorCtr="0">
            <a:noAutofit/>
          </a:bodyPr>
          <a:lstStyle/>
          <a:p>
            <a:pPr rtl="0" lvl="0">
              <a:spcBef>
                <a:spcPts val="0"/>
              </a:spcBef>
              <a:buNone/>
            </a:pPr>
            <a:r>
              <a:rPr b="1" sz="2000" lang="en">
                <a:solidFill>
                  <a:srgbClr val="434343"/>
                </a:solidFill>
                <a:latin typeface="Droid Sans"/>
                <a:ea typeface="Droid Sans"/>
                <a:cs typeface="Droid Sans"/>
                <a:sym typeface="Droid Sans"/>
              </a:rPr>
              <a:t>Congratulations!</a:t>
            </a:r>
          </a:p>
        </p:txBody>
      </p:sp>
      <p:sp>
        <p:nvSpPr>
          <p:cNvPr id="784" name="Shape 784"/>
          <p:cNvSpPr/>
          <p:nvPr/>
        </p:nvSpPr>
        <p:spPr>
          <a:xfrm>
            <a:off y="784522" x="882968"/>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6</a:t>
            </a:r>
          </a:p>
        </p:txBody>
      </p:sp>
      <p:sp>
        <p:nvSpPr>
          <p:cNvPr id="785" name="Shape 785"/>
          <p:cNvSpPr txBox="1"/>
          <p:nvPr/>
        </p:nvSpPr>
        <p:spPr>
          <a:xfrm>
            <a:off y="715650" x="189700"/>
            <a:ext cy="441300" cx="769500"/>
          </a:xfrm>
          <a:prstGeom prst="rect">
            <a:avLst/>
          </a:prstGeom>
          <a:noFill/>
          <a:ln>
            <a:noFill/>
          </a:ln>
        </p:spPr>
        <p:txBody>
          <a:bodyPr bIns="91425" rIns="91425" lIns="91425" tIns="91425" anchor="t" anchorCtr="0">
            <a:noAutofit/>
          </a:bodyPr>
          <a:lstStyle/>
          <a:p>
            <a:pPr rtl="0" lvl="0">
              <a:spcBef>
                <a:spcPts val="0"/>
              </a:spcBef>
              <a:buNone/>
            </a:pPr>
            <a:r>
              <a:rPr b="1" sz="2000" lang="en">
                <a:solidFill>
                  <a:srgbClr val="434343"/>
                </a:solidFill>
                <a:latin typeface="Droid Sans"/>
                <a:ea typeface="Droid Sans"/>
                <a:cs typeface="Droid Sans"/>
                <a:sym typeface="Droid Sans"/>
              </a:rPr>
              <a:t>Step</a:t>
            </a:r>
          </a:p>
        </p:txBody>
      </p:sp>
      <p:sp>
        <p:nvSpPr>
          <p:cNvPr id="786" name="Shape 786"/>
          <p:cNvSpPr txBox="1"/>
          <p:nvPr/>
        </p:nvSpPr>
        <p:spPr>
          <a:xfrm>
            <a:off y="1491650" x="66775"/>
            <a:ext cy="441300" cx="3475499"/>
          </a:xfrm>
          <a:prstGeom prst="rect">
            <a:avLst/>
          </a:prstGeom>
          <a:noFill/>
          <a:ln>
            <a:noFill/>
          </a:ln>
        </p:spPr>
        <p:txBody>
          <a:bodyPr bIns="91425" rIns="91425" lIns="91425" tIns="91425" anchor="t" anchorCtr="0">
            <a:noAutofit/>
          </a:bodyPr>
          <a:lstStyle/>
          <a:p>
            <a:pPr rtl="0" lvl="0">
              <a:spcBef>
                <a:spcPts val="0"/>
              </a:spcBef>
              <a:buNone/>
            </a:pPr>
            <a:r>
              <a:rPr lang="en">
                <a:latin typeface="Droid Sans"/>
                <a:ea typeface="Droid Sans"/>
                <a:cs typeface="Droid Sans"/>
                <a:sym typeface="Droid Sans"/>
              </a:rPr>
              <a:t>There is just a few things remaining.</a:t>
            </a:r>
          </a:p>
        </p:txBody>
      </p:sp>
      <p:sp>
        <p:nvSpPr>
          <p:cNvPr id="787" name="Shape 787"/>
          <p:cNvSpPr txBox="1"/>
          <p:nvPr/>
        </p:nvSpPr>
        <p:spPr>
          <a:xfrm>
            <a:off y="1928352" x="141325"/>
            <a:ext cy="2310899" cx="3326400"/>
          </a:xfrm>
          <a:prstGeom prst="rect">
            <a:avLst/>
          </a:prstGeom>
          <a:noFill/>
          <a:ln>
            <a:noFill/>
          </a:ln>
        </p:spPr>
        <p:txBody>
          <a:bodyPr bIns="91425" rIns="91425" lIns="91425" tIns="91425" anchor="t" anchorCtr="0">
            <a:noAutofit/>
          </a:bodyPr>
          <a:lstStyle/>
          <a:p>
            <a:pPr rtl="0" lvl="0">
              <a:spcBef>
                <a:spcPts val="0"/>
              </a:spcBef>
              <a:buNone/>
            </a:pPr>
            <a:r>
              <a:rPr lang="en">
                <a:solidFill>
                  <a:schemeClr val="dk1"/>
                </a:solidFill>
                <a:latin typeface="Droid Sans"/>
                <a:ea typeface="Droid Sans"/>
                <a:cs typeface="Droid Sans"/>
                <a:sym typeface="Droid Sans"/>
              </a:rPr>
              <a:t>1. Select the old controls [make sure you have not selected the header or the grid] and hit the delete key.</a:t>
            </a:r>
            <a:r>
              <a:rPr lang="en">
                <a:solidFill>
                  <a:srgbClr val="FFFFFF"/>
                </a:solidFill>
              </a:rPr>
              <a:t>1</a:t>
            </a:r>
          </a:p>
          <a:p>
            <a:pPr rtl="0" lvl="0">
              <a:spcBef>
                <a:spcPts val="0"/>
              </a:spcBef>
              <a:buNone/>
            </a:pPr>
            <a:r>
              <a:t/>
            </a:r>
            <a:endParaRPr sz="800">
              <a:solidFill>
                <a:schemeClr val="dk1"/>
              </a:solidFill>
              <a:latin typeface="Droid Sans"/>
              <a:ea typeface="Droid Sans"/>
              <a:cs typeface="Droid Sans"/>
              <a:sym typeface="Droid Sans"/>
            </a:endParaRPr>
          </a:p>
          <a:p>
            <a:pPr rtl="0" lvl="0">
              <a:spcBef>
                <a:spcPts val="0"/>
              </a:spcBef>
              <a:buNone/>
            </a:pPr>
            <a:r>
              <a:rPr lang="en">
                <a:latin typeface="Droid Sans"/>
                <a:ea typeface="Droid Sans"/>
                <a:cs typeface="Droid Sans"/>
                <a:sym typeface="Droid Sans"/>
              </a:rPr>
              <a:t>2. Now select the grid and size it to fill in the body area of the App., like your iPhone.</a:t>
            </a:r>
          </a:p>
          <a:p>
            <a:pPr rtl="0" lvl="0">
              <a:spcBef>
                <a:spcPts val="0"/>
              </a:spcBef>
              <a:buNone/>
            </a:pPr>
            <a:r>
              <a:t/>
            </a:r>
            <a:endParaRPr sz="800">
              <a:latin typeface="Droid Sans"/>
              <a:ea typeface="Droid Sans"/>
              <a:cs typeface="Droid Sans"/>
              <a:sym typeface="Droid Sans"/>
            </a:endParaRPr>
          </a:p>
          <a:p>
            <a:pPr rtl="0" lvl="0">
              <a:spcBef>
                <a:spcPts val="0"/>
              </a:spcBef>
              <a:buNone/>
            </a:pPr>
            <a:r>
              <a:rPr lang="en">
                <a:latin typeface="Droid Sans"/>
                <a:ea typeface="Droid Sans"/>
                <a:cs typeface="Droid Sans"/>
                <a:sym typeface="Droid Sans"/>
              </a:rPr>
              <a:t>3. Last we need to add the code to go the Message Bubble card. Do this from the Edit Script option on the Grid...click Apply and we are done!</a:t>
            </a:r>
          </a:p>
        </p:txBody>
      </p:sp>
      <p:sp>
        <p:nvSpPr>
          <p:cNvPr id="788" name="Shape 788"/>
          <p:cNvSpPr/>
          <p:nvPr/>
        </p:nvSpPr>
        <p:spPr>
          <a:xfrm>
            <a:off y="1359729" x="4018799"/>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1</a:t>
            </a:r>
          </a:p>
        </p:txBody>
      </p:sp>
      <p:sp>
        <p:nvSpPr>
          <p:cNvPr id="789" name="Shape 789"/>
          <p:cNvSpPr/>
          <p:nvPr/>
        </p:nvSpPr>
        <p:spPr>
          <a:xfrm>
            <a:off y="3141379" x="5351349"/>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2</a:t>
            </a:r>
          </a:p>
        </p:txBody>
      </p:sp>
      <p:sp>
        <p:nvSpPr>
          <p:cNvPr id="790" name="Shape 790"/>
          <p:cNvSpPr/>
          <p:nvPr/>
        </p:nvSpPr>
        <p:spPr>
          <a:xfrm>
            <a:off y="1240479" x="7799574"/>
            <a:ext cy="353399" cx="373499"/>
          </a:xfrm>
          <a:prstGeom prst="ellipse">
            <a:avLst/>
          </a:prstGeom>
          <a:solidFill>
            <a:srgbClr val="E06666"/>
          </a:solidFill>
          <a:ln w="19050" cap="flat">
            <a:solidFill>
              <a:srgbClr val="E06666"/>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solidFill>
                  <a:srgbClr val="FFFFFF"/>
                </a:solidFill>
              </a:rPr>
              <a:t>3</a:t>
            </a:r>
          </a:p>
        </p:txBody>
      </p:sp>
      <p:sp>
        <p:nvSpPr>
          <p:cNvPr id="791" name="Shape 791"/>
          <p:cNvSpPr txBox="1"/>
          <p:nvPr/>
        </p:nvSpPr>
        <p:spPr>
          <a:xfrm>
            <a:off y="4385106" x="345225"/>
            <a:ext cy="625799" cx="2680799"/>
          </a:xfrm>
          <a:prstGeom prst="rect">
            <a:avLst/>
          </a:prstGeom>
          <a:noFill/>
          <a:ln>
            <a:noFill/>
          </a:ln>
        </p:spPr>
        <p:txBody>
          <a:bodyPr bIns="91425" rIns="91425" lIns="91425" tIns="91425" anchor="t" anchorCtr="0">
            <a:noAutofit/>
          </a:bodyPr>
          <a:lstStyle/>
          <a:p>
            <a:pPr rtl="0" lvl="0">
              <a:spcBef>
                <a:spcPts val="0"/>
              </a:spcBef>
              <a:buNone/>
            </a:pPr>
            <a:r>
              <a:rPr b="1" sz="1100" lang="en">
                <a:solidFill>
                  <a:schemeClr val="dk1"/>
                </a:solidFill>
              </a:rPr>
              <a:t>on</a:t>
            </a:r>
            <a:r>
              <a:rPr sz="1100" lang="en">
                <a:solidFill>
                  <a:schemeClr val="dk1"/>
                </a:solidFill>
              </a:rPr>
              <a:t> mouseUp</a:t>
            </a:r>
          </a:p>
          <a:p>
            <a:pPr rtl="0" lvl="0">
              <a:spcBef>
                <a:spcPts val="0"/>
              </a:spcBef>
              <a:buClr>
                <a:schemeClr val="dk1"/>
              </a:buClr>
              <a:buSzPct val="100000"/>
              <a:buFont typeface="Arial"/>
              <a:buNone/>
            </a:pPr>
            <a:r>
              <a:rPr sz="1100" lang="en">
                <a:solidFill>
                  <a:schemeClr val="dk1"/>
                </a:solidFill>
              </a:rPr>
              <a:t>   </a:t>
            </a:r>
            <a:r>
              <a:rPr sz="1200" lang="en">
                <a:solidFill>
                  <a:srgbClr val="BF9000"/>
                </a:solidFill>
              </a:rPr>
              <a:t>go</a:t>
            </a:r>
            <a:r>
              <a:rPr sz="1200" lang="en">
                <a:solidFill>
                  <a:schemeClr val="dk1"/>
                </a:solidFill>
              </a:rPr>
              <a:t> </a:t>
            </a:r>
            <a:r>
              <a:rPr sz="1200" lang="en">
                <a:solidFill>
                  <a:srgbClr val="674EA7"/>
                </a:solidFill>
              </a:rPr>
              <a:t>to card</a:t>
            </a:r>
            <a:r>
              <a:rPr sz="1200" lang="en">
                <a:solidFill>
                  <a:srgbClr val="8E7CC3"/>
                </a:solidFill>
              </a:rPr>
              <a:t> </a:t>
            </a:r>
            <a:r>
              <a:rPr sz="1200" lang="en">
                <a:solidFill>
                  <a:schemeClr val="hlink"/>
                </a:solidFill>
              </a:rPr>
              <a:t>"cardMessageBubbles"</a:t>
            </a:r>
          </a:p>
          <a:p>
            <a:pPr rtl="0" lvl="0">
              <a:spcBef>
                <a:spcPts val="0"/>
              </a:spcBef>
              <a:buNone/>
            </a:pPr>
            <a:r>
              <a:rPr b="1" sz="1100" lang="en">
                <a:solidFill>
                  <a:schemeClr val="dk1"/>
                </a:solidFill>
              </a:rPr>
              <a:t>end</a:t>
            </a:r>
            <a:r>
              <a:rPr sz="1100" lang="en">
                <a:solidFill>
                  <a:schemeClr val="dk1"/>
                </a:solidFill>
              </a:rPr>
              <a:t> mouseUp</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5" name="Shape 795"/>
        <p:cNvGrpSpPr/>
        <p:nvPr/>
      </p:nvGrpSpPr>
      <p:grpSpPr>
        <a:xfrm>
          <a:off y="0" x="0"/>
          <a:ext cy="0" cx="0"/>
          <a:chOff y="0" x="0"/>
          <a:chExt cy="0" cx="0"/>
        </a:xfrm>
      </p:grpSpPr>
      <p:pic>
        <p:nvPicPr>
          <p:cNvPr id="796" name="Shape 796"/>
          <p:cNvPicPr preferRelativeResize="0"/>
          <p:nvPr/>
        </p:nvPicPr>
        <p:blipFill>
          <a:blip r:embed="rId3">
            <a:alphaModFix/>
          </a:blip>
          <a:stretch>
            <a:fillRect/>
          </a:stretch>
        </p:blipFill>
        <p:spPr>
          <a:xfrm>
            <a:off y="79750" x="628975"/>
            <a:ext cy="301200" cx="1151647"/>
          </a:xfrm>
          <a:prstGeom prst="rect">
            <a:avLst/>
          </a:prstGeom>
          <a:noFill/>
          <a:ln>
            <a:noFill/>
          </a:ln>
        </p:spPr>
      </p:pic>
      <p:sp>
        <p:nvSpPr>
          <p:cNvPr id="797" name="Shape 797"/>
          <p:cNvSpPr txBox="1"/>
          <p:nvPr/>
        </p:nvSpPr>
        <p:spPr>
          <a:xfrm>
            <a:off y="323650" x="51375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798" name="Shape 798"/>
          <p:cNvPicPr preferRelativeResize="0"/>
          <p:nvPr/>
        </p:nvPicPr>
        <p:blipFill>
          <a:blip r:embed="rId4">
            <a:alphaModFix/>
          </a:blip>
          <a:stretch>
            <a:fillRect/>
          </a:stretch>
        </p:blipFill>
        <p:spPr>
          <a:xfrm>
            <a:off y="79747" x="170400"/>
            <a:ext cy="545099" cx="343349"/>
          </a:xfrm>
          <a:prstGeom prst="rect">
            <a:avLst/>
          </a:prstGeom>
          <a:noFill/>
          <a:ln w="9525" cap="flat">
            <a:solidFill>
              <a:srgbClr val="53585F"/>
            </a:solidFill>
            <a:prstDash val="solid"/>
            <a:round/>
            <a:headEnd w="med" len="med" type="none"/>
            <a:tailEnd w="med" len="med" type="none"/>
          </a:ln>
        </p:spPr>
      </p:pic>
      <p:pic>
        <p:nvPicPr>
          <p:cNvPr id="799" name="Shape 799"/>
          <p:cNvPicPr preferRelativeResize="0"/>
          <p:nvPr/>
        </p:nvPicPr>
        <p:blipFill>
          <a:blip r:embed="rId5">
            <a:alphaModFix/>
          </a:blip>
          <a:stretch>
            <a:fillRect/>
          </a:stretch>
        </p:blipFill>
        <p:spPr>
          <a:xfrm>
            <a:off y="1334749" x="1655575"/>
            <a:ext cy="3384700" cx="5171850"/>
          </a:xfrm>
          <a:prstGeom prst="rect">
            <a:avLst/>
          </a:prstGeom>
          <a:noFill/>
          <a:ln>
            <a:noFill/>
          </a:ln>
        </p:spPr>
      </p:pic>
      <p:sp>
        <p:nvSpPr>
          <p:cNvPr id="800" name="Shape 800"/>
          <p:cNvSpPr txBox="1"/>
          <p:nvPr/>
        </p:nvSpPr>
        <p:spPr>
          <a:xfrm>
            <a:off y="4702187" x="1869625"/>
            <a:ext cy="357599" cx="4043099"/>
          </a:xfrm>
          <a:prstGeom prst="rect">
            <a:avLst/>
          </a:prstGeom>
          <a:noFill/>
          <a:ln>
            <a:noFill/>
          </a:ln>
        </p:spPr>
        <p:txBody>
          <a:bodyPr bIns="91425" rIns="91425" lIns="91425" tIns="91425" anchor="t" anchorCtr="0">
            <a:noAutofit/>
          </a:bodyPr>
          <a:lstStyle/>
          <a:p>
            <a:pPr algn="ctr" rtl="0" lvl="0">
              <a:spcBef>
                <a:spcPts val="0"/>
              </a:spcBef>
              <a:buNone/>
            </a:pPr>
            <a:r>
              <a:rPr lang="en">
                <a:solidFill>
                  <a:srgbClr val="666666"/>
                </a:solidFill>
              </a:rPr>
              <a:t>If you wish to learn more… </a:t>
            </a:r>
          </a:p>
        </p:txBody>
      </p:sp>
      <p:sp>
        <p:nvSpPr>
          <p:cNvPr id="801" name="Shape 801"/>
          <p:cNvSpPr txBox="1"/>
          <p:nvPr/>
        </p:nvSpPr>
        <p:spPr>
          <a:xfrm>
            <a:off y="4685808" x="4862612"/>
            <a:ext cy="301200" cx="1509000"/>
          </a:xfrm>
          <a:prstGeom prst="rect">
            <a:avLst/>
          </a:prstGeom>
          <a:noFill/>
          <a:ln>
            <a:noFill/>
          </a:ln>
        </p:spPr>
        <p:txBody>
          <a:bodyPr bIns="91425" rIns="91425" lIns="91425" tIns="91425" anchor="t" anchorCtr="0">
            <a:noAutofit/>
          </a:bodyPr>
          <a:lstStyle/>
          <a:p>
            <a:pPr algn="ctr" rtl="0" lvl="0">
              <a:spcBef>
                <a:spcPts val="0"/>
              </a:spcBef>
              <a:buNone/>
            </a:pPr>
            <a:r>
              <a:rPr u="sng" lang="en">
                <a:solidFill>
                  <a:srgbClr val="1155CC"/>
                </a:solidFill>
                <a:hlinkClick r:id="rId6"/>
              </a:rPr>
              <a:t>Visit LiveCode</a:t>
            </a:r>
          </a:p>
        </p:txBody>
      </p:sp>
      <p:sp>
        <p:nvSpPr>
          <p:cNvPr id="802" name="Shape 802"/>
          <p:cNvSpPr txBox="1"/>
          <p:nvPr/>
        </p:nvSpPr>
        <p:spPr>
          <a:xfrm>
            <a:off y="694850" x="2092650"/>
            <a:ext cy="1109400" cx="4683600"/>
          </a:xfrm>
          <a:prstGeom prst="rect">
            <a:avLst/>
          </a:prstGeom>
          <a:noFill/>
          <a:ln>
            <a:noFill/>
          </a:ln>
        </p:spPr>
        <p:txBody>
          <a:bodyPr bIns="91425" rIns="91425" lIns="91425" tIns="91425" anchor="t" anchorCtr="0">
            <a:noAutofit/>
          </a:bodyPr>
          <a:lstStyle/>
          <a:p>
            <a:pPr algn="ctr" rtl="0" lvl="0">
              <a:spcBef>
                <a:spcPts val="0"/>
              </a:spcBef>
              <a:buNone/>
            </a:pPr>
            <a:r>
              <a:rPr sz="3000" lang="en">
                <a:solidFill>
                  <a:srgbClr val="666666"/>
                </a:solidFill>
                <a:latin typeface="Helvetica Neue"/>
                <a:ea typeface="Helvetica Neue"/>
                <a:cs typeface="Helvetica Neue"/>
                <a:sym typeface="Helvetica Neue"/>
              </a:rPr>
              <a:t>Congrats on learning: </a:t>
            </a:r>
            <a:r>
              <a:rPr sz="3600" lang="en">
                <a:solidFill>
                  <a:srgbClr val="666666"/>
                </a:solidFill>
                <a:latin typeface="Impact"/>
                <a:ea typeface="Impact"/>
                <a:cs typeface="Impact"/>
                <a:sym typeface="Impact"/>
              </a:rPr>
              <a:t>Controls</a:t>
            </a:r>
          </a:p>
        </p:txBody>
      </p:sp>
      <p:sp>
        <p:nvSpPr>
          <p:cNvPr id="803" name="Shape 803"/>
          <p:cNvSpPr txBox="1"/>
          <p:nvPr/>
        </p:nvSpPr>
        <p:spPr>
          <a:xfrm>
            <a:off y="1754425" x="2375600"/>
            <a:ext cy="468600" cx="4260900"/>
          </a:xfrm>
          <a:prstGeom prst="rect">
            <a:avLst/>
          </a:prstGeom>
          <a:noFill/>
          <a:ln>
            <a:noFill/>
          </a:ln>
        </p:spPr>
        <p:txBody>
          <a:bodyPr bIns="91425" rIns="91425" lIns="91425" tIns="91425" anchor="t" anchorCtr="0">
            <a:noAutofit/>
          </a:bodyPr>
          <a:lstStyle/>
          <a:p>
            <a:pPr algn="ctr" rtl="0" lvl="0">
              <a:spcBef>
                <a:spcPts val="0"/>
              </a:spcBef>
              <a:buNone/>
            </a:pPr>
            <a:r>
              <a:rPr b="1" lang="en">
                <a:solidFill>
                  <a:srgbClr val="CC0000"/>
                </a:solidFill>
              </a:rPr>
              <a:t>Don’t forget to save your LiveCode Project!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y="0" x="0"/>
          <a:ext cy="0" cx="0"/>
          <a:chOff y="0" x="0"/>
          <a:chExt cy="0" cx="0"/>
        </a:xfrm>
      </p:grpSpPr>
      <p:pic>
        <p:nvPicPr>
          <p:cNvPr id="91" name="Shape 91"/>
          <p:cNvPicPr preferRelativeResize="0"/>
          <p:nvPr/>
        </p:nvPicPr>
        <p:blipFill>
          <a:blip r:embed="rId3">
            <a:alphaModFix/>
          </a:blip>
          <a:stretch>
            <a:fillRect/>
          </a:stretch>
        </p:blipFill>
        <p:spPr>
          <a:xfrm>
            <a:off y="684500" x="5264550"/>
            <a:ext cy="4238700" cx="754345"/>
          </a:xfrm>
          <a:prstGeom prst="rect">
            <a:avLst/>
          </a:prstGeom>
          <a:noFill/>
          <a:ln w="9525" cap="flat">
            <a:solidFill>
              <a:srgbClr val="666666"/>
            </a:solidFill>
            <a:prstDash val="solid"/>
            <a:round/>
            <a:headEnd w="med" len="med" type="none"/>
            <a:tailEnd w="med" len="med" type="none"/>
          </a:ln>
        </p:spPr>
      </p:pic>
      <p:pic>
        <p:nvPicPr>
          <p:cNvPr id="92" name="Shape 92"/>
          <p:cNvPicPr preferRelativeResize="0"/>
          <p:nvPr/>
        </p:nvPicPr>
        <p:blipFill>
          <a:blip r:embed="rId4">
            <a:alphaModFix/>
          </a:blip>
          <a:stretch>
            <a:fillRect/>
          </a:stretch>
        </p:blipFill>
        <p:spPr>
          <a:xfrm>
            <a:off y="79750" x="628975"/>
            <a:ext cy="301200" cx="1151647"/>
          </a:xfrm>
          <a:prstGeom prst="rect">
            <a:avLst/>
          </a:prstGeom>
          <a:noFill/>
          <a:ln>
            <a:noFill/>
          </a:ln>
        </p:spPr>
      </p:pic>
      <p:sp>
        <p:nvSpPr>
          <p:cNvPr id="93" name="Shape 93"/>
          <p:cNvSpPr txBox="1"/>
          <p:nvPr/>
        </p:nvSpPr>
        <p:spPr>
          <a:xfrm>
            <a:off y="323650" x="51375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94" name="Shape 94"/>
          <p:cNvPicPr preferRelativeResize="0"/>
          <p:nvPr/>
        </p:nvPicPr>
        <p:blipFill>
          <a:blip r:embed="rId5">
            <a:alphaModFix/>
          </a:blip>
          <a:stretch>
            <a:fillRect/>
          </a:stretch>
        </p:blipFill>
        <p:spPr>
          <a:xfrm>
            <a:off y="79747" x="170400"/>
            <a:ext cy="545099" cx="343349"/>
          </a:xfrm>
          <a:prstGeom prst="rect">
            <a:avLst/>
          </a:prstGeom>
          <a:noFill/>
          <a:ln w="9525" cap="flat">
            <a:solidFill>
              <a:srgbClr val="53585F"/>
            </a:solidFill>
            <a:prstDash val="solid"/>
            <a:round/>
            <a:headEnd w="med" len="med" type="none"/>
            <a:tailEnd w="med" len="med" type="none"/>
          </a:ln>
        </p:spPr>
      </p:pic>
      <p:pic>
        <p:nvPicPr>
          <p:cNvPr id="95" name="Shape 95"/>
          <p:cNvPicPr preferRelativeResize="0"/>
          <p:nvPr/>
        </p:nvPicPr>
        <p:blipFill>
          <a:blip r:embed="rId6">
            <a:alphaModFix/>
          </a:blip>
          <a:stretch>
            <a:fillRect/>
          </a:stretch>
        </p:blipFill>
        <p:spPr>
          <a:xfrm>
            <a:off y="1636675" x="6287866"/>
            <a:ext cy="171450" cx="333375"/>
          </a:xfrm>
          <a:prstGeom prst="rect">
            <a:avLst/>
          </a:prstGeom>
          <a:noFill/>
          <a:ln>
            <a:noFill/>
          </a:ln>
        </p:spPr>
      </p:pic>
      <p:pic>
        <p:nvPicPr>
          <p:cNvPr id="96" name="Shape 96"/>
          <p:cNvPicPr preferRelativeResize="0"/>
          <p:nvPr/>
        </p:nvPicPr>
        <p:blipFill>
          <a:blip r:embed="rId7">
            <a:alphaModFix/>
          </a:blip>
          <a:stretch>
            <a:fillRect/>
          </a:stretch>
        </p:blipFill>
        <p:spPr>
          <a:xfrm>
            <a:off y="2044150" x="6287841"/>
            <a:ext cy="180975" cx="333375"/>
          </a:xfrm>
          <a:prstGeom prst="rect">
            <a:avLst/>
          </a:prstGeom>
          <a:noFill/>
          <a:ln>
            <a:noFill/>
          </a:ln>
        </p:spPr>
      </p:pic>
      <p:pic>
        <p:nvPicPr>
          <p:cNvPr id="97" name="Shape 97"/>
          <p:cNvPicPr preferRelativeResize="0"/>
          <p:nvPr/>
        </p:nvPicPr>
        <p:blipFill>
          <a:blip r:embed="rId8">
            <a:alphaModFix/>
          </a:blip>
          <a:stretch>
            <a:fillRect/>
          </a:stretch>
        </p:blipFill>
        <p:spPr>
          <a:xfrm>
            <a:off y="2472105" x="6292598"/>
            <a:ext cy="238125" cx="342900"/>
          </a:xfrm>
          <a:prstGeom prst="rect">
            <a:avLst/>
          </a:prstGeom>
          <a:noFill/>
          <a:ln>
            <a:noFill/>
          </a:ln>
        </p:spPr>
      </p:pic>
      <p:pic>
        <p:nvPicPr>
          <p:cNvPr id="98" name="Shape 98"/>
          <p:cNvPicPr preferRelativeResize="0"/>
          <p:nvPr/>
        </p:nvPicPr>
        <p:blipFill>
          <a:blip r:embed="rId9">
            <a:alphaModFix/>
          </a:blip>
          <a:stretch>
            <a:fillRect/>
          </a:stretch>
        </p:blipFill>
        <p:spPr>
          <a:xfrm>
            <a:off y="2928688" x="6302123"/>
            <a:ext cy="238125" cx="323850"/>
          </a:xfrm>
          <a:prstGeom prst="rect">
            <a:avLst/>
          </a:prstGeom>
          <a:noFill/>
          <a:ln>
            <a:noFill/>
          </a:ln>
        </p:spPr>
      </p:pic>
      <p:sp>
        <p:nvSpPr>
          <p:cNvPr id="99" name="Shape 99"/>
          <p:cNvSpPr/>
          <p:nvPr/>
        </p:nvSpPr>
        <p:spPr>
          <a:xfrm>
            <a:off y="1766434" x="5299358"/>
            <a:ext cy="737750" cx="696200"/>
          </a:xfrm>
          <a:custGeom>
            <a:pathLst>
              <a:path w="27848" extrusionOk="0" h="29510">
                <a:moveTo>
                  <a:pt y="0" x="0"/>
                </a:moveTo>
                <a:lnTo>
                  <a:pt y="29510" x="0"/>
                </a:lnTo>
                <a:lnTo>
                  <a:pt y="29510" x="12470"/>
                </a:lnTo>
                <a:lnTo>
                  <a:pt y="18704" x="12470"/>
                </a:lnTo>
                <a:lnTo>
                  <a:pt y="18704" x="27848"/>
                </a:lnTo>
                <a:lnTo>
                  <a:pt y="416" x="27848"/>
                </a:lnTo>
                <a:close/>
              </a:path>
            </a:pathLst>
          </a:custGeom>
          <a:noFill/>
          <a:ln w="38100" cap="flat">
            <a:solidFill>
              <a:srgbClr val="E06666"/>
            </a:solidFill>
            <a:prstDash val="solid"/>
            <a:round/>
            <a:headEnd w="lg" len="lg" type="none"/>
            <a:tailEnd w="lg" len="lg" type="none"/>
          </a:ln>
        </p:spPr>
      </p:sp>
      <p:sp>
        <p:nvSpPr>
          <p:cNvPr id="100" name="Shape 100"/>
          <p:cNvSpPr txBox="1"/>
          <p:nvPr/>
        </p:nvSpPr>
        <p:spPr>
          <a:xfrm>
            <a:off y="1344700" x="170400"/>
            <a:ext cy="3689700" cx="4962299"/>
          </a:xfrm>
          <a:prstGeom prst="rect">
            <a:avLst/>
          </a:prstGeom>
          <a:noFill/>
          <a:ln>
            <a:noFill/>
          </a:ln>
        </p:spPr>
        <p:txBody>
          <a:bodyPr bIns="91425" rIns="91425" lIns="91425" tIns="91425" anchor="t" anchorCtr="0">
            <a:noAutofit/>
          </a:bodyPr>
          <a:lstStyle/>
          <a:p>
            <a:pPr rtl="0" lvl="0">
              <a:lnSpc>
                <a:spcPct val="115000"/>
              </a:lnSpc>
              <a:spcBef>
                <a:spcPts val="0"/>
              </a:spcBef>
              <a:buClr>
                <a:schemeClr val="dk1"/>
              </a:buClr>
              <a:buSzPct val="78571"/>
              <a:buFont typeface="Arial"/>
              <a:buNone/>
            </a:pPr>
            <a:r>
              <a:rPr lang="en">
                <a:latin typeface="Droid Sans"/>
                <a:ea typeface="Droid Sans"/>
                <a:cs typeface="Droid Sans"/>
                <a:sym typeface="Droid Sans"/>
              </a:rPr>
              <a:t>There are 5 basic field types in LiveCode, all of which you can add to your stack from the Tools Palette.</a:t>
            </a:r>
          </a:p>
          <a:p>
            <a:pPr rtl="0" lvl="0">
              <a:lnSpc>
                <a:spcPct val="115000"/>
              </a:lnSpc>
              <a:spcBef>
                <a:spcPts val="0"/>
              </a:spcBef>
              <a:buClr>
                <a:schemeClr val="dk1"/>
              </a:buClr>
              <a:buFont typeface="Arial"/>
              <a:buNone/>
            </a:pPr>
            <a:r>
              <a:t/>
            </a:r>
            <a:endParaRPr>
              <a:latin typeface="Droid Sans"/>
              <a:ea typeface="Droid Sans"/>
              <a:cs typeface="Droid Sans"/>
              <a:sym typeface="Droid Sans"/>
            </a:endParaRPr>
          </a:p>
          <a:p>
            <a:pPr rtl="0" lvl="0">
              <a:lnSpc>
                <a:spcPct val="115000"/>
              </a:lnSpc>
              <a:spcBef>
                <a:spcPts val="0"/>
              </a:spcBef>
              <a:buClr>
                <a:schemeClr val="dk1"/>
              </a:buClr>
              <a:buSzPct val="78571"/>
              <a:buFont typeface="Arial"/>
              <a:buNone/>
            </a:pPr>
            <a:r>
              <a:rPr b="1" lang="en">
                <a:latin typeface="Droid Sans"/>
                <a:ea typeface="Droid Sans"/>
                <a:cs typeface="Droid Sans"/>
                <a:sym typeface="Droid Sans"/>
              </a:rPr>
              <a:t>Label field</a:t>
            </a:r>
            <a:r>
              <a:rPr lang="en">
                <a:latin typeface="Droid Sans"/>
                <a:ea typeface="Droid Sans"/>
                <a:cs typeface="Droid Sans"/>
                <a:sym typeface="Droid Sans"/>
              </a:rPr>
              <a:t>: a single line, non-editable field</a:t>
            </a:r>
          </a:p>
          <a:p>
            <a:pPr rtl="0" lvl="0">
              <a:lnSpc>
                <a:spcPct val="115000"/>
              </a:lnSpc>
              <a:spcBef>
                <a:spcPts val="0"/>
              </a:spcBef>
              <a:buClr>
                <a:schemeClr val="dk1"/>
              </a:buClr>
              <a:buFont typeface="Arial"/>
              <a:buNone/>
            </a:pPr>
            <a:r>
              <a:t/>
            </a:r>
            <a:endParaRPr sz="800">
              <a:latin typeface="Droid Sans"/>
              <a:ea typeface="Droid Sans"/>
              <a:cs typeface="Droid Sans"/>
              <a:sym typeface="Droid Sans"/>
            </a:endParaRPr>
          </a:p>
          <a:p>
            <a:pPr rtl="0" lvl="0">
              <a:lnSpc>
                <a:spcPct val="115000"/>
              </a:lnSpc>
              <a:spcBef>
                <a:spcPts val="0"/>
              </a:spcBef>
              <a:buClr>
                <a:schemeClr val="dk1"/>
              </a:buClr>
              <a:buSzPct val="78571"/>
              <a:buFont typeface="Arial"/>
              <a:buNone/>
            </a:pPr>
            <a:r>
              <a:rPr b="1" lang="en">
                <a:latin typeface="Droid Sans"/>
                <a:ea typeface="Droid Sans"/>
                <a:cs typeface="Droid Sans"/>
                <a:sym typeface="Droid Sans"/>
              </a:rPr>
              <a:t>Text entry field</a:t>
            </a:r>
            <a:r>
              <a:rPr lang="en">
                <a:latin typeface="Droid Sans"/>
                <a:ea typeface="Droid Sans"/>
                <a:cs typeface="Droid Sans"/>
                <a:sym typeface="Droid Sans"/>
              </a:rPr>
              <a:t>: a single line, editable field for user data entry.</a:t>
            </a:r>
          </a:p>
          <a:p>
            <a:pPr rtl="0" lvl="0">
              <a:lnSpc>
                <a:spcPct val="115000"/>
              </a:lnSpc>
              <a:spcBef>
                <a:spcPts val="0"/>
              </a:spcBef>
              <a:buClr>
                <a:schemeClr val="dk1"/>
              </a:buClr>
              <a:buFont typeface="Arial"/>
              <a:buNone/>
            </a:pPr>
            <a:r>
              <a:t/>
            </a:r>
            <a:endParaRPr sz="800">
              <a:latin typeface="Droid Sans"/>
              <a:ea typeface="Droid Sans"/>
              <a:cs typeface="Droid Sans"/>
              <a:sym typeface="Droid Sans"/>
            </a:endParaRPr>
          </a:p>
          <a:p>
            <a:pPr rtl="0" lvl="0">
              <a:lnSpc>
                <a:spcPct val="115000"/>
              </a:lnSpc>
              <a:spcBef>
                <a:spcPts val="0"/>
              </a:spcBef>
              <a:buClr>
                <a:schemeClr val="dk1"/>
              </a:buClr>
              <a:buSzPct val="78571"/>
              <a:buFont typeface="Arial"/>
              <a:buNone/>
            </a:pPr>
            <a:r>
              <a:rPr b="1" lang="en">
                <a:latin typeface="Droid Sans"/>
                <a:ea typeface="Droid Sans"/>
                <a:cs typeface="Droid Sans"/>
                <a:sym typeface="Droid Sans"/>
              </a:rPr>
              <a:t>Scrolling field</a:t>
            </a:r>
            <a:r>
              <a:rPr lang="en">
                <a:latin typeface="Droid Sans"/>
                <a:ea typeface="Droid Sans"/>
                <a:cs typeface="Droid Sans"/>
                <a:sym typeface="Droid Sans"/>
              </a:rPr>
              <a:t>: a multi line, scrollable, editable field. </a:t>
            </a:r>
            <a:br>
              <a:rPr lang="en">
                <a:latin typeface="Droid Sans"/>
                <a:ea typeface="Droid Sans"/>
                <a:cs typeface="Droid Sans"/>
                <a:sym typeface="Droid Sans"/>
              </a:rPr>
            </a:br>
            <a:br>
              <a:rPr sz="800" lang="en">
                <a:latin typeface="Droid Sans"/>
                <a:ea typeface="Droid Sans"/>
                <a:cs typeface="Droid Sans"/>
                <a:sym typeface="Droid Sans"/>
              </a:rPr>
            </a:br>
            <a:r>
              <a:rPr b="1" lang="en">
                <a:latin typeface="Droid Sans"/>
                <a:ea typeface="Droid Sans"/>
                <a:cs typeface="Droid Sans"/>
                <a:sym typeface="Droid Sans"/>
              </a:rPr>
              <a:t>Basic table field</a:t>
            </a:r>
            <a:r>
              <a:rPr lang="en">
                <a:latin typeface="Droid Sans"/>
                <a:ea typeface="Droid Sans"/>
                <a:cs typeface="Droid Sans"/>
                <a:sym typeface="Droid Sans"/>
              </a:rPr>
              <a:t>: a basic table field allowing data to be displayed in cells</a:t>
            </a:r>
          </a:p>
          <a:p>
            <a:pPr rtl="0" lvl="0">
              <a:lnSpc>
                <a:spcPct val="115000"/>
              </a:lnSpc>
              <a:spcBef>
                <a:spcPts val="0"/>
              </a:spcBef>
              <a:buClr>
                <a:schemeClr val="dk1"/>
              </a:buClr>
              <a:buFont typeface="Arial"/>
              <a:buNone/>
            </a:pPr>
            <a:r>
              <a:t/>
            </a:r>
            <a:endParaRPr sz="800">
              <a:latin typeface="Droid Sans"/>
              <a:ea typeface="Droid Sans"/>
              <a:cs typeface="Droid Sans"/>
              <a:sym typeface="Droid Sans"/>
            </a:endParaRPr>
          </a:p>
          <a:p>
            <a:pPr rtl="0" lvl="0">
              <a:lnSpc>
                <a:spcPct val="115000"/>
              </a:lnSpc>
              <a:spcBef>
                <a:spcPts val="0"/>
              </a:spcBef>
              <a:buClr>
                <a:schemeClr val="dk1"/>
              </a:buClr>
              <a:buSzPct val="78571"/>
              <a:buFont typeface="Arial"/>
              <a:buNone/>
            </a:pPr>
            <a:r>
              <a:rPr b="1" lang="en">
                <a:latin typeface="Droid Sans"/>
                <a:ea typeface="Droid Sans"/>
                <a:cs typeface="Droid Sans"/>
                <a:sym typeface="Droid Sans"/>
              </a:rPr>
              <a:t>Scrolling list field</a:t>
            </a:r>
            <a:r>
              <a:rPr lang="en">
                <a:latin typeface="Droid Sans"/>
                <a:ea typeface="Droid Sans"/>
                <a:cs typeface="Droid Sans"/>
                <a:sym typeface="Droid Sans"/>
              </a:rPr>
              <a:t>: a multi line, scrollable, non-editable field allowing the user to make single or multiple selections</a:t>
            </a:r>
          </a:p>
          <a:p>
            <a:pPr rtl="0" lvl="0">
              <a:lnSpc>
                <a:spcPct val="115000"/>
              </a:lnSpc>
              <a:spcBef>
                <a:spcPts val="0"/>
              </a:spcBef>
              <a:buNone/>
            </a:pPr>
            <a:r>
              <a:rPr sz="1800" lang="en">
                <a:solidFill>
                  <a:schemeClr val="dk1"/>
                </a:solidFill>
                <a:latin typeface="Droid Sans"/>
                <a:ea typeface="Droid Sans"/>
                <a:cs typeface="Droid Sans"/>
                <a:sym typeface="Droid Sans"/>
              </a:rPr>
              <a:t> </a:t>
            </a:r>
          </a:p>
        </p:txBody>
      </p:sp>
      <p:sp>
        <p:nvSpPr>
          <p:cNvPr id="101" name="Shape 101"/>
          <p:cNvSpPr txBox="1"/>
          <p:nvPr/>
        </p:nvSpPr>
        <p:spPr>
          <a:xfrm>
            <a:off y="740862" x="330975"/>
            <a:ext cy="487799" cx="4474800"/>
          </a:xfrm>
          <a:prstGeom prst="rect">
            <a:avLst/>
          </a:prstGeom>
          <a:noFill/>
          <a:ln>
            <a:noFill/>
          </a:ln>
        </p:spPr>
        <p:txBody>
          <a:bodyPr bIns="91425" rIns="91425" lIns="91425" tIns="91425" anchor="t" anchorCtr="0">
            <a:noAutofit/>
          </a:bodyPr>
          <a:lstStyle/>
          <a:p>
            <a:pPr algn="ctr" rtl="0" lvl="0">
              <a:spcBef>
                <a:spcPts val="0"/>
              </a:spcBef>
              <a:buNone/>
            </a:pPr>
            <a:r>
              <a:rPr b="1" sz="2400" lang="en">
                <a:solidFill>
                  <a:srgbClr val="434343"/>
                </a:solidFill>
                <a:latin typeface="Droid Sans"/>
                <a:ea typeface="Droid Sans"/>
                <a:cs typeface="Droid Sans"/>
                <a:sym typeface="Droid Sans"/>
              </a:rPr>
              <a:t>Fields</a:t>
            </a:r>
          </a:p>
        </p:txBody>
      </p:sp>
      <p:pic>
        <p:nvPicPr>
          <p:cNvPr id="102" name="Shape 102"/>
          <p:cNvPicPr preferRelativeResize="0"/>
          <p:nvPr/>
        </p:nvPicPr>
        <p:blipFill>
          <a:blip r:embed="rId10">
            <a:alphaModFix/>
          </a:blip>
          <a:stretch>
            <a:fillRect/>
          </a:stretch>
        </p:blipFill>
        <p:spPr>
          <a:xfrm>
            <a:off y="3413696" x="6350519"/>
            <a:ext cy="238124" cx="227049"/>
          </a:xfrm>
          <a:prstGeom prst="rect">
            <a:avLst/>
          </a:prstGeom>
          <a:noFill/>
          <a:ln>
            <a:noFill/>
          </a:ln>
        </p:spPr>
      </p:pic>
      <p:sp>
        <p:nvSpPr>
          <p:cNvPr id="103" name="Shape 103"/>
          <p:cNvSpPr txBox="1"/>
          <p:nvPr/>
        </p:nvSpPr>
        <p:spPr>
          <a:xfrm>
            <a:off y="1506925" x="6768069"/>
            <a:ext cy="301200" cx="1633800"/>
          </a:xfrm>
          <a:prstGeom prst="rect">
            <a:avLst/>
          </a:prstGeom>
          <a:noFill/>
          <a:ln>
            <a:noFill/>
          </a:ln>
        </p:spPr>
        <p:txBody>
          <a:bodyPr bIns="91425" rIns="91425" lIns="91425" tIns="91425" anchor="t" anchorCtr="0">
            <a:noAutofit/>
          </a:bodyPr>
          <a:lstStyle/>
          <a:p>
            <a:pPr rtl="0" lvl="0">
              <a:spcBef>
                <a:spcPts val="0"/>
              </a:spcBef>
              <a:buNone/>
            </a:pPr>
            <a:r>
              <a:rPr lang="en"/>
              <a:t>Label field</a:t>
            </a:r>
          </a:p>
        </p:txBody>
      </p:sp>
      <p:sp>
        <p:nvSpPr>
          <p:cNvPr id="104" name="Shape 104"/>
          <p:cNvSpPr txBox="1"/>
          <p:nvPr/>
        </p:nvSpPr>
        <p:spPr>
          <a:xfrm>
            <a:off y="1923925" x="6777860"/>
            <a:ext cy="301200" cx="1633800"/>
          </a:xfrm>
          <a:prstGeom prst="rect">
            <a:avLst/>
          </a:prstGeom>
          <a:noFill/>
          <a:ln>
            <a:noFill/>
          </a:ln>
        </p:spPr>
        <p:txBody>
          <a:bodyPr bIns="91425" rIns="91425" lIns="91425" tIns="91425" anchor="t" anchorCtr="0">
            <a:noAutofit/>
          </a:bodyPr>
          <a:lstStyle/>
          <a:p>
            <a:pPr rtl="0" lvl="0">
              <a:spcBef>
                <a:spcPts val="0"/>
              </a:spcBef>
              <a:buNone/>
            </a:pPr>
            <a:r>
              <a:rPr lang="en"/>
              <a:t>Text entry field</a:t>
            </a:r>
          </a:p>
        </p:txBody>
      </p:sp>
      <p:sp>
        <p:nvSpPr>
          <p:cNvPr id="105" name="Shape 105"/>
          <p:cNvSpPr txBox="1"/>
          <p:nvPr/>
        </p:nvSpPr>
        <p:spPr>
          <a:xfrm>
            <a:off y="2393025" x="6768619"/>
            <a:ext cy="301200" cx="1633800"/>
          </a:xfrm>
          <a:prstGeom prst="rect">
            <a:avLst/>
          </a:prstGeom>
          <a:noFill/>
          <a:ln>
            <a:noFill/>
          </a:ln>
        </p:spPr>
        <p:txBody>
          <a:bodyPr bIns="91425" rIns="91425" lIns="91425" tIns="91425" anchor="t" anchorCtr="0">
            <a:noAutofit/>
          </a:bodyPr>
          <a:lstStyle/>
          <a:p>
            <a:pPr rtl="0" lvl="0">
              <a:spcBef>
                <a:spcPts val="0"/>
              </a:spcBef>
              <a:buNone/>
            </a:pPr>
            <a:r>
              <a:rPr lang="en"/>
              <a:t>Scrolling field</a:t>
            </a:r>
          </a:p>
        </p:txBody>
      </p:sp>
      <p:sp>
        <p:nvSpPr>
          <p:cNvPr id="106" name="Shape 106"/>
          <p:cNvSpPr txBox="1"/>
          <p:nvPr/>
        </p:nvSpPr>
        <p:spPr>
          <a:xfrm>
            <a:off y="2849662" x="6768901"/>
            <a:ext cy="301200" cx="1633800"/>
          </a:xfrm>
          <a:prstGeom prst="rect">
            <a:avLst/>
          </a:prstGeom>
          <a:noFill/>
          <a:ln>
            <a:noFill/>
          </a:ln>
        </p:spPr>
        <p:txBody>
          <a:bodyPr bIns="91425" rIns="91425" lIns="91425" tIns="91425" anchor="t" anchorCtr="0">
            <a:noAutofit/>
          </a:bodyPr>
          <a:lstStyle/>
          <a:p>
            <a:pPr rtl="0" lvl="0">
              <a:spcBef>
                <a:spcPts val="0"/>
              </a:spcBef>
              <a:buNone/>
            </a:pPr>
            <a:r>
              <a:rPr lang="en"/>
              <a:t>Basic table field</a:t>
            </a:r>
          </a:p>
        </p:txBody>
      </p:sp>
      <p:sp>
        <p:nvSpPr>
          <p:cNvPr id="107" name="Shape 107"/>
          <p:cNvSpPr txBox="1"/>
          <p:nvPr/>
        </p:nvSpPr>
        <p:spPr>
          <a:xfrm>
            <a:off y="3334820" x="6769182"/>
            <a:ext cy="301200" cx="1633800"/>
          </a:xfrm>
          <a:prstGeom prst="rect">
            <a:avLst/>
          </a:prstGeom>
          <a:noFill/>
          <a:ln>
            <a:noFill/>
          </a:ln>
        </p:spPr>
        <p:txBody>
          <a:bodyPr bIns="91425" rIns="91425" lIns="91425" tIns="91425" anchor="t" anchorCtr="0">
            <a:noAutofit/>
          </a:bodyPr>
          <a:lstStyle/>
          <a:p>
            <a:pPr rtl="0" lvl="0">
              <a:spcBef>
                <a:spcPts val="0"/>
              </a:spcBef>
              <a:buNone/>
            </a:pPr>
            <a:r>
              <a:rPr lang="en">
                <a:solidFill>
                  <a:schemeClr val="dk1"/>
                </a:solidFill>
              </a:rPr>
              <a:t>Scrolling list field</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y="0" x="0"/>
          <a:ext cy="0" cx="0"/>
          <a:chOff y="0" x="0"/>
          <a:chExt cy="0" cx="0"/>
        </a:xfrm>
      </p:grpSpPr>
      <p:pic>
        <p:nvPicPr>
          <p:cNvPr id="112" name="Shape 112"/>
          <p:cNvPicPr preferRelativeResize="0"/>
          <p:nvPr/>
        </p:nvPicPr>
        <p:blipFill>
          <a:blip r:embed="rId3">
            <a:alphaModFix/>
          </a:blip>
          <a:stretch>
            <a:fillRect/>
          </a:stretch>
        </p:blipFill>
        <p:spPr>
          <a:xfrm>
            <a:off y="79750" x="628975"/>
            <a:ext cy="301200" cx="1151647"/>
          </a:xfrm>
          <a:prstGeom prst="rect">
            <a:avLst/>
          </a:prstGeom>
          <a:noFill/>
          <a:ln>
            <a:noFill/>
          </a:ln>
        </p:spPr>
      </p:pic>
      <p:sp>
        <p:nvSpPr>
          <p:cNvPr id="113" name="Shape 113"/>
          <p:cNvSpPr txBox="1"/>
          <p:nvPr/>
        </p:nvSpPr>
        <p:spPr>
          <a:xfrm>
            <a:off y="323650" x="51375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114" name="Shape 114"/>
          <p:cNvPicPr preferRelativeResize="0"/>
          <p:nvPr/>
        </p:nvPicPr>
        <p:blipFill>
          <a:blip r:embed="rId4">
            <a:alphaModFix/>
          </a:blip>
          <a:stretch>
            <a:fillRect/>
          </a:stretch>
        </p:blipFill>
        <p:spPr>
          <a:xfrm>
            <a:off y="79747" x="170400"/>
            <a:ext cy="545099" cx="343349"/>
          </a:xfrm>
          <a:prstGeom prst="rect">
            <a:avLst/>
          </a:prstGeom>
          <a:noFill/>
          <a:ln w="9525" cap="flat">
            <a:solidFill>
              <a:srgbClr val="53585F"/>
            </a:solidFill>
            <a:prstDash val="solid"/>
            <a:round/>
            <a:headEnd w="med" len="med" type="none"/>
            <a:tailEnd w="med" len="med" type="none"/>
          </a:ln>
        </p:spPr>
      </p:pic>
      <p:pic>
        <p:nvPicPr>
          <p:cNvPr id="115" name="Shape 115"/>
          <p:cNvPicPr preferRelativeResize="0"/>
          <p:nvPr/>
        </p:nvPicPr>
        <p:blipFill>
          <a:blip r:embed="rId5">
            <a:alphaModFix/>
          </a:blip>
          <a:stretch>
            <a:fillRect/>
          </a:stretch>
        </p:blipFill>
        <p:spPr>
          <a:xfrm>
            <a:off y="734925" x="5421096"/>
            <a:ext cy="4238700" cx="754345"/>
          </a:xfrm>
          <a:prstGeom prst="rect">
            <a:avLst/>
          </a:prstGeom>
          <a:noFill/>
          <a:ln w="9525" cap="flat">
            <a:solidFill>
              <a:srgbClr val="666666"/>
            </a:solidFill>
            <a:prstDash val="solid"/>
            <a:round/>
            <a:headEnd w="med" len="med" type="none"/>
            <a:tailEnd w="med" len="med" type="none"/>
          </a:ln>
        </p:spPr>
      </p:pic>
      <p:sp>
        <p:nvSpPr>
          <p:cNvPr id="116" name="Shape 116"/>
          <p:cNvSpPr/>
          <p:nvPr/>
        </p:nvSpPr>
        <p:spPr>
          <a:xfrm>
            <a:off y="2554609" x="5340471"/>
            <a:ext cy="467700" cx="915600"/>
          </a:xfrm>
          <a:prstGeom prst="rect">
            <a:avLst/>
          </a:prstGeom>
          <a:noFill/>
          <a:ln w="38100" cap="flat">
            <a:solidFill>
              <a:srgbClr val="E06666"/>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pic>
        <p:nvPicPr>
          <p:cNvPr id="117" name="Shape 117"/>
          <p:cNvPicPr preferRelativeResize="0"/>
          <p:nvPr/>
        </p:nvPicPr>
        <p:blipFill>
          <a:blip r:embed="rId6">
            <a:alphaModFix/>
          </a:blip>
          <a:stretch>
            <a:fillRect/>
          </a:stretch>
        </p:blipFill>
        <p:spPr>
          <a:xfrm>
            <a:off y="1758149" x="6429250"/>
            <a:ext cy="171450" cx="333375"/>
          </a:xfrm>
          <a:prstGeom prst="rect">
            <a:avLst/>
          </a:prstGeom>
          <a:noFill/>
          <a:ln>
            <a:noFill/>
          </a:ln>
        </p:spPr>
      </p:pic>
      <p:pic>
        <p:nvPicPr>
          <p:cNvPr id="118" name="Shape 118"/>
          <p:cNvPicPr preferRelativeResize="0"/>
          <p:nvPr/>
        </p:nvPicPr>
        <p:blipFill>
          <a:blip r:embed="rId7">
            <a:alphaModFix/>
          </a:blip>
          <a:stretch>
            <a:fillRect/>
          </a:stretch>
        </p:blipFill>
        <p:spPr>
          <a:xfrm>
            <a:off y="2225724" x="6429250"/>
            <a:ext cy="152400" cx="333375"/>
          </a:xfrm>
          <a:prstGeom prst="rect">
            <a:avLst/>
          </a:prstGeom>
          <a:noFill/>
          <a:ln>
            <a:noFill/>
          </a:ln>
        </p:spPr>
      </p:pic>
      <p:pic>
        <p:nvPicPr>
          <p:cNvPr id="119" name="Shape 119"/>
          <p:cNvPicPr preferRelativeResize="0"/>
          <p:nvPr/>
        </p:nvPicPr>
        <p:blipFill>
          <a:blip r:embed="rId8">
            <a:alphaModFix/>
          </a:blip>
          <a:stretch>
            <a:fillRect/>
          </a:stretch>
        </p:blipFill>
        <p:spPr>
          <a:xfrm>
            <a:off y="2674249" x="6434012"/>
            <a:ext cy="161925" cx="323850"/>
          </a:xfrm>
          <a:prstGeom prst="rect">
            <a:avLst/>
          </a:prstGeom>
          <a:noFill/>
          <a:ln>
            <a:noFill/>
          </a:ln>
        </p:spPr>
      </p:pic>
      <p:pic>
        <p:nvPicPr>
          <p:cNvPr id="120" name="Shape 120"/>
          <p:cNvPicPr preferRelativeResize="0"/>
          <p:nvPr/>
        </p:nvPicPr>
        <p:blipFill>
          <a:blip r:embed="rId9">
            <a:alphaModFix/>
          </a:blip>
          <a:stretch>
            <a:fillRect/>
          </a:stretch>
        </p:blipFill>
        <p:spPr>
          <a:xfrm>
            <a:off y="3132299" x="6434025"/>
            <a:ext cy="200025" cx="323850"/>
          </a:xfrm>
          <a:prstGeom prst="rect">
            <a:avLst/>
          </a:prstGeom>
          <a:noFill/>
          <a:ln>
            <a:noFill/>
          </a:ln>
        </p:spPr>
      </p:pic>
      <p:sp>
        <p:nvSpPr>
          <p:cNvPr id="121" name="Shape 121"/>
          <p:cNvSpPr txBox="1"/>
          <p:nvPr/>
        </p:nvSpPr>
        <p:spPr>
          <a:xfrm>
            <a:off y="1490450" x="295700"/>
            <a:ext cy="3446099" cx="4673400"/>
          </a:xfrm>
          <a:prstGeom prst="rect">
            <a:avLst/>
          </a:prstGeom>
          <a:noFill/>
          <a:ln>
            <a:noFill/>
          </a:ln>
        </p:spPr>
        <p:txBody>
          <a:bodyPr bIns="91425" rIns="91425" lIns="91425" tIns="91425" anchor="t" anchorCtr="0">
            <a:noAutofit/>
          </a:bodyPr>
          <a:lstStyle/>
          <a:p>
            <a:pPr rtl="0" lvl="0">
              <a:spcBef>
                <a:spcPts val="0"/>
              </a:spcBef>
              <a:buClr>
                <a:schemeClr val="dk1"/>
              </a:buClr>
              <a:buSzPct val="78571"/>
              <a:buFont typeface="Arial"/>
              <a:buNone/>
            </a:pPr>
            <a:r>
              <a:rPr lang="en">
                <a:solidFill>
                  <a:schemeClr val="dk1"/>
                </a:solidFill>
                <a:latin typeface="Droid Sans"/>
                <a:ea typeface="Droid Sans"/>
                <a:cs typeface="Droid Sans"/>
                <a:sym typeface="Droid Sans"/>
              </a:rPr>
              <a:t>		 	 	 		</a:t>
            </a:r>
          </a:p>
          <a:p>
            <a:pPr rtl="0" lvl="0">
              <a:lnSpc>
                <a:spcPct val="115000"/>
              </a:lnSpc>
              <a:spcBef>
                <a:spcPts val="0"/>
              </a:spcBef>
              <a:buClr>
                <a:schemeClr val="dk1"/>
              </a:buClr>
              <a:buSzPct val="78571"/>
              <a:buFont typeface="Arial"/>
              <a:buNone/>
            </a:pPr>
            <a:r>
              <a:rPr lang="en">
                <a:solidFill>
                  <a:schemeClr val="dk1"/>
                </a:solidFill>
                <a:latin typeface="Droid Sans"/>
                <a:ea typeface="Droid Sans"/>
                <a:cs typeface="Droid Sans"/>
                <a:sym typeface="Droid Sans"/>
              </a:rPr>
              <a:t>Menus are used to display a list of choices. The pulldown menu displays a standard pulldown menu, The option menu allows a choice from a list. The combobox allows the user to type an option or choose from a list. Popup menus can be displayed underneath the cursor and used to provide context sensitive options anywhere in your application. 	</a:t>
            </a:r>
          </a:p>
        </p:txBody>
      </p:sp>
      <p:sp>
        <p:nvSpPr>
          <p:cNvPr id="122" name="Shape 122"/>
          <p:cNvSpPr txBox="1"/>
          <p:nvPr/>
        </p:nvSpPr>
        <p:spPr>
          <a:xfrm>
            <a:off y="849812" x="341875"/>
            <a:ext cy="487799" cx="4474800"/>
          </a:xfrm>
          <a:prstGeom prst="rect">
            <a:avLst/>
          </a:prstGeom>
          <a:noFill/>
          <a:ln>
            <a:noFill/>
          </a:ln>
        </p:spPr>
        <p:txBody>
          <a:bodyPr bIns="91425" rIns="91425" lIns="91425" tIns="91425" anchor="t" anchorCtr="0">
            <a:noAutofit/>
          </a:bodyPr>
          <a:lstStyle/>
          <a:p>
            <a:pPr algn="ctr" rtl="0" lvl="0">
              <a:spcBef>
                <a:spcPts val="0"/>
              </a:spcBef>
              <a:buNone/>
            </a:pPr>
            <a:r>
              <a:rPr b="1" sz="2400" lang="en">
                <a:solidFill>
                  <a:srgbClr val="434343"/>
                </a:solidFill>
                <a:latin typeface="Droid Sans"/>
                <a:ea typeface="Droid Sans"/>
                <a:cs typeface="Droid Sans"/>
                <a:sym typeface="Droid Sans"/>
              </a:rPr>
              <a:t>Menus</a:t>
            </a:r>
          </a:p>
        </p:txBody>
      </p:sp>
      <p:sp>
        <p:nvSpPr>
          <p:cNvPr id="123" name="Shape 123"/>
          <p:cNvSpPr txBox="1"/>
          <p:nvPr/>
        </p:nvSpPr>
        <p:spPr>
          <a:xfrm>
            <a:off y="1645724" x="6854050"/>
            <a:ext cy="396300" cx="3397500"/>
          </a:xfrm>
          <a:prstGeom prst="rect">
            <a:avLst/>
          </a:prstGeom>
          <a:noFill/>
          <a:ln>
            <a:noFill/>
          </a:ln>
        </p:spPr>
        <p:txBody>
          <a:bodyPr bIns="91425" rIns="91425" lIns="91425" tIns="91425" anchor="t" anchorCtr="0">
            <a:noAutofit/>
          </a:bodyPr>
          <a:lstStyle/>
          <a:p>
            <a:pPr>
              <a:spcBef>
                <a:spcPts val="0"/>
              </a:spcBef>
              <a:buNone/>
            </a:pPr>
            <a:r>
              <a:rPr lang="en"/>
              <a:t>Option Menu</a:t>
            </a:r>
          </a:p>
        </p:txBody>
      </p:sp>
      <p:sp>
        <p:nvSpPr>
          <p:cNvPr id="124" name="Shape 124"/>
          <p:cNvSpPr txBox="1"/>
          <p:nvPr/>
        </p:nvSpPr>
        <p:spPr>
          <a:xfrm>
            <a:off y="2142324" x="6854050"/>
            <a:ext cy="235799" cx="1757700"/>
          </a:xfrm>
          <a:prstGeom prst="rect">
            <a:avLst/>
          </a:prstGeom>
          <a:noFill/>
          <a:ln>
            <a:noFill/>
          </a:ln>
        </p:spPr>
        <p:txBody>
          <a:bodyPr bIns="91425" rIns="91425" lIns="91425" tIns="91425" anchor="t" anchorCtr="0">
            <a:noAutofit/>
          </a:bodyPr>
          <a:lstStyle/>
          <a:p>
            <a:pPr>
              <a:spcBef>
                <a:spcPts val="0"/>
              </a:spcBef>
              <a:buNone/>
            </a:pPr>
            <a:r>
              <a:rPr lang="en"/>
              <a:t>Pulldown Menu</a:t>
            </a:r>
          </a:p>
        </p:txBody>
      </p:sp>
      <p:sp>
        <p:nvSpPr>
          <p:cNvPr id="125" name="Shape 125"/>
          <p:cNvSpPr txBox="1"/>
          <p:nvPr/>
        </p:nvSpPr>
        <p:spPr>
          <a:xfrm>
            <a:off y="2559874" x="6854050"/>
            <a:ext cy="200099" cx="1533600"/>
          </a:xfrm>
          <a:prstGeom prst="rect">
            <a:avLst/>
          </a:prstGeom>
          <a:noFill/>
          <a:ln>
            <a:noFill/>
          </a:ln>
        </p:spPr>
        <p:txBody>
          <a:bodyPr bIns="91425" rIns="91425" lIns="91425" tIns="91425" anchor="t" anchorCtr="0">
            <a:noAutofit/>
          </a:bodyPr>
          <a:lstStyle/>
          <a:p>
            <a:pPr>
              <a:spcBef>
                <a:spcPts val="0"/>
              </a:spcBef>
              <a:buNone/>
            </a:pPr>
            <a:r>
              <a:rPr lang="en"/>
              <a:t>Combo box</a:t>
            </a:r>
          </a:p>
        </p:txBody>
      </p:sp>
      <p:sp>
        <p:nvSpPr>
          <p:cNvPr id="126" name="Shape 126"/>
          <p:cNvSpPr txBox="1"/>
          <p:nvPr/>
        </p:nvSpPr>
        <p:spPr>
          <a:xfrm>
            <a:off y="3008449" x="6871775"/>
            <a:ext cy="396300" cx="1309500"/>
          </a:xfrm>
          <a:prstGeom prst="rect">
            <a:avLst/>
          </a:prstGeom>
          <a:noFill/>
          <a:ln>
            <a:noFill/>
          </a:ln>
        </p:spPr>
        <p:txBody>
          <a:bodyPr bIns="91425" rIns="91425" lIns="91425" tIns="91425" anchor="t" anchorCtr="0">
            <a:noAutofit/>
          </a:bodyPr>
          <a:lstStyle/>
          <a:p>
            <a:pPr>
              <a:spcBef>
                <a:spcPts val="0"/>
              </a:spcBef>
              <a:buNone/>
            </a:pPr>
            <a:r>
              <a:rPr lang="en"/>
              <a:t>Pop Up Menu</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y="0" x="0"/>
          <a:ext cy="0" cx="0"/>
          <a:chOff y="0" x="0"/>
          <a:chExt cy="0" cx="0"/>
        </a:xfrm>
      </p:grpSpPr>
      <p:pic>
        <p:nvPicPr>
          <p:cNvPr id="131" name="Shape 131"/>
          <p:cNvPicPr preferRelativeResize="0"/>
          <p:nvPr/>
        </p:nvPicPr>
        <p:blipFill>
          <a:blip r:embed="rId3">
            <a:alphaModFix/>
          </a:blip>
          <a:stretch>
            <a:fillRect/>
          </a:stretch>
        </p:blipFill>
        <p:spPr>
          <a:xfrm>
            <a:off y="79750" x="628975"/>
            <a:ext cy="301200" cx="1151647"/>
          </a:xfrm>
          <a:prstGeom prst="rect">
            <a:avLst/>
          </a:prstGeom>
          <a:noFill/>
          <a:ln>
            <a:noFill/>
          </a:ln>
        </p:spPr>
      </p:pic>
      <p:sp>
        <p:nvSpPr>
          <p:cNvPr id="132" name="Shape 132"/>
          <p:cNvSpPr txBox="1"/>
          <p:nvPr/>
        </p:nvSpPr>
        <p:spPr>
          <a:xfrm>
            <a:off y="323650" x="51375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133" name="Shape 133"/>
          <p:cNvPicPr preferRelativeResize="0"/>
          <p:nvPr/>
        </p:nvPicPr>
        <p:blipFill>
          <a:blip r:embed="rId4">
            <a:alphaModFix/>
          </a:blip>
          <a:stretch>
            <a:fillRect/>
          </a:stretch>
        </p:blipFill>
        <p:spPr>
          <a:xfrm>
            <a:off y="79747" x="170400"/>
            <a:ext cy="545099" cx="343349"/>
          </a:xfrm>
          <a:prstGeom prst="rect">
            <a:avLst/>
          </a:prstGeom>
          <a:noFill/>
          <a:ln w="9525" cap="flat">
            <a:solidFill>
              <a:srgbClr val="53585F"/>
            </a:solidFill>
            <a:prstDash val="solid"/>
            <a:round/>
            <a:headEnd w="med" len="med" type="none"/>
            <a:tailEnd w="med" len="med" type="none"/>
          </a:ln>
        </p:spPr>
      </p:pic>
      <p:pic>
        <p:nvPicPr>
          <p:cNvPr id="134" name="Shape 134"/>
          <p:cNvPicPr preferRelativeResize="0"/>
          <p:nvPr/>
        </p:nvPicPr>
        <p:blipFill>
          <a:blip r:embed="rId5">
            <a:alphaModFix/>
          </a:blip>
          <a:stretch>
            <a:fillRect/>
          </a:stretch>
        </p:blipFill>
        <p:spPr>
          <a:xfrm>
            <a:off y="624850" x="5478050"/>
            <a:ext cy="4238700" cx="754345"/>
          </a:xfrm>
          <a:prstGeom prst="rect">
            <a:avLst/>
          </a:prstGeom>
          <a:noFill/>
          <a:ln w="9525" cap="flat">
            <a:solidFill>
              <a:srgbClr val="666666"/>
            </a:solidFill>
            <a:prstDash val="solid"/>
            <a:round/>
            <a:headEnd w="med" len="med" type="none"/>
            <a:tailEnd w="med" len="med" type="none"/>
          </a:ln>
        </p:spPr>
      </p:pic>
      <p:sp>
        <p:nvSpPr>
          <p:cNvPr id="135" name="Shape 135"/>
          <p:cNvSpPr/>
          <p:nvPr/>
        </p:nvSpPr>
        <p:spPr>
          <a:xfrm>
            <a:off y="2912113" x="5407816"/>
            <a:ext cy="467700" cx="915600"/>
          </a:xfrm>
          <a:prstGeom prst="rect">
            <a:avLst/>
          </a:prstGeom>
          <a:noFill/>
          <a:ln w="38100" cap="flat">
            <a:solidFill>
              <a:srgbClr val="E06666"/>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pic>
        <p:nvPicPr>
          <p:cNvPr id="136" name="Shape 136"/>
          <p:cNvPicPr preferRelativeResize="0"/>
          <p:nvPr/>
        </p:nvPicPr>
        <p:blipFill>
          <a:blip r:embed="rId6">
            <a:alphaModFix/>
          </a:blip>
          <a:stretch>
            <a:fillRect/>
          </a:stretch>
        </p:blipFill>
        <p:spPr>
          <a:xfrm>
            <a:off y="1517737" x="6632469"/>
            <a:ext cy="123825" cx="333375"/>
          </a:xfrm>
          <a:prstGeom prst="rect">
            <a:avLst/>
          </a:prstGeom>
          <a:noFill/>
          <a:ln>
            <a:noFill/>
          </a:ln>
        </p:spPr>
      </p:pic>
      <p:pic>
        <p:nvPicPr>
          <p:cNvPr id="137" name="Shape 137"/>
          <p:cNvPicPr preferRelativeResize="0"/>
          <p:nvPr/>
        </p:nvPicPr>
        <p:blipFill>
          <a:blip r:embed="rId7">
            <a:alphaModFix/>
          </a:blip>
          <a:stretch>
            <a:fillRect/>
          </a:stretch>
        </p:blipFill>
        <p:spPr>
          <a:xfrm>
            <a:off y="1898200" x="6641994"/>
            <a:ext cy="123825" cx="314325"/>
          </a:xfrm>
          <a:prstGeom prst="rect">
            <a:avLst/>
          </a:prstGeom>
          <a:noFill/>
          <a:ln>
            <a:noFill/>
          </a:ln>
        </p:spPr>
      </p:pic>
      <p:pic>
        <p:nvPicPr>
          <p:cNvPr id="138" name="Shape 138"/>
          <p:cNvPicPr preferRelativeResize="0"/>
          <p:nvPr/>
        </p:nvPicPr>
        <p:blipFill>
          <a:blip r:embed="rId8">
            <a:alphaModFix/>
          </a:blip>
          <a:stretch>
            <a:fillRect/>
          </a:stretch>
        </p:blipFill>
        <p:spPr>
          <a:xfrm>
            <a:off y="2278650" x="6722950"/>
            <a:ext cy="228600" cx="152400"/>
          </a:xfrm>
          <a:prstGeom prst="rect">
            <a:avLst/>
          </a:prstGeom>
          <a:noFill/>
          <a:ln>
            <a:noFill/>
          </a:ln>
        </p:spPr>
      </p:pic>
      <p:pic>
        <p:nvPicPr>
          <p:cNvPr id="139" name="Shape 139"/>
          <p:cNvPicPr preferRelativeResize="0"/>
          <p:nvPr/>
        </p:nvPicPr>
        <p:blipFill>
          <a:blip r:embed="rId9">
            <a:alphaModFix/>
          </a:blip>
          <a:stretch>
            <a:fillRect/>
          </a:stretch>
        </p:blipFill>
        <p:spPr>
          <a:xfrm>
            <a:off y="2763875" x="6561032"/>
            <a:ext cy="180975" cx="476250"/>
          </a:xfrm>
          <a:prstGeom prst="rect">
            <a:avLst/>
          </a:prstGeom>
          <a:noFill/>
          <a:ln>
            <a:noFill/>
          </a:ln>
        </p:spPr>
      </p:pic>
      <p:sp>
        <p:nvSpPr>
          <p:cNvPr id="140" name="Shape 140"/>
          <p:cNvSpPr txBox="1"/>
          <p:nvPr/>
        </p:nvSpPr>
        <p:spPr>
          <a:xfrm>
            <a:off y="1490450" x="295700"/>
            <a:ext cy="3446099" cx="4673400"/>
          </a:xfrm>
          <a:prstGeom prst="rect">
            <a:avLst/>
          </a:prstGeom>
          <a:noFill/>
          <a:ln>
            <a:noFill/>
          </a:ln>
        </p:spPr>
        <p:txBody>
          <a:bodyPr bIns="91425" rIns="91425" lIns="91425" tIns="91425" anchor="t" anchorCtr="0">
            <a:noAutofit/>
          </a:bodyPr>
          <a:lstStyle/>
          <a:p>
            <a:pPr rtl="0" lvl="0">
              <a:spcBef>
                <a:spcPts val="0"/>
              </a:spcBef>
              <a:buClr>
                <a:schemeClr val="dk1"/>
              </a:buClr>
              <a:buSzPct val="78571"/>
              <a:buFont typeface="Arial"/>
              <a:buNone/>
            </a:pPr>
            <a:r>
              <a:rPr lang="en">
                <a:solidFill>
                  <a:schemeClr val="dk1"/>
                </a:solidFill>
                <a:latin typeface="Droid Sans"/>
                <a:ea typeface="Droid Sans"/>
                <a:cs typeface="Droid Sans"/>
                <a:sym typeface="Droid Sans"/>
              </a:rPr>
              <a:t>		 	 	 		</a:t>
            </a:r>
          </a:p>
          <a:p>
            <a:pPr rtl="0" lvl="0">
              <a:spcBef>
                <a:spcPts val="0"/>
              </a:spcBef>
              <a:buClr>
                <a:schemeClr val="dk1"/>
              </a:buClr>
              <a:buSzPct val="78571"/>
              <a:buFont typeface="Arial"/>
              <a:buNone/>
            </a:pPr>
            <a:r>
              <a:rPr lang="en">
                <a:solidFill>
                  <a:schemeClr val="dk1"/>
                </a:solidFill>
                <a:latin typeface="Droid Sans"/>
                <a:ea typeface="Droid Sans"/>
                <a:cs typeface="Droid Sans"/>
                <a:sym typeface="Droid Sans"/>
              </a:rPr>
              <a:t>								</a:t>
            </a:r>
          </a:p>
          <a:p>
            <a:pPr rtl="0" lvl="0">
              <a:spcBef>
                <a:spcPts val="0"/>
              </a:spcBef>
              <a:buClr>
                <a:schemeClr val="dk1"/>
              </a:buClr>
              <a:buSzPct val="78571"/>
              <a:buFont typeface="Arial"/>
              <a:buNone/>
            </a:pPr>
            <a:r>
              <a:rPr lang="en">
                <a:solidFill>
                  <a:schemeClr val="dk1"/>
                </a:solidFill>
                <a:latin typeface="Droid Sans"/>
                <a:ea typeface="Droid Sans"/>
                <a:cs typeface="Droid Sans"/>
                <a:sym typeface="Droid Sans"/>
              </a:rPr>
              <a:t>Scroll bars can be used as a </a:t>
            </a:r>
            <a:r>
              <a:rPr lang="en" i="1">
                <a:solidFill>
                  <a:schemeClr val="dk1"/>
                </a:solidFill>
                <a:latin typeface="Droid Sans"/>
                <a:ea typeface="Droid Sans"/>
                <a:cs typeface="Droid Sans"/>
                <a:sym typeface="Droid Sans"/>
              </a:rPr>
              <a:t>progress </a:t>
            </a:r>
            <a:r>
              <a:rPr lang="en">
                <a:solidFill>
                  <a:schemeClr val="dk1"/>
                </a:solidFill>
                <a:latin typeface="Droid Sans"/>
                <a:ea typeface="Droid Sans"/>
                <a:cs typeface="Droid Sans"/>
                <a:sym typeface="Droid Sans"/>
              </a:rPr>
              <a:t>bar to display a value, a </a:t>
            </a:r>
            <a:r>
              <a:rPr lang="en" i="1">
                <a:solidFill>
                  <a:schemeClr val="dk1"/>
                </a:solidFill>
                <a:latin typeface="Droid Sans"/>
                <a:ea typeface="Droid Sans"/>
                <a:cs typeface="Droid Sans"/>
                <a:sym typeface="Droid Sans"/>
              </a:rPr>
              <a:t>slider </a:t>
            </a:r>
            <a:r>
              <a:rPr lang="en">
                <a:solidFill>
                  <a:schemeClr val="dk1"/>
                </a:solidFill>
                <a:latin typeface="Droid Sans"/>
                <a:ea typeface="Droid Sans"/>
                <a:cs typeface="Droid Sans"/>
                <a:sym typeface="Droid Sans"/>
              </a:rPr>
              <a:t>to allow the user to choose a value, or to scroll objects. (Note that you don’t need to use a scrollbar object with fields or groups as these can display a built-in scroll bar.) Sliders and scrollbars can be displayed both horizontally and vertically – to display vertically, resize so that the height is greater than the width. </a:t>
            </a:r>
          </a:p>
        </p:txBody>
      </p:sp>
      <p:sp>
        <p:nvSpPr>
          <p:cNvPr id="141" name="Shape 141"/>
          <p:cNvSpPr txBox="1"/>
          <p:nvPr/>
        </p:nvSpPr>
        <p:spPr>
          <a:xfrm>
            <a:off y="849812" x="341875"/>
            <a:ext cy="487799" cx="4474800"/>
          </a:xfrm>
          <a:prstGeom prst="rect">
            <a:avLst/>
          </a:prstGeom>
          <a:noFill/>
          <a:ln>
            <a:noFill/>
          </a:ln>
        </p:spPr>
        <p:txBody>
          <a:bodyPr bIns="91425" rIns="91425" lIns="91425" tIns="91425" anchor="t" anchorCtr="0">
            <a:noAutofit/>
          </a:bodyPr>
          <a:lstStyle/>
          <a:p>
            <a:pPr algn="ctr" rtl="0" lvl="0">
              <a:spcBef>
                <a:spcPts val="0"/>
              </a:spcBef>
              <a:buNone/>
            </a:pPr>
            <a:r>
              <a:rPr b="1" sz="2400" lang="en">
                <a:solidFill>
                  <a:srgbClr val="434343"/>
                </a:solidFill>
                <a:latin typeface="Droid Sans"/>
                <a:ea typeface="Droid Sans"/>
                <a:cs typeface="Droid Sans"/>
                <a:sym typeface="Droid Sans"/>
              </a:rPr>
              <a:t>Scrollbars</a:t>
            </a:r>
          </a:p>
        </p:txBody>
      </p:sp>
      <p:sp>
        <p:nvSpPr>
          <p:cNvPr id="142" name="Shape 142"/>
          <p:cNvSpPr txBox="1"/>
          <p:nvPr/>
        </p:nvSpPr>
        <p:spPr>
          <a:xfrm>
            <a:off y="1337600" x="6996669"/>
            <a:ext cy="396300" cx="3397500"/>
          </a:xfrm>
          <a:prstGeom prst="rect">
            <a:avLst/>
          </a:prstGeom>
          <a:noFill/>
          <a:ln>
            <a:noFill/>
          </a:ln>
        </p:spPr>
        <p:txBody>
          <a:bodyPr bIns="91425" rIns="91425" lIns="91425" tIns="91425" anchor="t" anchorCtr="0">
            <a:noAutofit/>
          </a:bodyPr>
          <a:lstStyle/>
          <a:p>
            <a:pPr rtl="0" lvl="0">
              <a:spcBef>
                <a:spcPts val="0"/>
              </a:spcBef>
              <a:buNone/>
            </a:pPr>
            <a:r>
              <a:rPr lang="en"/>
              <a:t>Progress Bar</a:t>
            </a:r>
          </a:p>
        </p:txBody>
      </p:sp>
      <p:sp>
        <p:nvSpPr>
          <p:cNvPr id="143" name="Shape 143"/>
          <p:cNvSpPr txBox="1"/>
          <p:nvPr/>
        </p:nvSpPr>
        <p:spPr>
          <a:xfrm>
            <a:off y="1786225" x="6996669"/>
            <a:ext cy="235799" cx="1757700"/>
          </a:xfrm>
          <a:prstGeom prst="rect">
            <a:avLst/>
          </a:prstGeom>
          <a:noFill/>
          <a:ln>
            <a:noFill/>
          </a:ln>
        </p:spPr>
        <p:txBody>
          <a:bodyPr bIns="91425" rIns="91425" lIns="91425" tIns="91425" anchor="t" anchorCtr="0">
            <a:noAutofit/>
          </a:bodyPr>
          <a:lstStyle/>
          <a:p>
            <a:pPr rtl="0" lvl="0">
              <a:spcBef>
                <a:spcPts val="0"/>
              </a:spcBef>
              <a:buNone/>
            </a:pPr>
            <a:r>
              <a:rPr lang="en"/>
              <a:t>Slider</a:t>
            </a:r>
          </a:p>
        </p:txBody>
      </p:sp>
      <p:sp>
        <p:nvSpPr>
          <p:cNvPr id="144" name="Shape 144"/>
          <p:cNvSpPr txBox="1"/>
          <p:nvPr/>
        </p:nvSpPr>
        <p:spPr>
          <a:xfrm>
            <a:off y="2216350" x="6996669"/>
            <a:ext cy="200099" cx="1533600"/>
          </a:xfrm>
          <a:prstGeom prst="rect">
            <a:avLst/>
          </a:prstGeom>
          <a:noFill/>
          <a:ln>
            <a:noFill/>
          </a:ln>
        </p:spPr>
        <p:txBody>
          <a:bodyPr bIns="91425" rIns="91425" lIns="91425" tIns="91425" anchor="t" anchorCtr="0">
            <a:noAutofit/>
          </a:bodyPr>
          <a:lstStyle/>
          <a:p>
            <a:pPr rtl="0" lvl="0">
              <a:spcBef>
                <a:spcPts val="0"/>
              </a:spcBef>
              <a:buNone/>
            </a:pPr>
            <a:r>
              <a:rPr lang="en"/>
              <a:t>Little Arrows</a:t>
            </a:r>
          </a:p>
        </p:txBody>
      </p:sp>
      <p:sp>
        <p:nvSpPr>
          <p:cNvPr id="145" name="Shape 145"/>
          <p:cNvSpPr txBox="1"/>
          <p:nvPr/>
        </p:nvSpPr>
        <p:spPr>
          <a:xfrm>
            <a:off y="2700325" x="7014394"/>
            <a:ext cy="396300" cx="1309500"/>
          </a:xfrm>
          <a:prstGeom prst="rect">
            <a:avLst/>
          </a:prstGeom>
          <a:noFill/>
          <a:ln>
            <a:noFill/>
          </a:ln>
        </p:spPr>
        <p:txBody>
          <a:bodyPr bIns="91425" rIns="91425" lIns="91425" tIns="91425" anchor="t" anchorCtr="0">
            <a:noAutofit/>
          </a:bodyPr>
          <a:lstStyle/>
          <a:p>
            <a:pPr rtl="0" lvl="0">
              <a:spcBef>
                <a:spcPts val="0"/>
              </a:spcBef>
              <a:buNone/>
            </a:pPr>
            <a:r>
              <a:rPr lang="en"/>
              <a:t>Scrollbar</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y="0" x="0"/>
          <a:ext cy="0" cx="0"/>
          <a:chOff y="0" x="0"/>
          <a:chExt cy="0" cx="0"/>
        </a:xfrm>
      </p:grpSpPr>
      <p:pic>
        <p:nvPicPr>
          <p:cNvPr id="150" name="Shape 150"/>
          <p:cNvPicPr preferRelativeResize="0"/>
          <p:nvPr/>
        </p:nvPicPr>
        <p:blipFill>
          <a:blip r:embed="rId3">
            <a:alphaModFix/>
          </a:blip>
          <a:stretch>
            <a:fillRect/>
          </a:stretch>
        </p:blipFill>
        <p:spPr>
          <a:xfrm>
            <a:off y="79750" x="628975"/>
            <a:ext cy="301200" cx="1151647"/>
          </a:xfrm>
          <a:prstGeom prst="rect">
            <a:avLst/>
          </a:prstGeom>
          <a:noFill/>
          <a:ln>
            <a:noFill/>
          </a:ln>
        </p:spPr>
      </p:pic>
      <p:sp>
        <p:nvSpPr>
          <p:cNvPr id="151" name="Shape 151"/>
          <p:cNvSpPr txBox="1"/>
          <p:nvPr/>
        </p:nvSpPr>
        <p:spPr>
          <a:xfrm>
            <a:off y="323650" x="51375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152" name="Shape 152"/>
          <p:cNvPicPr preferRelativeResize="0"/>
          <p:nvPr/>
        </p:nvPicPr>
        <p:blipFill>
          <a:blip r:embed="rId4">
            <a:alphaModFix/>
          </a:blip>
          <a:stretch>
            <a:fillRect/>
          </a:stretch>
        </p:blipFill>
        <p:spPr>
          <a:xfrm>
            <a:off y="79747" x="170400"/>
            <a:ext cy="545099" cx="343349"/>
          </a:xfrm>
          <a:prstGeom prst="rect">
            <a:avLst/>
          </a:prstGeom>
          <a:noFill/>
          <a:ln w="9525" cap="flat">
            <a:solidFill>
              <a:srgbClr val="53585F"/>
            </a:solidFill>
            <a:prstDash val="solid"/>
            <a:round/>
            <a:headEnd w="med" len="med" type="none"/>
            <a:tailEnd w="med" len="med" type="none"/>
          </a:ln>
        </p:spPr>
      </p:pic>
      <p:sp>
        <p:nvSpPr>
          <p:cNvPr id="153" name="Shape 153"/>
          <p:cNvSpPr txBox="1"/>
          <p:nvPr/>
        </p:nvSpPr>
        <p:spPr>
          <a:xfrm>
            <a:off y="1493669" x="7052588"/>
            <a:ext cy="391800" cx="1151699"/>
          </a:xfrm>
          <a:prstGeom prst="rect">
            <a:avLst/>
          </a:prstGeom>
          <a:noFill/>
          <a:ln>
            <a:noFill/>
          </a:ln>
        </p:spPr>
        <p:txBody>
          <a:bodyPr bIns="91425" rIns="91425" lIns="91425" tIns="91425" anchor="t" anchorCtr="0">
            <a:noAutofit/>
          </a:bodyPr>
          <a:lstStyle/>
          <a:p>
            <a:pPr rtl="0" lvl="0">
              <a:spcBef>
                <a:spcPts val="0"/>
              </a:spcBef>
              <a:buNone/>
            </a:pPr>
            <a:r>
              <a:rPr lang="en"/>
              <a:t>Image</a:t>
            </a:r>
          </a:p>
        </p:txBody>
      </p:sp>
      <p:pic>
        <p:nvPicPr>
          <p:cNvPr id="154" name="Shape 154"/>
          <p:cNvPicPr preferRelativeResize="0"/>
          <p:nvPr/>
        </p:nvPicPr>
        <p:blipFill>
          <a:blip r:embed="rId5">
            <a:alphaModFix/>
          </a:blip>
          <a:stretch>
            <a:fillRect/>
          </a:stretch>
        </p:blipFill>
        <p:spPr>
          <a:xfrm>
            <a:off y="559475" x="5586382"/>
            <a:ext cy="4238700" cx="754345"/>
          </a:xfrm>
          <a:prstGeom prst="rect">
            <a:avLst/>
          </a:prstGeom>
          <a:noFill/>
          <a:ln w="9525" cap="flat">
            <a:solidFill>
              <a:srgbClr val="666666"/>
            </a:solidFill>
            <a:prstDash val="solid"/>
            <a:round/>
            <a:headEnd w="med" len="med" type="none"/>
            <a:tailEnd w="med" len="med" type="none"/>
          </a:ln>
        </p:spPr>
      </p:pic>
      <p:sp>
        <p:nvSpPr>
          <p:cNvPr id="155" name="Shape 155"/>
          <p:cNvSpPr/>
          <p:nvPr/>
        </p:nvSpPr>
        <p:spPr>
          <a:xfrm>
            <a:off y="3283402" x="5586382"/>
            <a:ext cy="301200" cx="258299"/>
          </a:xfrm>
          <a:prstGeom prst="rect">
            <a:avLst/>
          </a:prstGeom>
          <a:noFill/>
          <a:ln w="38100" cap="flat">
            <a:solidFill>
              <a:srgbClr val="E06666"/>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pic>
        <p:nvPicPr>
          <p:cNvPr id="156" name="Shape 156"/>
          <p:cNvPicPr preferRelativeResize="0"/>
          <p:nvPr/>
        </p:nvPicPr>
        <p:blipFill>
          <a:blip r:embed="rId6">
            <a:alphaModFix/>
          </a:blip>
          <a:stretch>
            <a:fillRect/>
          </a:stretch>
        </p:blipFill>
        <p:spPr>
          <a:xfrm>
            <a:off y="1589025" x="6786000"/>
            <a:ext cy="228600" cx="200025"/>
          </a:xfrm>
          <a:prstGeom prst="rect">
            <a:avLst/>
          </a:prstGeom>
          <a:noFill/>
          <a:ln>
            <a:noFill/>
          </a:ln>
        </p:spPr>
      </p:pic>
      <p:sp>
        <p:nvSpPr>
          <p:cNvPr id="157" name="Shape 157"/>
          <p:cNvSpPr txBox="1"/>
          <p:nvPr/>
        </p:nvSpPr>
        <p:spPr>
          <a:xfrm>
            <a:off y="1337600" x="267675"/>
            <a:ext cy="3446099" cx="4673400"/>
          </a:xfrm>
          <a:prstGeom prst="rect">
            <a:avLst/>
          </a:prstGeom>
          <a:noFill/>
          <a:ln>
            <a:noFill/>
          </a:ln>
        </p:spPr>
        <p:txBody>
          <a:bodyPr bIns="91425" rIns="91425" lIns="91425" tIns="91425" anchor="t" anchorCtr="0">
            <a:noAutofit/>
          </a:bodyPr>
          <a:lstStyle/>
          <a:p>
            <a:pPr rtl="0" lvl="0">
              <a:spcBef>
                <a:spcPts val="0"/>
              </a:spcBef>
              <a:buClr>
                <a:schemeClr val="dk1"/>
              </a:buClr>
              <a:buSzPct val="78571"/>
              <a:buFont typeface="Arial"/>
              <a:buNone/>
            </a:pPr>
            <a:r>
              <a:rPr lang="en">
                <a:solidFill>
                  <a:schemeClr val="dk1"/>
                </a:solidFill>
                <a:latin typeface="Droid Sans"/>
                <a:ea typeface="Droid Sans"/>
                <a:cs typeface="Droid Sans"/>
                <a:sym typeface="Droid Sans"/>
              </a:rPr>
              <a:t>		 	 	 		</a:t>
            </a:r>
          </a:p>
          <a:p>
            <a:pPr rtl="0" lvl="0">
              <a:spcBef>
                <a:spcPts val="0"/>
              </a:spcBef>
              <a:buClr>
                <a:schemeClr val="dk1"/>
              </a:buClr>
              <a:buSzPct val="78571"/>
              <a:buFont typeface="Arial"/>
              <a:buNone/>
            </a:pPr>
            <a:r>
              <a:rPr lang="en">
                <a:solidFill>
                  <a:schemeClr val="dk1"/>
                </a:solidFill>
                <a:latin typeface="Droid Sans"/>
                <a:ea typeface="Droid Sans"/>
                <a:cs typeface="Droid Sans"/>
                <a:sym typeface="Droid Sans"/>
              </a:rPr>
              <a:t>						</a:t>
            </a:r>
          </a:p>
          <a:p>
            <a:pPr rtl="0" lvl="0">
              <a:spcBef>
                <a:spcPts val="0"/>
              </a:spcBef>
              <a:buNone/>
            </a:pPr>
            <a:r>
              <a:rPr lang="en">
                <a:solidFill>
                  <a:schemeClr val="dk1"/>
                </a:solidFill>
                <a:latin typeface="Droid Sans"/>
                <a:ea typeface="Droid Sans"/>
                <a:cs typeface="Droid Sans"/>
                <a:sym typeface="Droid Sans"/>
              </a:rPr>
              <a:t>LiveCode supports a wide range of media formats, allowing you to produce rich media applications. </a:t>
            </a:r>
          </a:p>
          <a:p>
            <a:pPr rtl="0" lvl="0">
              <a:spcBef>
                <a:spcPts val="0"/>
              </a:spcBef>
              <a:buNone/>
            </a:pPr>
            <a:r>
              <a:t/>
            </a:r>
            <a:endParaRPr>
              <a:solidFill>
                <a:schemeClr val="dk1"/>
              </a:solidFill>
              <a:latin typeface="Droid Sans"/>
              <a:ea typeface="Droid Sans"/>
              <a:cs typeface="Droid Sans"/>
              <a:sym typeface="Droid Sans"/>
            </a:endParaRPr>
          </a:p>
          <a:p>
            <a:pPr rtl="0" lvl="0">
              <a:spcBef>
                <a:spcPts val="0"/>
              </a:spcBef>
              <a:buClr>
                <a:schemeClr val="dk1"/>
              </a:buClr>
              <a:buSzPct val="78571"/>
              <a:buFont typeface="Arial"/>
              <a:buNone/>
            </a:pPr>
            <a:r>
              <a:rPr lang="en">
                <a:solidFill>
                  <a:schemeClr val="dk1"/>
                </a:solidFill>
                <a:latin typeface="Droid Sans"/>
                <a:ea typeface="Droid Sans"/>
                <a:cs typeface="Droid Sans"/>
                <a:sym typeface="Droid Sans"/>
              </a:rPr>
              <a:t>The image object allows you to import or reference images, manipulate images by script or interactively with the paint tools, and save them out in different formats with variable compression options. Support extends to alpha channeled PNG images and animated GIF images. Images can be imported and reused within a stack to create custom or interactive interface elements. </a:t>
            </a:r>
          </a:p>
        </p:txBody>
      </p:sp>
      <p:sp>
        <p:nvSpPr>
          <p:cNvPr id="158" name="Shape 158"/>
          <p:cNvSpPr txBox="1"/>
          <p:nvPr/>
        </p:nvSpPr>
        <p:spPr>
          <a:xfrm>
            <a:off y="849812" x="366975"/>
            <a:ext cy="487799" cx="4474800"/>
          </a:xfrm>
          <a:prstGeom prst="rect">
            <a:avLst/>
          </a:prstGeom>
          <a:noFill/>
          <a:ln>
            <a:noFill/>
          </a:ln>
        </p:spPr>
        <p:txBody>
          <a:bodyPr bIns="91425" rIns="91425" lIns="91425" tIns="91425" anchor="t" anchorCtr="0">
            <a:noAutofit/>
          </a:bodyPr>
          <a:lstStyle/>
          <a:p>
            <a:pPr algn="ctr" rtl="0" lvl="0">
              <a:spcBef>
                <a:spcPts val="0"/>
              </a:spcBef>
              <a:buNone/>
            </a:pPr>
            <a:r>
              <a:rPr b="1" sz="2400" lang="en">
                <a:solidFill>
                  <a:srgbClr val="434343"/>
                </a:solidFill>
                <a:latin typeface="Droid Sans"/>
                <a:ea typeface="Droid Sans"/>
                <a:cs typeface="Droid Sans"/>
                <a:sym typeface="Droid Sans"/>
              </a:rPr>
              <a:t>Images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y="0" x="0"/>
          <a:ext cy="0" cx="0"/>
          <a:chOff y="0" x="0"/>
          <a:chExt cy="0" cx="0"/>
        </a:xfrm>
      </p:grpSpPr>
      <p:pic>
        <p:nvPicPr>
          <p:cNvPr id="163" name="Shape 163"/>
          <p:cNvPicPr preferRelativeResize="0"/>
          <p:nvPr/>
        </p:nvPicPr>
        <p:blipFill>
          <a:blip r:embed="rId3">
            <a:alphaModFix/>
          </a:blip>
          <a:stretch>
            <a:fillRect/>
          </a:stretch>
        </p:blipFill>
        <p:spPr>
          <a:xfrm>
            <a:off y="79750" x="628975"/>
            <a:ext cy="301200" cx="1151647"/>
          </a:xfrm>
          <a:prstGeom prst="rect">
            <a:avLst/>
          </a:prstGeom>
          <a:noFill/>
          <a:ln>
            <a:noFill/>
          </a:ln>
        </p:spPr>
      </p:pic>
      <p:sp>
        <p:nvSpPr>
          <p:cNvPr id="164" name="Shape 164"/>
          <p:cNvSpPr txBox="1"/>
          <p:nvPr/>
        </p:nvSpPr>
        <p:spPr>
          <a:xfrm>
            <a:off y="323650" x="513750"/>
            <a:ext cy="301200" cx="15789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latin typeface="Droid Sans"/>
                <a:ea typeface="Droid Sans"/>
                <a:cs typeface="Droid Sans"/>
                <a:sym typeface="Droid Sans"/>
              </a:rPr>
              <a:t>Hello World App</a:t>
            </a:r>
          </a:p>
        </p:txBody>
      </p:sp>
      <p:pic>
        <p:nvPicPr>
          <p:cNvPr id="165" name="Shape 165"/>
          <p:cNvPicPr preferRelativeResize="0"/>
          <p:nvPr/>
        </p:nvPicPr>
        <p:blipFill>
          <a:blip r:embed="rId4">
            <a:alphaModFix/>
          </a:blip>
          <a:stretch>
            <a:fillRect/>
          </a:stretch>
        </p:blipFill>
        <p:spPr>
          <a:xfrm>
            <a:off y="79747" x="170400"/>
            <a:ext cy="545099" cx="343349"/>
          </a:xfrm>
          <a:prstGeom prst="rect">
            <a:avLst/>
          </a:prstGeom>
          <a:noFill/>
          <a:ln w="9525" cap="flat">
            <a:solidFill>
              <a:srgbClr val="53585F"/>
            </a:solidFill>
            <a:prstDash val="solid"/>
            <a:round/>
            <a:headEnd w="med" len="med" type="none"/>
            <a:tailEnd w="med" len="med" type="none"/>
          </a:ln>
        </p:spPr>
      </p:pic>
      <p:sp>
        <p:nvSpPr>
          <p:cNvPr id="166" name="Shape 166"/>
          <p:cNvSpPr txBox="1"/>
          <p:nvPr/>
        </p:nvSpPr>
        <p:spPr>
          <a:xfrm>
            <a:off y="1444092" x="7162700"/>
            <a:ext cy="371100" cx="1064399"/>
          </a:xfrm>
          <a:prstGeom prst="rect">
            <a:avLst/>
          </a:prstGeom>
          <a:noFill/>
          <a:ln>
            <a:noFill/>
          </a:ln>
        </p:spPr>
        <p:txBody>
          <a:bodyPr bIns="91425" rIns="91425" lIns="91425" tIns="91425" anchor="t" anchorCtr="0">
            <a:noAutofit/>
          </a:bodyPr>
          <a:lstStyle/>
          <a:p>
            <a:pPr rtl="0" lvl="0">
              <a:spcBef>
                <a:spcPts val="0"/>
              </a:spcBef>
              <a:buNone/>
            </a:pPr>
            <a:r>
              <a:rPr lang="en"/>
              <a:t>Player</a:t>
            </a:r>
          </a:p>
        </p:txBody>
      </p:sp>
      <p:pic>
        <p:nvPicPr>
          <p:cNvPr id="167" name="Shape 167"/>
          <p:cNvPicPr preferRelativeResize="0"/>
          <p:nvPr/>
        </p:nvPicPr>
        <p:blipFill>
          <a:blip r:embed="rId5">
            <a:alphaModFix/>
          </a:blip>
          <a:stretch>
            <a:fillRect/>
          </a:stretch>
        </p:blipFill>
        <p:spPr>
          <a:xfrm>
            <a:off y="697850" x="5697570"/>
            <a:ext cy="4238700" cx="754345"/>
          </a:xfrm>
          <a:prstGeom prst="rect">
            <a:avLst/>
          </a:prstGeom>
          <a:noFill/>
          <a:ln w="9525" cap="flat">
            <a:solidFill>
              <a:srgbClr val="666666"/>
            </a:solidFill>
            <a:prstDash val="solid"/>
            <a:round/>
            <a:headEnd w="med" len="med" type="none"/>
            <a:tailEnd w="med" len="med" type="none"/>
          </a:ln>
        </p:spPr>
      </p:pic>
      <p:sp>
        <p:nvSpPr>
          <p:cNvPr id="168" name="Shape 168"/>
          <p:cNvSpPr/>
          <p:nvPr/>
        </p:nvSpPr>
        <p:spPr>
          <a:xfrm>
            <a:off y="3421777" x="5936561"/>
            <a:ext cy="301200" cx="258299"/>
          </a:xfrm>
          <a:prstGeom prst="rect">
            <a:avLst/>
          </a:prstGeom>
          <a:noFill/>
          <a:ln w="38100" cap="flat">
            <a:solidFill>
              <a:srgbClr val="E06666"/>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pic>
        <p:nvPicPr>
          <p:cNvPr id="169" name="Shape 169"/>
          <p:cNvPicPr preferRelativeResize="0"/>
          <p:nvPr/>
        </p:nvPicPr>
        <p:blipFill>
          <a:blip r:embed="rId6">
            <a:alphaModFix/>
          </a:blip>
          <a:stretch>
            <a:fillRect/>
          </a:stretch>
        </p:blipFill>
        <p:spPr>
          <a:xfrm>
            <a:off y="1534375" x="6916875"/>
            <a:ext cy="209550" cx="200025"/>
          </a:xfrm>
          <a:prstGeom prst="rect">
            <a:avLst/>
          </a:prstGeom>
          <a:noFill/>
          <a:ln>
            <a:noFill/>
          </a:ln>
        </p:spPr>
      </p:pic>
      <p:sp>
        <p:nvSpPr>
          <p:cNvPr id="170" name="Shape 170"/>
          <p:cNvSpPr txBox="1"/>
          <p:nvPr/>
        </p:nvSpPr>
        <p:spPr>
          <a:xfrm>
            <a:off y="1455075" x="313400"/>
            <a:ext cy="3446099" cx="4673400"/>
          </a:xfrm>
          <a:prstGeom prst="rect">
            <a:avLst/>
          </a:prstGeom>
          <a:noFill/>
          <a:ln>
            <a:noFill/>
          </a:ln>
        </p:spPr>
        <p:txBody>
          <a:bodyPr bIns="91425" rIns="91425" lIns="91425" tIns="91425" anchor="t" anchorCtr="0">
            <a:noAutofit/>
          </a:bodyPr>
          <a:lstStyle/>
          <a:p>
            <a:pPr rtl="0" lvl="0">
              <a:spcBef>
                <a:spcPts val="0"/>
              </a:spcBef>
              <a:buClr>
                <a:schemeClr val="dk1"/>
              </a:buClr>
              <a:buSzPct val="100000"/>
              <a:buFont typeface="Arial"/>
              <a:buNone/>
            </a:pPr>
            <a:r>
              <a:rPr sz="1100" lang="en">
                <a:solidFill>
                  <a:schemeClr val="dk1"/>
                </a:solidFill>
              </a:rPr>
              <a:t>		</a:t>
            </a:r>
          </a:p>
          <a:p>
            <a:pPr rtl="0" lvl="0">
              <a:spcBef>
                <a:spcPts val="0"/>
              </a:spcBef>
              <a:buClr>
                <a:schemeClr val="dk1"/>
              </a:buClr>
              <a:buSzPct val="100000"/>
              <a:buFont typeface="Arial"/>
              <a:buNone/>
            </a:pPr>
            <a:r>
              <a:rPr sz="1100" lang="en">
                <a:solidFill>
                  <a:schemeClr val="dk1"/>
                </a:solidFill>
              </a:rPr>
              <a:t>					</a:t>
            </a:r>
          </a:p>
          <a:p>
            <a:pPr rtl="0" lvl="0">
              <a:spcBef>
                <a:spcPts val="0"/>
              </a:spcBef>
              <a:buClr>
                <a:schemeClr val="dk1"/>
              </a:buClr>
              <a:buSzPct val="78571"/>
              <a:buFont typeface="Arial"/>
              <a:buNone/>
            </a:pPr>
            <a:r>
              <a:rPr lang="en">
                <a:solidFill>
                  <a:schemeClr val="dk1"/>
                </a:solidFill>
              </a:rPr>
              <a:t>Use the player object to display and interact with any media formats supported by QuickTime. LiveCode allows you to turn on and off tracks within a movie, pan, zoom or change location within a QTVR movie, set callback messages that trigger scripts at specific points in the movie, and stream movies from a server. </a:t>
            </a:r>
          </a:p>
        </p:txBody>
      </p:sp>
      <p:sp>
        <p:nvSpPr>
          <p:cNvPr id="171" name="Shape 171"/>
          <p:cNvSpPr txBox="1"/>
          <p:nvPr/>
        </p:nvSpPr>
        <p:spPr>
          <a:xfrm>
            <a:off y="849812" x="341875"/>
            <a:ext cy="487799" cx="4474800"/>
          </a:xfrm>
          <a:prstGeom prst="rect">
            <a:avLst/>
          </a:prstGeom>
          <a:noFill/>
          <a:ln>
            <a:noFill/>
          </a:ln>
        </p:spPr>
        <p:txBody>
          <a:bodyPr bIns="91425" rIns="91425" lIns="91425" tIns="91425" anchor="t" anchorCtr="0">
            <a:noAutofit/>
          </a:bodyPr>
          <a:lstStyle/>
          <a:p>
            <a:pPr algn="ctr" rtl="0" lvl="0">
              <a:spcBef>
                <a:spcPts val="0"/>
              </a:spcBef>
              <a:buNone/>
            </a:pPr>
            <a:r>
              <a:rPr b="1" sz="2400" lang="en">
                <a:solidFill>
                  <a:srgbClr val="434343"/>
                </a:solidFill>
                <a:latin typeface="Droid Sans"/>
                <a:ea typeface="Droid Sans"/>
                <a:cs typeface="Droid Sans"/>
                <a:sym typeface="Droid Sans"/>
              </a:rPr>
              <a:t>Players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