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 name="Shape 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0" name="Shape 170"/>
        <p:cNvGrpSpPr/>
        <p:nvPr/>
      </p:nvGrpSpPr>
      <p:grpSpPr>
        <a:xfrm>
          <a:off y="0" x="0"/>
          <a:ext cy="0" cx="0"/>
          <a:chOff y="0" x="0"/>
          <a:chExt cy="0" cx="0"/>
        </a:xfrm>
      </p:grpSpPr>
      <p:sp>
        <p:nvSpPr>
          <p:cNvPr id="171" name="Shape 1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2" name="Shape 1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6" name="Shape 2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8" name="Shape 218"/>
        <p:cNvGrpSpPr/>
        <p:nvPr/>
      </p:nvGrpSpPr>
      <p:grpSpPr>
        <a:xfrm>
          <a:off y="0" x="0"/>
          <a:ext cy="0" cx="0"/>
          <a:chOff y="0" x="0"/>
          <a:chExt cy="0" cx="0"/>
        </a:xfrm>
      </p:grpSpPr>
      <p:sp>
        <p:nvSpPr>
          <p:cNvPr id="219" name="Shape 2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0" name="Shape 22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3" name="Shape 233"/>
        <p:cNvGrpSpPr/>
        <p:nvPr/>
      </p:nvGrpSpPr>
      <p:grpSpPr>
        <a:xfrm>
          <a:off y="0" x="0"/>
          <a:ext cy="0" cx="0"/>
          <a:chOff y="0" x="0"/>
          <a:chExt cy="0" cx="0"/>
        </a:xfrm>
      </p:grpSpPr>
      <p:sp>
        <p:nvSpPr>
          <p:cNvPr id="234" name="Shape 2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5" name="Shape 2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7" name="Shape 247"/>
        <p:cNvGrpSpPr/>
        <p:nvPr/>
      </p:nvGrpSpPr>
      <p:grpSpPr>
        <a:xfrm>
          <a:off y="0" x="0"/>
          <a:ext cy="0" cx="0"/>
          <a:chOff y="0" x="0"/>
          <a:chExt cy="0" cx="0"/>
        </a:xfrm>
      </p:grpSpPr>
      <p:sp>
        <p:nvSpPr>
          <p:cNvPr id="248" name="Shape 2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9" name="Shape 2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5" name="Shape 265"/>
        <p:cNvGrpSpPr/>
        <p:nvPr/>
      </p:nvGrpSpPr>
      <p:grpSpPr>
        <a:xfrm>
          <a:off y="0" x="0"/>
          <a:ext cy="0" cx="0"/>
          <a:chOff y="0" x="0"/>
          <a:chExt cy="0" cx="0"/>
        </a:xfrm>
      </p:grpSpPr>
      <p:sp>
        <p:nvSpPr>
          <p:cNvPr id="266" name="Shape 2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7" name="Shape 2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3" name="Shape 283"/>
        <p:cNvGrpSpPr/>
        <p:nvPr/>
      </p:nvGrpSpPr>
      <p:grpSpPr>
        <a:xfrm>
          <a:off y="0" x="0"/>
          <a:ext cy="0" cx="0"/>
          <a:chOff y="0" x="0"/>
          <a:chExt cy="0" cx="0"/>
        </a:xfrm>
      </p:grpSpPr>
      <p:sp>
        <p:nvSpPr>
          <p:cNvPr id="284" name="Shape 2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5" name="Shape 2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3" name="Shape 293"/>
        <p:cNvGrpSpPr/>
        <p:nvPr/>
      </p:nvGrpSpPr>
      <p:grpSpPr>
        <a:xfrm>
          <a:off y="0" x="0"/>
          <a:ext cy="0" cx="0"/>
          <a:chOff y="0" x="0"/>
          <a:chExt cy="0" cx="0"/>
        </a:xfrm>
      </p:grpSpPr>
      <p:sp>
        <p:nvSpPr>
          <p:cNvPr id="294" name="Shape 2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5" name="Shape 2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4" name="Shape 304"/>
        <p:cNvGrpSpPr/>
        <p:nvPr/>
      </p:nvGrpSpPr>
      <p:grpSpPr>
        <a:xfrm>
          <a:off y="0" x="0"/>
          <a:ext cy="0" cx="0"/>
          <a:chOff y="0" x="0"/>
          <a:chExt cy="0" cx="0"/>
        </a:xfrm>
      </p:grpSpPr>
      <p:sp>
        <p:nvSpPr>
          <p:cNvPr id="305" name="Shape 3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6" name="Shape 3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3" name="Shape 323"/>
        <p:cNvGrpSpPr/>
        <p:nvPr/>
      </p:nvGrpSpPr>
      <p:grpSpPr>
        <a:xfrm>
          <a:off y="0" x="0"/>
          <a:ext cy="0" cx="0"/>
          <a:chOff y="0" x="0"/>
          <a:chExt cy="0" cx="0"/>
        </a:xfrm>
      </p:grpSpPr>
      <p:sp>
        <p:nvSpPr>
          <p:cNvPr id="324" name="Shape 3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25" name="Shape 3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9" name="Shape 339"/>
        <p:cNvGrpSpPr/>
        <p:nvPr/>
      </p:nvGrpSpPr>
      <p:grpSpPr>
        <a:xfrm>
          <a:off y="0" x="0"/>
          <a:ext cy="0" cx="0"/>
          <a:chOff y="0" x="0"/>
          <a:chExt cy="0" cx="0"/>
        </a:xfrm>
      </p:grpSpPr>
      <p:sp>
        <p:nvSpPr>
          <p:cNvPr id="340" name="Shape 3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1" name="Shape 3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5" name="Shape 355"/>
        <p:cNvGrpSpPr/>
        <p:nvPr/>
      </p:nvGrpSpPr>
      <p:grpSpPr>
        <a:xfrm>
          <a:off y="0" x="0"/>
          <a:ext cy="0" cx="0"/>
          <a:chOff y="0" x="0"/>
          <a:chExt cy="0" cx="0"/>
        </a:xfrm>
      </p:grpSpPr>
      <p:sp>
        <p:nvSpPr>
          <p:cNvPr id="356" name="Shape 3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7" name="Shape 3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3" name="Shape 373"/>
        <p:cNvGrpSpPr/>
        <p:nvPr/>
      </p:nvGrpSpPr>
      <p:grpSpPr>
        <a:xfrm>
          <a:off y="0" x="0"/>
          <a:ext cy="0" cx="0"/>
          <a:chOff y="0" x="0"/>
          <a:chExt cy="0" cx="0"/>
        </a:xfrm>
      </p:grpSpPr>
      <p:sp>
        <p:nvSpPr>
          <p:cNvPr id="374" name="Shape 3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75" name="Shape 3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5" name="Shape 385"/>
        <p:cNvGrpSpPr/>
        <p:nvPr/>
      </p:nvGrpSpPr>
      <p:grpSpPr>
        <a:xfrm>
          <a:off y="0" x="0"/>
          <a:ext cy="0" cx="0"/>
          <a:chOff y="0" x="0"/>
          <a:chExt cy="0" cx="0"/>
        </a:xfrm>
      </p:grpSpPr>
      <p:sp>
        <p:nvSpPr>
          <p:cNvPr id="386" name="Shape 3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7" name="Shape 3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 name="Shape 64"/>
        <p:cNvGrpSpPr/>
        <p:nvPr/>
      </p:nvGrpSpPr>
      <p:grpSpPr>
        <a:xfrm>
          <a:off y="0" x="0"/>
          <a:ext cy="0" cx="0"/>
          <a:chOff y="0" x="0"/>
          <a:chExt cy="0" cx="0"/>
        </a:xfrm>
      </p:grpSpPr>
      <p:sp>
        <p:nvSpPr>
          <p:cNvPr id="65" name="Shape 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6" name="Shape 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7" name="Shape 1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14.png" Type="http://schemas.openxmlformats.org/officeDocument/2006/relationships/image" Id="rId4"/><Relationship Target="../media/image21.jpg" Type="http://schemas.openxmlformats.org/officeDocument/2006/relationships/image" Id="rId3"/><Relationship Target="../media/image06.png" Type="http://schemas.openxmlformats.org/officeDocument/2006/relationships/image" Id="rId6"/><Relationship Target="../media/image01.png" Type="http://schemas.openxmlformats.org/officeDocument/2006/relationships/image" Id="rId5"/><Relationship Target="../media/image02.jpg" Type="http://schemas.openxmlformats.org/officeDocument/2006/relationships/image" Id="rId7"/></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9.jpg" Type="http://schemas.openxmlformats.org/officeDocument/2006/relationships/image" Id="rId3"/><Relationship Target="../media/image05.jpg" Type="http://schemas.openxmlformats.org/officeDocument/2006/relationships/image" Id="rId6"/><Relationship Target="../media/image03.jpg" Type="http://schemas.openxmlformats.org/officeDocument/2006/relationships/image" Id="rId5"/></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10"/><Relationship Target="../media/image07.png" Type="http://schemas.openxmlformats.org/officeDocument/2006/relationships/image" Id="rId4"/><Relationship Target="../media/image12.png" Type="http://schemas.openxmlformats.org/officeDocument/2006/relationships/image" Id="rId3"/><Relationship Target="../media/image10.png" Type="http://schemas.openxmlformats.org/officeDocument/2006/relationships/image" Id="rId9"/><Relationship Target="../media/image09.jpg" Type="http://schemas.openxmlformats.org/officeDocument/2006/relationships/image" Id="rId6"/><Relationship Target="../media/image17.jpg" Type="http://schemas.openxmlformats.org/officeDocument/2006/relationships/image" Id="rId5"/><Relationship Target="../media/image13.png" Type="http://schemas.openxmlformats.org/officeDocument/2006/relationships/image" Id="rId8"/><Relationship Target="../media/image08.png" Type="http://schemas.openxmlformats.org/officeDocument/2006/relationships/image" Id="rId7"/></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0.png" Type="http://schemas.openxmlformats.org/officeDocument/2006/relationships/image" Id="rId3"/><Relationship Target="../media/image15.png" Type="http://schemas.openxmlformats.org/officeDocument/2006/relationships/image" Id="rId6"/><Relationship Target="../media/image09.jpg" Type="http://schemas.openxmlformats.org/officeDocument/2006/relationships/image" Id="rId5"/></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0.png" Type="http://schemas.openxmlformats.org/officeDocument/2006/relationships/image" Id="rId3"/><Relationship Target="../media/image16.png" Type="http://schemas.openxmlformats.org/officeDocument/2006/relationships/image" Id="rId6"/><Relationship Target="../media/image09.jpg" Type="http://schemas.openxmlformats.org/officeDocument/2006/relationships/image" Id="rId5"/></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0.png" Type="http://schemas.openxmlformats.org/officeDocument/2006/relationships/image" Id="rId3"/><Relationship Target="../media/image19.png" Type="http://schemas.openxmlformats.org/officeDocument/2006/relationships/image" Id="rId6"/><Relationship Target="../media/image09.jpg" Type="http://schemas.openxmlformats.org/officeDocument/2006/relationships/image" Id="rId5"/></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0.png" Type="http://schemas.openxmlformats.org/officeDocument/2006/relationships/image" Id="rId3"/><Relationship Target="../media/image18.png" Type="http://schemas.openxmlformats.org/officeDocument/2006/relationships/image" Id="rId6"/><Relationship Target="../media/image09.jpg" Type="http://schemas.openxmlformats.org/officeDocument/2006/relationships/image" Id="rId5"/></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5.jpg" Type="http://schemas.openxmlformats.org/officeDocument/2006/relationships/image" Id="rId3"/><Relationship Target="../media/image03.jpg" Type="http://schemas.openxmlformats.org/officeDocument/2006/relationships/image" Id="rId5"/></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0.png" Type="http://schemas.openxmlformats.org/officeDocument/2006/relationships/image" Id="rId3"/><Relationship Target="../media/image31.png" Type="http://schemas.openxmlformats.org/officeDocument/2006/relationships/image" Id="rId6"/><Relationship Target="http://lessons.runrev.com/m/4071/l/106651-how-do-i-use-the-project-browser" Type="http://schemas.openxmlformats.org/officeDocument/2006/relationships/hyperlink" TargetMode="External" Id="rId5"/></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32.png" Type="http://schemas.openxmlformats.org/officeDocument/2006/relationships/image" Id="rId3"/><Relationship Target="../media/image03.jpg" Type="http://schemas.openxmlformats.org/officeDocument/2006/relationships/image" Id="rId5"/></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22.png" Type="http://schemas.openxmlformats.org/officeDocument/2006/relationships/image" Id="rId4"/><Relationship Target="../media/image20.jpg" Type="http://schemas.openxmlformats.org/officeDocument/2006/relationships/image" Id="rId3"/><Relationship Target="../media/image24.png" Type="http://schemas.openxmlformats.org/officeDocument/2006/relationships/image" Id="rId6"/><Relationship Target="../media/image26.jpg" Type="http://schemas.openxmlformats.org/officeDocument/2006/relationships/image" Id="rId5"/></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0.pn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4"/><Relationship Target="../media/image29.png" Type="http://schemas.openxmlformats.org/officeDocument/2006/relationships/image" Id="rId3"/><Relationship Target="../media/image17.jpg" Type="http://schemas.openxmlformats.org/officeDocument/2006/relationships/image" Id="rId5"/></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4"/><Relationship Target="../media/image30.png" Type="http://schemas.openxmlformats.org/officeDocument/2006/relationships/image" Id="rId3"/><Relationship Target="../media/image17.jpg" Type="http://schemas.openxmlformats.org/officeDocument/2006/relationships/image" Id="rId5"/></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5.jpg" Type="http://schemas.openxmlformats.org/officeDocument/2006/relationships/image" Id="rId3"/><Relationship Target="../media/image03.jpg" Type="http://schemas.openxmlformats.org/officeDocument/2006/relationships/image" Id="rId5"/></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28.jpg" Type="http://schemas.openxmlformats.org/officeDocument/2006/relationships/image" Id="rId4"/><Relationship Target="../media/image23.png" Type="http://schemas.openxmlformats.org/officeDocument/2006/relationships/image" Id="rId3"/><Relationship Target="http://livecode.com/create-it-with-livecode/" Type="http://schemas.openxmlformats.org/officeDocument/2006/relationships/hyperlink" TargetMode="External" Id="rId6"/><Relationship Target="../media/image33.png" Type="http://schemas.openxmlformats.org/officeDocument/2006/relationships/image"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4.jpg" Type="http://schemas.openxmlformats.org/officeDocument/2006/relationships/image" Id="rId3"/><Relationship Target="../media/image03.jpg" Type="http://schemas.openxmlformats.org/officeDocument/2006/relationships/image"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0.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5.jpg" Type="http://schemas.openxmlformats.org/officeDocument/2006/relationships/image" Id="rId3"/><Relationship Target="../media/image03.jpg" Type="http://schemas.openxmlformats.org/officeDocument/2006/relationships/image" Id="rId5"/></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0.png" Type="http://schemas.openxmlformats.org/officeDocument/2006/relationships/image" Id="rId3"/><Relationship Target="http://lessons.runrev.com/m/4603/l/44038-navigating-around-a-stack" Type="http://schemas.openxmlformats.org/officeDocument/2006/relationships/hyperlink" TargetMode="External" Id="rId6"/><Relationship Target="http://lessons.runrev.com/m/4603/l/44037-adding-objects-to-a-stack" Type="http://schemas.openxmlformats.org/officeDocument/2006/relationships/hyperlink" TargetMode="External" Id="rId5"/><Relationship Target="http://livecode.com/developers/guides/beginners-guide/" Type="http://schemas.openxmlformats.org/officeDocument/2006/relationships/hyperlink" TargetMode="External" Id="rId8"/><Relationship Target="http://runrev.screenstepslive.com/s/lessons/m/4071/l/106651-how-do-i-use-the-project-browser" Type="http://schemas.openxmlformats.org/officeDocument/2006/relationships/hyperlink" TargetMode="External" Id="rId7"/></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0.png" Type="http://schemas.openxmlformats.org/officeDocument/2006/relationships/image" Id="rId3"/><Relationship Target="../media/image05.jpg" Type="http://schemas.openxmlformats.org/officeDocument/2006/relationships/image" Id="rId5"/></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4"/><Relationship Target="../media/image00.png" Type="http://schemas.openxmlformats.org/officeDocument/2006/relationships/image" Id="rId3"/><Relationship Target="../media/image25.png" Type="http://schemas.openxmlformats.org/officeDocument/2006/relationships/image" Id="rId5"/></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17.jpg" Type="http://schemas.openxmlformats.org/officeDocument/2006/relationships/image" Id="rId4"/><Relationship Target="../media/image07.png" Type="http://schemas.openxmlformats.org/officeDocument/2006/relationships/image" Id="rId3"/><Relationship Target="../media/image27.png" Type="http://schemas.openxmlformats.org/officeDocument/2006/relationships/image" Id="rId5"/></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pic>
        <p:nvPicPr>
          <p:cNvPr id="23" name="Shape 23"/>
          <p:cNvPicPr preferRelativeResize="0"/>
          <p:nvPr/>
        </p:nvPicPr>
        <p:blipFill>
          <a:blip r:embed="rId3">
            <a:alphaModFix/>
          </a:blip>
          <a:stretch>
            <a:fillRect/>
          </a:stretch>
        </p:blipFill>
        <p:spPr>
          <a:xfrm>
            <a:off y="0" x="0"/>
            <a:ext cy="5143500" cx="9144000"/>
          </a:xfrm>
          <a:prstGeom prst="rect">
            <a:avLst/>
          </a:prstGeom>
          <a:noFill/>
          <a:ln>
            <a:noFill/>
          </a:ln>
        </p:spPr>
      </p:pic>
      <p:sp>
        <p:nvSpPr>
          <p:cNvPr id="24" name="Shape 24"/>
          <p:cNvSpPr txBox="1"/>
          <p:nvPr/>
        </p:nvSpPr>
        <p:spPr>
          <a:xfrm>
            <a:off y="4084750" x="3895350"/>
            <a:ext cy="1341300" cx="5107499"/>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FFFFFF"/>
                </a:solidFill>
                <a:latin typeface="Droid Sans"/>
                <a:ea typeface="Droid Sans"/>
                <a:cs typeface="Droid Sans"/>
                <a:sym typeface="Droid Sans"/>
              </a:rPr>
              <a:t>Day 2 :</a:t>
            </a:r>
          </a:p>
          <a:p>
            <a:pPr algn="ctr" rtl="0" lvl="0">
              <a:spcBef>
                <a:spcPts val="0"/>
              </a:spcBef>
              <a:buNone/>
            </a:pPr>
            <a:r>
              <a:rPr b="1" sz="2400" lang="en">
                <a:solidFill>
                  <a:srgbClr val="FFFFFF"/>
                </a:solidFill>
                <a:latin typeface="Droid Sans"/>
                <a:ea typeface="Droid Sans"/>
                <a:cs typeface="Droid Sans"/>
                <a:sym typeface="Droid Sans"/>
              </a:rPr>
              <a:t>Hello Stacks and Cards</a:t>
            </a:r>
          </a:p>
        </p:txBody>
      </p:sp>
      <p:pic>
        <p:nvPicPr>
          <p:cNvPr id="25" name="Shape 25"/>
          <p:cNvPicPr preferRelativeResize="0"/>
          <p:nvPr/>
        </p:nvPicPr>
        <p:blipFill>
          <a:blip r:embed="rId4">
            <a:alphaModFix/>
          </a:blip>
          <a:stretch>
            <a:fillRect/>
          </a:stretch>
        </p:blipFill>
        <p:spPr>
          <a:xfrm>
            <a:off y="1817684" x="524800"/>
            <a:ext cy="728790" cx="1947355"/>
          </a:xfrm>
          <a:prstGeom prst="rect">
            <a:avLst/>
          </a:prstGeom>
          <a:noFill/>
          <a:ln>
            <a:noFill/>
          </a:ln>
        </p:spPr>
      </p:pic>
      <p:sp>
        <p:nvSpPr>
          <p:cNvPr id="26" name="Shape 26"/>
          <p:cNvSpPr/>
          <p:nvPr/>
        </p:nvSpPr>
        <p:spPr>
          <a:xfrm>
            <a:off y="832875" x="417625"/>
            <a:ext cy="641399" cx="4060800"/>
          </a:xfrm>
          <a:prstGeom prst="rect">
            <a:avLst/>
          </a:prstGeom>
          <a:noFill/>
          <a:ln>
            <a:noFill/>
          </a:ln>
        </p:spPr>
        <p:txBody>
          <a:bodyPr bIns="32750" rIns="32750" lIns="32750" tIns="32750" anchor="ctr" anchorCtr="0">
            <a:noAutofit/>
          </a:bodyPr>
          <a:lstStyle/>
          <a:p>
            <a:pPr algn="ctr" rtl="0" lvl="0" marR="0" indent="0" marL="0">
              <a:lnSpc>
                <a:spcPct val="75000"/>
              </a:lnSpc>
              <a:spcBef>
                <a:spcPts val="0"/>
              </a:spcBef>
              <a:buSzPct val="25000"/>
              <a:buNone/>
            </a:pPr>
            <a:r>
              <a:rPr b="1" sz="4800" lang="en">
                <a:solidFill>
                  <a:srgbClr val="F3F3F3"/>
                </a:solidFill>
                <a:latin typeface="Waiting for the Sunrise"/>
                <a:ea typeface="Waiting for the Sunrise"/>
                <a:cs typeface="Waiting for the Sunrise"/>
                <a:sym typeface="Waiting for the Sunrise"/>
              </a:rPr>
              <a:t>Create It With</a:t>
            </a:r>
          </a:p>
        </p:txBody>
      </p:sp>
      <p:sp>
        <p:nvSpPr>
          <p:cNvPr id="27" name="Shape 27"/>
          <p:cNvSpPr/>
          <p:nvPr/>
        </p:nvSpPr>
        <p:spPr>
          <a:xfrm>
            <a:off y="2945650" x="1054459"/>
            <a:ext cy="481500" cx="2486699"/>
          </a:xfrm>
          <a:prstGeom prst="rect">
            <a:avLst/>
          </a:prstGeom>
          <a:noFill/>
          <a:ln>
            <a:noFill/>
          </a:ln>
        </p:spPr>
        <p:txBody>
          <a:bodyPr bIns="32750" rIns="32750" lIns="32750" tIns="32750" anchor="ctr" anchorCtr="0">
            <a:noAutofit/>
          </a:bodyPr>
          <a:lstStyle/>
          <a:p>
            <a:pPr algn="ctr" rtl="0" lvl="0" marR="0" indent="0" marL="0">
              <a:lnSpc>
                <a:spcPct val="75000"/>
              </a:lnSpc>
              <a:spcBef>
                <a:spcPts val="0"/>
              </a:spcBef>
              <a:buSzPct val="25000"/>
              <a:buNone/>
            </a:pPr>
            <a:r>
              <a:rPr b="1" lang="en">
                <a:solidFill>
                  <a:srgbClr val="F3F3F3"/>
                </a:solidFill>
                <a:latin typeface="Waiting for the Sunrise"/>
                <a:ea typeface="Waiting for the Sunrise"/>
                <a:cs typeface="Waiting for the Sunrise"/>
                <a:sym typeface="Waiting for the Sunrise"/>
              </a:rPr>
              <a:t>in cooperation with</a:t>
            </a:r>
          </a:p>
        </p:txBody>
      </p:sp>
      <p:pic>
        <p:nvPicPr>
          <p:cNvPr id="28" name="Shape 28"/>
          <p:cNvPicPr preferRelativeResize="0"/>
          <p:nvPr/>
        </p:nvPicPr>
        <p:blipFill>
          <a:blip r:embed="rId5">
            <a:alphaModFix/>
          </a:blip>
          <a:stretch>
            <a:fillRect/>
          </a:stretch>
        </p:blipFill>
        <p:spPr>
          <a:xfrm>
            <a:off y="3369925" x="1335775"/>
            <a:ext cy="742950" cx="1924050"/>
          </a:xfrm>
          <a:prstGeom prst="rect">
            <a:avLst/>
          </a:prstGeom>
          <a:noFill/>
          <a:ln>
            <a:noFill/>
          </a:ln>
        </p:spPr>
      </p:pic>
      <p:pic>
        <p:nvPicPr>
          <p:cNvPr id="29" name="Shape 29"/>
          <p:cNvPicPr preferRelativeResize="0"/>
          <p:nvPr/>
        </p:nvPicPr>
        <p:blipFill>
          <a:blip r:embed="rId6">
            <a:alphaModFix/>
          </a:blip>
          <a:stretch>
            <a:fillRect/>
          </a:stretch>
        </p:blipFill>
        <p:spPr>
          <a:xfrm>
            <a:off y="1817666" x="2614359"/>
            <a:ext cy="885567" cx="1745890"/>
          </a:xfrm>
          <a:prstGeom prst="rect">
            <a:avLst/>
          </a:prstGeom>
          <a:noFill/>
          <a:ln>
            <a:noFill/>
          </a:ln>
        </p:spPr>
      </p:pic>
      <p:pic>
        <p:nvPicPr>
          <p:cNvPr id="30" name="Shape 30"/>
          <p:cNvPicPr preferRelativeResize="0"/>
          <p:nvPr/>
        </p:nvPicPr>
        <p:blipFill>
          <a:blip r:embed="rId7">
            <a:alphaModFix/>
          </a:blip>
          <a:stretch>
            <a:fillRect/>
          </a:stretch>
        </p:blipFill>
        <p:spPr>
          <a:xfrm>
            <a:off y="726100" x="5380450"/>
            <a:ext cy="3358650" cx="2137325"/>
          </a:xfrm>
          <a:prstGeom prst="rect">
            <a:avLst/>
          </a:prstGeom>
          <a:noFill/>
          <a:ln>
            <a:noFill/>
          </a:ln>
        </p:spPr>
      </p:pic>
      <p:sp>
        <p:nvSpPr>
          <p:cNvPr id="31" name="Shape 31"/>
          <p:cNvSpPr txBox="1"/>
          <p:nvPr/>
        </p:nvSpPr>
        <p:spPr>
          <a:xfrm>
            <a:off y="132925" x="5072087"/>
            <a:ext cy="717599" cx="2753999"/>
          </a:xfrm>
          <a:prstGeom prst="rect">
            <a:avLst/>
          </a:prstGeom>
          <a:noFill/>
          <a:ln>
            <a:noFill/>
          </a:ln>
        </p:spPr>
        <p:txBody>
          <a:bodyPr bIns="91425" rIns="91425" lIns="91425" tIns="91425" anchor="t" anchorCtr="0">
            <a:noAutofit/>
          </a:bodyPr>
          <a:lstStyle/>
          <a:p>
            <a:pPr algn="ctr" rtl="0" lvl="0">
              <a:spcBef>
                <a:spcPts val="0"/>
              </a:spcBef>
              <a:buNone/>
            </a:pPr>
            <a:r>
              <a:rPr b="1" sz="3000" lang="en">
                <a:solidFill>
                  <a:srgbClr val="F3F3F3"/>
                </a:solidFill>
                <a:latin typeface="Droid Sans"/>
                <a:ea typeface="Droid Sans"/>
                <a:cs typeface="Droid Sans"/>
                <a:sym typeface="Droid Sans"/>
              </a:rPr>
              <a:t>Hello World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pic>
        <p:nvPicPr>
          <p:cNvPr id="153" name="Shape 153"/>
          <p:cNvPicPr preferRelativeResize="0"/>
          <p:nvPr/>
        </p:nvPicPr>
        <p:blipFill>
          <a:blip r:embed="rId3">
            <a:alphaModFix/>
          </a:blip>
          <a:stretch>
            <a:fillRect/>
          </a:stretch>
        </p:blipFill>
        <p:spPr>
          <a:xfrm>
            <a:off y="2697975" x="3628154"/>
            <a:ext cy="1801999" cx="3707825"/>
          </a:xfrm>
          <a:prstGeom prst="rect">
            <a:avLst/>
          </a:prstGeom>
          <a:noFill/>
          <a:ln>
            <a:noFill/>
          </a:ln>
        </p:spPr>
      </p:pic>
      <p:pic>
        <p:nvPicPr>
          <p:cNvPr id="154" name="Shape 154"/>
          <p:cNvPicPr preferRelativeResize="0"/>
          <p:nvPr/>
        </p:nvPicPr>
        <p:blipFill>
          <a:blip r:embed="rId4">
            <a:alphaModFix/>
          </a:blip>
          <a:stretch>
            <a:fillRect/>
          </a:stretch>
        </p:blipFill>
        <p:spPr>
          <a:xfrm>
            <a:off y="95475" x="525225"/>
            <a:ext cy="301200" cx="1151647"/>
          </a:xfrm>
          <a:prstGeom prst="rect">
            <a:avLst/>
          </a:prstGeom>
          <a:noFill/>
          <a:ln>
            <a:noFill/>
          </a:ln>
        </p:spPr>
      </p:pic>
      <p:sp>
        <p:nvSpPr>
          <p:cNvPr id="155" name="Shape 155"/>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156" name="Shape 156"/>
          <p:cNvPicPr preferRelativeResize="0"/>
          <p:nvPr/>
        </p:nvPicPr>
        <p:blipFill>
          <a:blip r:embed="rId5">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157" name="Shape 157"/>
          <p:cNvSpPr txBox="1"/>
          <p:nvPr/>
        </p:nvSpPr>
        <p:spPr>
          <a:xfrm>
            <a:off y="891450" x="200625"/>
            <a:ext cy="831900" cx="38304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Let’s look and see the controls that are needed</a:t>
            </a:r>
          </a:p>
        </p:txBody>
      </p:sp>
      <p:sp>
        <p:nvSpPr>
          <p:cNvPr id="158" name="Shape 158"/>
          <p:cNvSpPr txBox="1"/>
          <p:nvPr/>
        </p:nvSpPr>
        <p:spPr>
          <a:xfrm>
            <a:off y="2798550" x="595500"/>
            <a:ext cy="1943100" cx="2614199"/>
          </a:xfrm>
          <a:prstGeom prst="rect">
            <a:avLst/>
          </a:prstGeom>
          <a:noFill/>
          <a:ln>
            <a:noFill/>
          </a:ln>
        </p:spPr>
        <p:txBody>
          <a:bodyPr bIns="91425" rIns="91425" lIns="91425" tIns="91425" anchor="t" anchorCtr="0">
            <a:noAutofit/>
          </a:bodyPr>
          <a:lstStyle/>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New Message </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Person</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Message text</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Message Time</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Navigation Arrow</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Separator Line</a:t>
            </a:r>
          </a:p>
        </p:txBody>
      </p:sp>
      <p:pic>
        <p:nvPicPr>
          <p:cNvPr id="159" name="Shape 159"/>
          <p:cNvPicPr preferRelativeResize="0"/>
          <p:nvPr/>
        </p:nvPicPr>
        <p:blipFill rotWithShape="1">
          <a:blip r:embed="rId6">
            <a:alphaModFix/>
          </a:blip>
          <a:srcRect t="0" b="0" r="0" l="48078"/>
          <a:stretch/>
        </p:blipFill>
        <p:spPr>
          <a:xfrm>
            <a:off y="831226" x="7325575"/>
            <a:ext cy="3354425" cx="1762775"/>
          </a:xfrm>
          <a:prstGeom prst="rect">
            <a:avLst/>
          </a:prstGeom>
          <a:noFill/>
          <a:ln>
            <a:noFill/>
          </a:ln>
        </p:spPr>
      </p:pic>
      <p:sp>
        <p:nvSpPr>
          <p:cNvPr id="160" name="Shape 160"/>
          <p:cNvSpPr/>
          <p:nvPr/>
        </p:nvSpPr>
        <p:spPr>
          <a:xfrm>
            <a:off y="3346550" x="36576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161" name="Shape 161"/>
          <p:cNvSpPr/>
          <p:nvPr/>
        </p:nvSpPr>
        <p:spPr>
          <a:xfrm>
            <a:off y="1605763" x="7325575"/>
            <a:ext cy="493199" cx="17040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62" name="Shape 162"/>
          <p:cNvSpPr/>
          <p:nvPr/>
        </p:nvSpPr>
        <p:spPr>
          <a:xfrm>
            <a:off y="2703000" x="3678303"/>
            <a:ext cy="1802100" cx="36057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63" name="Shape 163"/>
          <p:cNvSpPr/>
          <p:nvPr/>
        </p:nvSpPr>
        <p:spPr>
          <a:xfrm>
            <a:off y="3188100" x="447910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164" name="Shape 164"/>
          <p:cNvSpPr/>
          <p:nvPr/>
        </p:nvSpPr>
        <p:spPr>
          <a:xfrm>
            <a:off y="3954000" x="447910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165" name="Shape 165"/>
          <p:cNvSpPr/>
          <p:nvPr/>
        </p:nvSpPr>
        <p:spPr>
          <a:xfrm>
            <a:off y="3188100" x="61693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
        <p:nvSpPr>
          <p:cNvPr id="166" name="Shape 166"/>
          <p:cNvSpPr/>
          <p:nvPr/>
        </p:nvSpPr>
        <p:spPr>
          <a:xfrm>
            <a:off y="3976952" x="68655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6</a:t>
            </a:r>
          </a:p>
        </p:txBody>
      </p:sp>
      <p:sp>
        <p:nvSpPr>
          <p:cNvPr id="167" name="Shape 167"/>
          <p:cNvSpPr/>
          <p:nvPr/>
        </p:nvSpPr>
        <p:spPr>
          <a:xfrm>
            <a:off y="3427352" x="68655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5</a:t>
            </a:r>
          </a:p>
        </p:txBody>
      </p:sp>
      <p:cxnSp>
        <p:nvCxnSpPr>
          <p:cNvPr id="168" name="Shape 168"/>
          <p:cNvCxnSpPr>
            <a:stCxn id="161" idx="1"/>
          </p:cNvCxnSpPr>
          <p:nvPr/>
        </p:nvCxnSpPr>
        <p:spPr>
          <a:xfrm flipH="1">
            <a:off y="1852363" x="6910075"/>
            <a:ext cy="838800" cx="415500"/>
          </a:xfrm>
          <a:prstGeom prst="straightConnector1">
            <a:avLst/>
          </a:prstGeom>
          <a:noFill/>
          <a:ln w="38100" cap="flat">
            <a:solidFill>
              <a:srgbClr val="E06666"/>
            </a:solidFill>
            <a:prstDash val="solid"/>
            <a:round/>
            <a:headEnd w="lg" len="lg" type="none"/>
            <a:tailEnd w="lg" len="lg" type="triangle"/>
          </a:ln>
        </p:spPr>
      </p:cxnSp>
      <p:sp>
        <p:nvSpPr>
          <p:cNvPr id="169" name="Shape 169"/>
          <p:cNvSpPr txBox="1"/>
          <p:nvPr/>
        </p:nvSpPr>
        <p:spPr>
          <a:xfrm>
            <a:off y="1786825" x="161225"/>
            <a:ext cy="969900" cx="3475499"/>
          </a:xfrm>
          <a:prstGeom prst="rect">
            <a:avLst/>
          </a:prstGeom>
          <a:noFill/>
          <a:ln>
            <a:noFill/>
          </a:ln>
        </p:spPr>
        <p:txBody>
          <a:bodyPr bIns="91425" rIns="91425" lIns="91425" tIns="91425" anchor="t" anchorCtr="0">
            <a:noAutofit/>
          </a:bodyPr>
          <a:lstStyle/>
          <a:p>
            <a:pPr rtl="0" lvl="0">
              <a:spcBef>
                <a:spcPts val="0"/>
              </a:spcBef>
              <a:buNone/>
            </a:pPr>
            <a:r>
              <a:rPr sz="1800" lang="en">
                <a:latin typeface="Droid Sans"/>
                <a:ea typeface="Droid Sans"/>
                <a:cs typeface="Droid Sans"/>
                <a:sym typeface="Droid Sans"/>
              </a:rPr>
              <a:t>By looking at the Message list, we see that there are 6 controls that will be needed: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y="0" x="0"/>
          <a:ext cy="0" cx="0"/>
          <a:chOff y="0" x="0"/>
          <a:chExt cy="0" cx="0"/>
        </a:xfrm>
      </p:grpSpPr>
      <p:pic>
        <p:nvPicPr>
          <p:cNvPr id="174" name="Shape 174"/>
          <p:cNvPicPr preferRelativeResize="0"/>
          <p:nvPr/>
        </p:nvPicPr>
        <p:blipFill>
          <a:blip r:embed="rId3">
            <a:alphaModFix/>
          </a:blip>
          <a:stretch>
            <a:fillRect/>
          </a:stretch>
        </p:blipFill>
        <p:spPr>
          <a:xfrm>
            <a:off y="2888463" x="4982425"/>
            <a:ext cy="1352748" cx="3377450"/>
          </a:xfrm>
          <a:prstGeom prst="rect">
            <a:avLst/>
          </a:prstGeom>
          <a:noFill/>
          <a:ln>
            <a:noFill/>
          </a:ln>
        </p:spPr>
      </p:pic>
      <p:sp>
        <p:nvSpPr>
          <p:cNvPr id="175" name="Shape 175"/>
          <p:cNvSpPr txBox="1"/>
          <p:nvPr/>
        </p:nvSpPr>
        <p:spPr>
          <a:xfrm>
            <a:off y="1284996" x="1206275"/>
            <a:ext cy="1481700" cx="30606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434343"/>
                </a:solidFill>
                <a:latin typeface="Droid Sans"/>
                <a:ea typeface="Droid Sans"/>
                <a:cs typeface="Droid Sans"/>
                <a:sym typeface="Droid Sans"/>
              </a:rPr>
              <a:t>Now lets add the controls to our new card. When you first add them, they will not look the same, but we will style them very soon.</a:t>
            </a:r>
          </a:p>
          <a:p>
            <a:pPr rtl="0" lvl="0">
              <a:spcBef>
                <a:spcPts val="0"/>
              </a:spcBef>
              <a:buNone/>
            </a:pPr>
            <a:r>
              <a:t/>
            </a:r>
            <a:endParaRPr sz="1800">
              <a:solidFill>
                <a:srgbClr val="434343"/>
              </a:solidFill>
              <a:latin typeface="Droid Sans"/>
              <a:ea typeface="Droid Sans"/>
              <a:cs typeface="Droid Sans"/>
              <a:sym typeface="Droid Sans"/>
            </a:endParaRPr>
          </a:p>
        </p:txBody>
      </p:sp>
      <p:pic>
        <p:nvPicPr>
          <p:cNvPr id="176" name="Shape 176"/>
          <p:cNvPicPr preferRelativeResize="0"/>
          <p:nvPr/>
        </p:nvPicPr>
        <p:blipFill>
          <a:blip r:embed="rId4">
            <a:alphaModFix/>
          </a:blip>
          <a:stretch>
            <a:fillRect/>
          </a:stretch>
        </p:blipFill>
        <p:spPr>
          <a:xfrm>
            <a:off y="95475" x="525225"/>
            <a:ext cy="301200" cx="1151647"/>
          </a:xfrm>
          <a:prstGeom prst="rect">
            <a:avLst/>
          </a:prstGeom>
          <a:noFill/>
          <a:ln>
            <a:noFill/>
          </a:ln>
        </p:spPr>
      </p:pic>
      <p:sp>
        <p:nvSpPr>
          <p:cNvPr id="177" name="Shape 177"/>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178" name="Shape 178"/>
          <p:cNvPicPr preferRelativeResize="0"/>
          <p:nvPr/>
        </p:nvPicPr>
        <p:blipFill>
          <a:blip r:embed="rId5">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pic>
        <p:nvPicPr>
          <p:cNvPr id="179" name="Shape 179"/>
          <p:cNvPicPr preferRelativeResize="0"/>
          <p:nvPr/>
        </p:nvPicPr>
        <p:blipFill>
          <a:blip r:embed="rId6">
            <a:alphaModFix/>
          </a:blip>
          <a:stretch>
            <a:fillRect/>
          </a:stretch>
        </p:blipFill>
        <p:spPr>
          <a:xfrm>
            <a:off y="273066" x="4817262"/>
            <a:ext cy="1801999" cx="3707825"/>
          </a:xfrm>
          <a:prstGeom prst="rect">
            <a:avLst/>
          </a:prstGeom>
          <a:noFill/>
          <a:ln>
            <a:noFill/>
          </a:ln>
        </p:spPr>
      </p:pic>
      <p:sp>
        <p:nvSpPr>
          <p:cNvPr id="180" name="Shape 180"/>
          <p:cNvSpPr/>
          <p:nvPr/>
        </p:nvSpPr>
        <p:spPr>
          <a:xfrm>
            <a:off y="1014244" x="483713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181" name="Shape 181"/>
          <p:cNvSpPr/>
          <p:nvPr/>
        </p:nvSpPr>
        <p:spPr>
          <a:xfrm>
            <a:off y="273012" x="4868303"/>
            <a:ext cy="1802100" cx="36057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2" name="Shape 182"/>
          <p:cNvSpPr/>
          <p:nvPr/>
        </p:nvSpPr>
        <p:spPr>
          <a:xfrm>
            <a:off y="751212" x="57156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183" name="Shape 183"/>
          <p:cNvSpPr/>
          <p:nvPr/>
        </p:nvSpPr>
        <p:spPr>
          <a:xfrm>
            <a:off y="1517112" x="57156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184" name="Shape 184"/>
          <p:cNvSpPr/>
          <p:nvPr/>
        </p:nvSpPr>
        <p:spPr>
          <a:xfrm>
            <a:off y="751212" x="74058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
        <p:nvSpPr>
          <p:cNvPr id="185" name="Shape 185"/>
          <p:cNvSpPr/>
          <p:nvPr/>
        </p:nvSpPr>
        <p:spPr>
          <a:xfrm>
            <a:off y="1540064" x="81020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6</a:t>
            </a:r>
          </a:p>
        </p:txBody>
      </p:sp>
      <p:sp>
        <p:nvSpPr>
          <p:cNvPr id="186" name="Shape 186"/>
          <p:cNvSpPr/>
          <p:nvPr/>
        </p:nvSpPr>
        <p:spPr>
          <a:xfrm>
            <a:off y="990464" x="81020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5</a:t>
            </a:r>
          </a:p>
        </p:txBody>
      </p:sp>
      <p:sp>
        <p:nvSpPr>
          <p:cNvPr id="187" name="Shape 187"/>
          <p:cNvSpPr txBox="1"/>
          <p:nvPr/>
        </p:nvSpPr>
        <p:spPr>
          <a:xfrm>
            <a:off y="2946043" x="1444370"/>
            <a:ext cy="1943100" cx="3124499"/>
          </a:xfrm>
          <a:prstGeom prst="rect">
            <a:avLst/>
          </a:prstGeom>
          <a:noFill/>
          <a:ln>
            <a:noFill/>
          </a:ln>
        </p:spPr>
        <p:txBody>
          <a:bodyPr bIns="91425" rIns="91425" lIns="91425" tIns="91425" anchor="t" anchorCtr="0">
            <a:noAutofit/>
          </a:bodyPr>
          <a:lstStyle/>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New Message [Circle]</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Person [label]</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Message text </a:t>
            </a:r>
            <a:r>
              <a:rPr sz="1800" lang="en">
                <a:solidFill>
                  <a:schemeClr val="dk1"/>
                </a:solidFill>
                <a:latin typeface="Droid Sans"/>
                <a:ea typeface="Droid Sans"/>
                <a:cs typeface="Droid Sans"/>
                <a:sym typeface="Droid Sans"/>
              </a:rPr>
              <a:t>[label]</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Message Time </a:t>
            </a:r>
            <a:r>
              <a:rPr sz="1800" lang="en">
                <a:solidFill>
                  <a:schemeClr val="dk1"/>
                </a:solidFill>
                <a:latin typeface="Droid Sans"/>
                <a:ea typeface="Droid Sans"/>
                <a:cs typeface="Droid Sans"/>
                <a:sym typeface="Droid Sans"/>
              </a:rPr>
              <a:t>[label]</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Navigation Arrow </a:t>
            </a:r>
            <a:r>
              <a:rPr sz="1800" lang="en">
                <a:solidFill>
                  <a:schemeClr val="dk1"/>
                </a:solidFill>
                <a:latin typeface="Droid Sans"/>
                <a:ea typeface="Droid Sans"/>
                <a:cs typeface="Droid Sans"/>
                <a:sym typeface="Droid Sans"/>
              </a:rPr>
              <a:t>[label]</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Separator Line </a:t>
            </a:r>
            <a:r>
              <a:rPr sz="1800" lang="en">
                <a:solidFill>
                  <a:schemeClr val="dk1"/>
                </a:solidFill>
                <a:latin typeface="Droid Sans"/>
                <a:ea typeface="Droid Sans"/>
                <a:cs typeface="Droid Sans"/>
                <a:sym typeface="Droid Sans"/>
              </a:rPr>
              <a:t>[line]</a:t>
            </a:r>
          </a:p>
        </p:txBody>
      </p:sp>
      <p:pic>
        <p:nvPicPr>
          <p:cNvPr id="188" name="Shape 188"/>
          <p:cNvPicPr preferRelativeResize="0"/>
          <p:nvPr/>
        </p:nvPicPr>
        <p:blipFill>
          <a:blip r:embed="rId7">
            <a:alphaModFix/>
          </a:blip>
          <a:stretch>
            <a:fillRect/>
          </a:stretch>
        </p:blipFill>
        <p:spPr>
          <a:xfrm>
            <a:off y="3008400" x="1229623"/>
            <a:ext cy="288930" cx="266700"/>
          </a:xfrm>
          <a:prstGeom prst="rect">
            <a:avLst/>
          </a:prstGeom>
          <a:noFill/>
          <a:ln>
            <a:noFill/>
          </a:ln>
        </p:spPr>
      </p:pic>
      <p:pic>
        <p:nvPicPr>
          <p:cNvPr id="189" name="Shape 189"/>
          <p:cNvPicPr preferRelativeResize="0"/>
          <p:nvPr/>
        </p:nvPicPr>
        <p:blipFill>
          <a:blip r:embed="rId8">
            <a:alphaModFix/>
          </a:blip>
          <a:stretch>
            <a:fillRect/>
          </a:stretch>
        </p:blipFill>
        <p:spPr>
          <a:xfrm>
            <a:off y="786050" x="180025"/>
            <a:ext cy="4238700" cx="754345"/>
          </a:xfrm>
          <a:prstGeom prst="rect">
            <a:avLst/>
          </a:prstGeom>
          <a:noFill/>
          <a:ln w="9525" cap="flat">
            <a:solidFill>
              <a:srgbClr val="666666"/>
            </a:solidFill>
            <a:prstDash val="solid"/>
            <a:round/>
            <a:headEnd w="med" len="med" type="none"/>
            <a:tailEnd w="med" len="med" type="none"/>
          </a:ln>
        </p:spPr>
      </p:pic>
      <p:sp>
        <p:nvSpPr>
          <p:cNvPr id="190" name="Shape 190"/>
          <p:cNvSpPr/>
          <p:nvPr/>
        </p:nvSpPr>
        <p:spPr>
          <a:xfrm>
            <a:off y="1847625" x="225061"/>
            <a:ext cy="230400" cx="3333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1" name="Shape 191"/>
          <p:cNvSpPr/>
          <p:nvPr/>
        </p:nvSpPr>
        <p:spPr>
          <a:xfrm>
            <a:off y="3891166" x="358050"/>
            <a:ext cy="171300" cx="207299"/>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2" name="Shape 192"/>
          <p:cNvSpPr/>
          <p:nvPr/>
        </p:nvSpPr>
        <p:spPr>
          <a:xfrm>
            <a:off y="4074738" x="188331"/>
            <a:ext cy="171300" cx="207299"/>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193" name="Shape 193"/>
          <p:cNvPicPr preferRelativeResize="0"/>
          <p:nvPr/>
        </p:nvPicPr>
        <p:blipFill>
          <a:blip r:embed="rId9">
            <a:alphaModFix/>
          </a:blip>
          <a:stretch>
            <a:fillRect/>
          </a:stretch>
        </p:blipFill>
        <p:spPr>
          <a:xfrm>
            <a:off y="3655035" x="1196289"/>
            <a:ext cy="171450" cx="333375"/>
          </a:xfrm>
          <a:prstGeom prst="rect">
            <a:avLst/>
          </a:prstGeom>
          <a:noFill/>
          <a:ln>
            <a:noFill/>
          </a:ln>
        </p:spPr>
      </p:pic>
      <p:pic>
        <p:nvPicPr>
          <p:cNvPr id="194" name="Shape 194"/>
          <p:cNvPicPr preferRelativeResize="0"/>
          <p:nvPr/>
        </p:nvPicPr>
        <p:blipFill>
          <a:blip r:embed="rId9">
            <a:alphaModFix/>
          </a:blip>
          <a:stretch>
            <a:fillRect/>
          </a:stretch>
        </p:blipFill>
        <p:spPr>
          <a:xfrm>
            <a:off y="3913066" x="1196301"/>
            <a:ext cy="171450" cx="333375"/>
          </a:xfrm>
          <a:prstGeom prst="rect">
            <a:avLst/>
          </a:prstGeom>
          <a:noFill/>
          <a:ln>
            <a:noFill/>
          </a:ln>
        </p:spPr>
      </p:pic>
      <p:pic>
        <p:nvPicPr>
          <p:cNvPr id="195" name="Shape 195"/>
          <p:cNvPicPr preferRelativeResize="0"/>
          <p:nvPr/>
        </p:nvPicPr>
        <p:blipFill>
          <a:blip r:embed="rId9">
            <a:alphaModFix/>
          </a:blip>
          <a:stretch>
            <a:fillRect/>
          </a:stretch>
        </p:blipFill>
        <p:spPr>
          <a:xfrm>
            <a:off y="4196247" x="1196288"/>
            <a:ext cy="171450" cx="333375"/>
          </a:xfrm>
          <a:prstGeom prst="rect">
            <a:avLst/>
          </a:prstGeom>
          <a:noFill/>
          <a:ln>
            <a:noFill/>
          </a:ln>
        </p:spPr>
      </p:pic>
      <p:pic>
        <p:nvPicPr>
          <p:cNvPr id="196" name="Shape 196"/>
          <p:cNvPicPr preferRelativeResize="0"/>
          <p:nvPr/>
        </p:nvPicPr>
        <p:blipFill>
          <a:blip r:embed="rId10">
            <a:alphaModFix/>
          </a:blip>
          <a:stretch>
            <a:fillRect/>
          </a:stretch>
        </p:blipFill>
        <p:spPr>
          <a:xfrm>
            <a:off y="4358775" x="1229625"/>
            <a:ext cy="304800" cx="266700"/>
          </a:xfrm>
          <a:prstGeom prst="rect">
            <a:avLst/>
          </a:prstGeom>
          <a:noFill/>
          <a:ln>
            <a:noFill/>
          </a:ln>
        </p:spPr>
      </p:pic>
      <p:pic>
        <p:nvPicPr>
          <p:cNvPr id="197" name="Shape 197"/>
          <p:cNvPicPr preferRelativeResize="0"/>
          <p:nvPr/>
        </p:nvPicPr>
        <p:blipFill>
          <a:blip r:embed="rId9">
            <a:alphaModFix/>
          </a:blip>
          <a:stretch>
            <a:fillRect/>
          </a:stretch>
        </p:blipFill>
        <p:spPr>
          <a:xfrm>
            <a:off y="3369658" x="1196287"/>
            <a:ext cy="171450" cx="333375"/>
          </a:xfrm>
          <a:prstGeom prst="rect">
            <a:avLst/>
          </a:prstGeom>
          <a:noFill/>
          <a:ln>
            <a:noFill/>
          </a:ln>
        </p:spPr>
      </p:pic>
      <p:sp>
        <p:nvSpPr>
          <p:cNvPr id="198" name="Shape 198"/>
          <p:cNvSpPr/>
          <p:nvPr/>
        </p:nvSpPr>
        <p:spPr>
          <a:xfrm>
            <a:off y="3473069" x="471008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199" name="Shape 199"/>
          <p:cNvSpPr/>
          <p:nvPr/>
        </p:nvSpPr>
        <p:spPr>
          <a:xfrm>
            <a:off y="3210637" x="55828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200" name="Shape 200"/>
          <p:cNvSpPr/>
          <p:nvPr/>
        </p:nvSpPr>
        <p:spPr>
          <a:xfrm>
            <a:off y="4105262" x="55828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201" name="Shape 201"/>
          <p:cNvSpPr/>
          <p:nvPr/>
        </p:nvSpPr>
        <p:spPr>
          <a:xfrm>
            <a:off y="3210637" x="746320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
        <p:nvSpPr>
          <p:cNvPr id="202" name="Shape 202"/>
          <p:cNvSpPr/>
          <p:nvPr/>
        </p:nvSpPr>
        <p:spPr>
          <a:xfrm>
            <a:off y="3473064" x="81515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5</a:t>
            </a:r>
          </a:p>
        </p:txBody>
      </p:sp>
      <p:sp>
        <p:nvSpPr>
          <p:cNvPr id="203" name="Shape 203"/>
          <p:cNvSpPr/>
          <p:nvPr/>
        </p:nvSpPr>
        <p:spPr>
          <a:xfrm>
            <a:off y="3891164" x="81515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6</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pic>
        <p:nvPicPr>
          <p:cNvPr id="208" name="Shape 208"/>
          <p:cNvPicPr preferRelativeResize="0"/>
          <p:nvPr/>
        </p:nvPicPr>
        <p:blipFill>
          <a:blip r:embed="rId3">
            <a:alphaModFix/>
          </a:blip>
          <a:stretch>
            <a:fillRect/>
          </a:stretch>
        </p:blipFill>
        <p:spPr>
          <a:xfrm>
            <a:off y="95475" x="525225"/>
            <a:ext cy="301200" cx="1151647"/>
          </a:xfrm>
          <a:prstGeom prst="rect">
            <a:avLst/>
          </a:prstGeom>
          <a:noFill/>
          <a:ln>
            <a:noFill/>
          </a:ln>
        </p:spPr>
      </p:pic>
      <p:sp>
        <p:nvSpPr>
          <p:cNvPr id="209" name="Shape 209"/>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210" name="Shape 210"/>
          <p:cNvPicPr preferRelativeResize="0"/>
          <p:nvPr/>
        </p:nvPicPr>
        <p:blipFill>
          <a:blip r:embed="rId4">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211" name="Shape 211"/>
          <p:cNvSpPr txBox="1"/>
          <p:nvPr/>
        </p:nvSpPr>
        <p:spPr>
          <a:xfrm>
            <a:off y="891450" x="200625"/>
            <a:ext cy="831900" cx="38304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Set the New Message Indicator Circle</a:t>
            </a:r>
          </a:p>
        </p:txBody>
      </p:sp>
      <p:sp>
        <p:nvSpPr>
          <p:cNvPr id="212" name="Shape 212"/>
          <p:cNvSpPr txBox="1"/>
          <p:nvPr/>
        </p:nvSpPr>
        <p:spPr>
          <a:xfrm>
            <a:off y="1786824" x="161225"/>
            <a:ext cy="3238799" cx="3475499"/>
          </a:xfrm>
          <a:prstGeom prst="rect">
            <a:avLst/>
          </a:prstGeom>
          <a:noFill/>
          <a:ln>
            <a:noFill/>
          </a:ln>
        </p:spPr>
        <p:txBody>
          <a:bodyPr bIns="91425" rIns="91425" lIns="91425" tIns="91425" anchor="t" anchorCtr="0">
            <a:noAutofit/>
          </a:bodyPr>
          <a:lstStyle/>
          <a:p>
            <a:pPr rtl="0">
              <a:spcBef>
                <a:spcPts val="0"/>
              </a:spcBef>
              <a:buNone/>
            </a:pPr>
            <a:r>
              <a:rPr sz="1800" lang="en">
                <a:latin typeface="Droid Sans"/>
                <a:ea typeface="Droid Sans"/>
                <a:cs typeface="Droid Sans"/>
                <a:sym typeface="Droid Sans"/>
              </a:rPr>
              <a:t>Open the Inspector for the Circle.</a:t>
            </a:r>
          </a:p>
          <a:p>
            <a:pPr rtl="0">
              <a:spcBef>
                <a:spcPts val="0"/>
              </a:spcBef>
              <a:buNone/>
            </a:pPr>
            <a:r>
              <a:t/>
            </a:r>
            <a:endParaRPr sz="1800">
              <a:latin typeface="Droid Sans"/>
              <a:ea typeface="Droid Sans"/>
              <a:cs typeface="Droid Sans"/>
              <a:sym typeface="Droid Sans"/>
            </a:endParaRPr>
          </a:p>
          <a:p>
            <a:pPr rtl="0" lvl="0">
              <a:spcBef>
                <a:spcPts val="0"/>
              </a:spcBef>
              <a:buNone/>
            </a:pPr>
            <a:r>
              <a:rPr sz="1800" lang="en">
                <a:latin typeface="Droid Sans"/>
                <a:ea typeface="Droid Sans"/>
                <a:cs typeface="Droid Sans"/>
                <a:sym typeface="Droid Sans"/>
              </a:rPr>
              <a:t>1. As with the rectangle in lesson 1, make it Opaque.</a:t>
            </a:r>
          </a:p>
          <a:p>
            <a:pPr rtl="0">
              <a:spcBef>
                <a:spcPts val="0"/>
              </a:spcBef>
              <a:buNone/>
            </a:pPr>
            <a:r>
              <a:t/>
            </a:r>
            <a:endParaRPr sz="1800">
              <a:latin typeface="Droid Sans"/>
              <a:ea typeface="Droid Sans"/>
              <a:cs typeface="Droid Sans"/>
              <a:sym typeface="Droid Sans"/>
            </a:endParaRPr>
          </a:p>
          <a:p>
            <a:pPr rtl="0" lvl="0">
              <a:spcBef>
                <a:spcPts val="0"/>
              </a:spcBef>
              <a:buNone/>
            </a:pPr>
            <a:r>
              <a:rPr sz="1800" lang="en">
                <a:latin typeface="Droid Sans"/>
                <a:ea typeface="Droid Sans"/>
                <a:cs typeface="Droid Sans"/>
                <a:sym typeface="Droid Sans"/>
              </a:rPr>
              <a:t>2. Go to Colors &amp; Patterns in the Inspector menu. Set the Fill color (the button immediately next to the Clear button) to blue [RGB 25, 121, 252].</a:t>
            </a:r>
          </a:p>
        </p:txBody>
      </p:sp>
      <p:pic>
        <p:nvPicPr>
          <p:cNvPr id="213" name="Shape 213"/>
          <p:cNvPicPr preferRelativeResize="0"/>
          <p:nvPr/>
        </p:nvPicPr>
        <p:blipFill>
          <a:blip r:embed="rId5">
            <a:alphaModFix/>
          </a:blip>
          <a:stretch>
            <a:fillRect/>
          </a:stretch>
        </p:blipFill>
        <p:spPr>
          <a:xfrm>
            <a:off y="261087" x="4864679"/>
            <a:ext cy="1801999" cx="3707825"/>
          </a:xfrm>
          <a:prstGeom prst="rect">
            <a:avLst/>
          </a:prstGeom>
          <a:noFill/>
          <a:ln>
            <a:noFill/>
          </a:ln>
        </p:spPr>
      </p:pic>
      <p:sp>
        <p:nvSpPr>
          <p:cNvPr id="214" name="Shape 214"/>
          <p:cNvSpPr/>
          <p:nvPr/>
        </p:nvSpPr>
        <p:spPr>
          <a:xfrm>
            <a:off y="909662" x="48941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215" name="Shape 215"/>
          <p:cNvSpPr/>
          <p:nvPr/>
        </p:nvSpPr>
        <p:spPr>
          <a:xfrm>
            <a:off y="266112" x="4914828"/>
            <a:ext cy="1802100" cx="36057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216" name="Shape 216"/>
          <p:cNvPicPr preferRelativeResize="0"/>
          <p:nvPr/>
        </p:nvPicPr>
        <p:blipFill>
          <a:blip r:embed="rId6">
            <a:alphaModFix/>
          </a:blip>
          <a:stretch>
            <a:fillRect/>
          </a:stretch>
        </p:blipFill>
        <p:spPr>
          <a:xfrm>
            <a:off y="2957075" x="4936500"/>
            <a:ext cy="1552575" cx="3562350"/>
          </a:xfrm>
          <a:prstGeom prst="rect">
            <a:avLst/>
          </a:prstGeom>
          <a:noFill/>
          <a:ln>
            <a:noFill/>
          </a:ln>
        </p:spPr>
      </p:pic>
      <p:sp>
        <p:nvSpPr>
          <p:cNvPr id="217" name="Shape 217"/>
          <p:cNvSpPr/>
          <p:nvPr/>
        </p:nvSpPr>
        <p:spPr>
          <a:xfrm>
            <a:off y="3454044" x="469108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y="0" x="0"/>
          <a:ext cy="0" cx="0"/>
          <a:chOff y="0" x="0"/>
          <a:chExt cy="0" cx="0"/>
        </a:xfrm>
      </p:grpSpPr>
      <p:pic>
        <p:nvPicPr>
          <p:cNvPr id="222" name="Shape 222"/>
          <p:cNvPicPr preferRelativeResize="0"/>
          <p:nvPr/>
        </p:nvPicPr>
        <p:blipFill>
          <a:blip r:embed="rId3">
            <a:alphaModFix/>
          </a:blip>
          <a:stretch>
            <a:fillRect/>
          </a:stretch>
        </p:blipFill>
        <p:spPr>
          <a:xfrm>
            <a:off y="95475" x="525225"/>
            <a:ext cy="301200" cx="1151647"/>
          </a:xfrm>
          <a:prstGeom prst="rect">
            <a:avLst/>
          </a:prstGeom>
          <a:noFill/>
          <a:ln>
            <a:noFill/>
          </a:ln>
        </p:spPr>
      </p:pic>
      <p:sp>
        <p:nvSpPr>
          <p:cNvPr id="223" name="Shape 223"/>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224" name="Shape 224"/>
          <p:cNvPicPr preferRelativeResize="0"/>
          <p:nvPr/>
        </p:nvPicPr>
        <p:blipFill>
          <a:blip r:embed="rId4">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225" name="Shape 225"/>
          <p:cNvSpPr txBox="1"/>
          <p:nvPr/>
        </p:nvSpPr>
        <p:spPr>
          <a:xfrm>
            <a:off y="891450" x="200625"/>
            <a:ext cy="831900" cx="38304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Make the label match the Person’s name style</a:t>
            </a:r>
          </a:p>
        </p:txBody>
      </p:sp>
      <p:sp>
        <p:nvSpPr>
          <p:cNvPr id="226" name="Shape 226"/>
          <p:cNvSpPr txBox="1"/>
          <p:nvPr/>
        </p:nvSpPr>
        <p:spPr>
          <a:xfrm>
            <a:off y="1786824" x="161225"/>
            <a:ext cy="2609100" cx="3475499"/>
          </a:xfrm>
          <a:prstGeom prst="rect">
            <a:avLst/>
          </a:prstGeom>
          <a:noFill/>
          <a:ln>
            <a:noFill/>
          </a:ln>
        </p:spPr>
        <p:txBody>
          <a:bodyPr bIns="91425" rIns="91425" lIns="91425" tIns="91425" anchor="t" anchorCtr="0">
            <a:noAutofit/>
          </a:bodyPr>
          <a:lstStyle/>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Select the field. Go to Font in the Inspector.</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Set the font size to 18.</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Set to bold.</a:t>
            </a:r>
          </a:p>
        </p:txBody>
      </p:sp>
      <p:pic>
        <p:nvPicPr>
          <p:cNvPr id="227" name="Shape 227"/>
          <p:cNvPicPr preferRelativeResize="0"/>
          <p:nvPr/>
        </p:nvPicPr>
        <p:blipFill>
          <a:blip r:embed="rId5">
            <a:alphaModFix/>
          </a:blip>
          <a:stretch>
            <a:fillRect/>
          </a:stretch>
        </p:blipFill>
        <p:spPr>
          <a:xfrm>
            <a:off y="261087" x="4864679"/>
            <a:ext cy="1801999" cx="3707825"/>
          </a:xfrm>
          <a:prstGeom prst="rect">
            <a:avLst/>
          </a:prstGeom>
          <a:noFill/>
          <a:ln>
            <a:noFill/>
          </a:ln>
        </p:spPr>
      </p:pic>
      <p:sp>
        <p:nvSpPr>
          <p:cNvPr id="228" name="Shape 228"/>
          <p:cNvSpPr/>
          <p:nvPr/>
        </p:nvSpPr>
        <p:spPr>
          <a:xfrm>
            <a:off y="266112" x="4914828"/>
            <a:ext cy="1802100" cx="36057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29" name="Shape 229"/>
          <p:cNvSpPr/>
          <p:nvPr/>
        </p:nvSpPr>
        <p:spPr>
          <a:xfrm>
            <a:off y="751212" x="57156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pic>
        <p:nvPicPr>
          <p:cNvPr id="230" name="Shape 230"/>
          <p:cNvPicPr preferRelativeResize="0"/>
          <p:nvPr/>
        </p:nvPicPr>
        <p:blipFill>
          <a:blip r:embed="rId6">
            <a:alphaModFix/>
          </a:blip>
          <a:stretch>
            <a:fillRect/>
          </a:stretch>
        </p:blipFill>
        <p:spPr>
          <a:xfrm>
            <a:off y="3185250" x="4914825"/>
            <a:ext cy="1485900" cx="3524250"/>
          </a:xfrm>
          <a:prstGeom prst="rect">
            <a:avLst/>
          </a:prstGeom>
          <a:noFill/>
          <a:ln>
            <a:noFill/>
          </a:ln>
        </p:spPr>
      </p:pic>
      <p:sp>
        <p:nvSpPr>
          <p:cNvPr id="231" name="Shape 231"/>
          <p:cNvSpPr/>
          <p:nvPr/>
        </p:nvSpPr>
        <p:spPr>
          <a:xfrm>
            <a:off y="3489612" x="57156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232" name="Shape 232"/>
          <p:cNvSpPr txBox="1"/>
          <p:nvPr/>
        </p:nvSpPr>
        <p:spPr>
          <a:xfrm>
            <a:off y="3633400" x="246775"/>
            <a:ext cy="831900" cx="3475499"/>
          </a:xfrm>
          <a:prstGeom prst="rect">
            <a:avLst/>
          </a:prstGeom>
          <a:noFill/>
          <a:ln>
            <a:noFill/>
          </a:ln>
        </p:spPr>
        <p:txBody>
          <a:bodyPr bIns="91425" rIns="91425" lIns="91425" tIns="91425" anchor="t" anchorCtr="0">
            <a:noAutofit/>
          </a:bodyPr>
          <a:lstStyle/>
          <a:p>
            <a:pPr rtl="0" lvl="0">
              <a:spcBef>
                <a:spcPts val="0"/>
              </a:spcBef>
              <a:buNone/>
            </a:pPr>
            <a:r>
              <a:rPr lang="en" i="1">
                <a:latin typeface="Droid Sans"/>
                <a:ea typeface="Droid Sans"/>
                <a:cs typeface="Droid Sans"/>
                <a:sym typeface="Droid Sans"/>
              </a:rPr>
              <a:t>Note: You may also need to adjust the size of the label and the location to make it match.</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y="0" x="0"/>
          <a:ext cy="0" cx="0"/>
          <a:chOff y="0" x="0"/>
          <a:chExt cy="0" cx="0"/>
        </a:xfrm>
      </p:grpSpPr>
      <p:pic>
        <p:nvPicPr>
          <p:cNvPr id="237" name="Shape 237"/>
          <p:cNvPicPr preferRelativeResize="0"/>
          <p:nvPr/>
        </p:nvPicPr>
        <p:blipFill>
          <a:blip r:embed="rId3">
            <a:alphaModFix/>
          </a:blip>
          <a:stretch>
            <a:fillRect/>
          </a:stretch>
        </p:blipFill>
        <p:spPr>
          <a:xfrm>
            <a:off y="95475" x="525225"/>
            <a:ext cy="301200" cx="1151647"/>
          </a:xfrm>
          <a:prstGeom prst="rect">
            <a:avLst/>
          </a:prstGeom>
          <a:noFill/>
          <a:ln>
            <a:noFill/>
          </a:ln>
        </p:spPr>
      </p:pic>
      <p:sp>
        <p:nvSpPr>
          <p:cNvPr id="238" name="Shape 238"/>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239" name="Shape 239"/>
          <p:cNvPicPr preferRelativeResize="0"/>
          <p:nvPr/>
        </p:nvPicPr>
        <p:blipFill>
          <a:blip r:embed="rId4">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240" name="Shape 240"/>
          <p:cNvSpPr txBox="1"/>
          <p:nvPr/>
        </p:nvSpPr>
        <p:spPr>
          <a:xfrm>
            <a:off y="891450" x="200625"/>
            <a:ext cy="831900" cx="38304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The message just needs a little color change </a:t>
            </a:r>
          </a:p>
        </p:txBody>
      </p:sp>
      <p:pic>
        <p:nvPicPr>
          <p:cNvPr id="241" name="Shape 241"/>
          <p:cNvPicPr preferRelativeResize="0"/>
          <p:nvPr/>
        </p:nvPicPr>
        <p:blipFill>
          <a:blip r:embed="rId5">
            <a:alphaModFix/>
          </a:blip>
          <a:stretch>
            <a:fillRect/>
          </a:stretch>
        </p:blipFill>
        <p:spPr>
          <a:xfrm>
            <a:off y="261087" x="4864679"/>
            <a:ext cy="1801999" cx="3707825"/>
          </a:xfrm>
          <a:prstGeom prst="rect">
            <a:avLst/>
          </a:prstGeom>
          <a:noFill/>
          <a:ln>
            <a:noFill/>
          </a:ln>
        </p:spPr>
      </p:pic>
      <p:sp>
        <p:nvSpPr>
          <p:cNvPr id="242" name="Shape 242"/>
          <p:cNvSpPr/>
          <p:nvPr/>
        </p:nvSpPr>
        <p:spPr>
          <a:xfrm>
            <a:off y="266112" x="4914828"/>
            <a:ext cy="1802100" cx="36057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43" name="Shape 243"/>
          <p:cNvSpPr/>
          <p:nvPr/>
        </p:nvSpPr>
        <p:spPr>
          <a:xfrm>
            <a:off y="1517112" x="57156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pic>
        <p:nvPicPr>
          <p:cNvPr id="244" name="Shape 244"/>
          <p:cNvPicPr preferRelativeResize="0"/>
          <p:nvPr/>
        </p:nvPicPr>
        <p:blipFill>
          <a:blip r:embed="rId6">
            <a:alphaModFix/>
          </a:blip>
          <a:stretch>
            <a:fillRect/>
          </a:stretch>
        </p:blipFill>
        <p:spPr>
          <a:xfrm>
            <a:off y="2900050" x="4914825"/>
            <a:ext cy="1581150" cx="3533775"/>
          </a:xfrm>
          <a:prstGeom prst="rect">
            <a:avLst/>
          </a:prstGeom>
          <a:noFill/>
          <a:ln>
            <a:noFill/>
          </a:ln>
        </p:spPr>
      </p:pic>
      <p:sp>
        <p:nvSpPr>
          <p:cNvPr id="245" name="Shape 245"/>
          <p:cNvSpPr/>
          <p:nvPr/>
        </p:nvSpPr>
        <p:spPr>
          <a:xfrm>
            <a:off y="4074887" x="58680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246" name="Shape 246"/>
          <p:cNvSpPr txBox="1"/>
          <p:nvPr/>
        </p:nvSpPr>
        <p:spPr>
          <a:xfrm>
            <a:off y="1939225" x="313625"/>
            <a:ext cy="2417100" cx="3869699"/>
          </a:xfrm>
          <a:prstGeom prst="rect">
            <a:avLst/>
          </a:prstGeom>
          <a:noFill/>
          <a:ln>
            <a:noFill/>
          </a:ln>
        </p:spPr>
        <p:txBody>
          <a:bodyPr bIns="91425" rIns="91425" lIns="91425" tIns="91425" anchor="t" anchorCtr="0">
            <a:noAutofit/>
          </a:bodyPr>
          <a:lstStyle/>
          <a:p>
            <a:pPr rtl="0" lvl="0" indent="-342900" marL="457200">
              <a:lnSpc>
                <a:spcPct val="100000"/>
              </a:lnSpc>
              <a:spcBef>
                <a:spcPts val="0"/>
              </a:spcBef>
              <a:buClr>
                <a:srgbClr val="000000"/>
              </a:buClr>
              <a:buSzPct val="100000"/>
              <a:buFont typeface="Droid Sans"/>
              <a:buAutoNum type="arabicPeriod"/>
            </a:pPr>
            <a:r>
              <a:rPr sz="1800" lang="en">
                <a:latin typeface="Droid Sans"/>
                <a:ea typeface="Droid Sans"/>
                <a:cs typeface="Droid Sans"/>
                <a:sym typeface="Droid Sans"/>
              </a:rPr>
              <a:t>Go to Font.</a:t>
            </a:r>
            <a:br>
              <a:rPr sz="1800" lang="en">
                <a:latin typeface="Droid Sans"/>
                <a:ea typeface="Droid Sans"/>
                <a:cs typeface="Droid Sans"/>
                <a:sym typeface="Droid Sans"/>
              </a:rPr>
            </a:br>
          </a:p>
          <a:p>
            <a:pPr rtl="0" lvl="0" indent="-342900" marL="457200">
              <a:lnSpc>
                <a:spcPct val="100000"/>
              </a:lnSpc>
              <a:spcBef>
                <a:spcPts val="0"/>
              </a:spcBef>
              <a:buClr>
                <a:srgbClr val="000000"/>
              </a:buClr>
              <a:buSzPct val="100000"/>
              <a:buFont typeface="Droid Sans"/>
              <a:buAutoNum type="arabicPeriod"/>
            </a:pPr>
            <a:r>
              <a:rPr sz="1800" lang="en">
                <a:latin typeface="Droid Sans"/>
                <a:ea typeface="Droid Sans"/>
                <a:cs typeface="Droid Sans"/>
                <a:sym typeface="Droid Sans"/>
              </a:rPr>
              <a:t>Set the font size to 12.</a:t>
            </a:r>
            <a:br>
              <a:rPr sz="1800" lang="en">
                <a:latin typeface="Droid Sans"/>
                <a:ea typeface="Droid Sans"/>
                <a:cs typeface="Droid Sans"/>
                <a:sym typeface="Droid Sans"/>
              </a:rPr>
            </a:br>
          </a:p>
          <a:p>
            <a:pPr rtl="0" lvl="0" indent="-342900" marL="457200">
              <a:lnSpc>
                <a:spcPct val="100000"/>
              </a:lnSpc>
              <a:spcBef>
                <a:spcPts val="0"/>
              </a:spcBef>
              <a:buClr>
                <a:srgbClr val="000000"/>
              </a:buClr>
              <a:buSzPct val="100000"/>
              <a:buFont typeface="Droid Sans"/>
              <a:buAutoNum type="arabicPeriod"/>
            </a:pPr>
            <a:r>
              <a:rPr sz="1800" lang="en">
                <a:latin typeface="Droid Sans"/>
                <a:ea typeface="Droid Sans"/>
                <a:cs typeface="Droid Sans"/>
                <a:sym typeface="Droid Sans"/>
              </a:rPr>
              <a:t>Go to Colors &amp; Patterns.</a:t>
            </a:r>
            <a:br>
              <a:rPr sz="1800" lang="en">
                <a:latin typeface="Droid Sans"/>
                <a:ea typeface="Droid Sans"/>
                <a:cs typeface="Droid Sans"/>
                <a:sym typeface="Droid Sans"/>
              </a:rPr>
            </a:br>
          </a:p>
          <a:p>
            <a:pPr rtl="0" lvl="0" indent="-342900" marL="457200">
              <a:lnSpc>
                <a:spcPct val="100000"/>
              </a:lnSpc>
              <a:spcBef>
                <a:spcPts val="0"/>
              </a:spcBef>
              <a:buClr>
                <a:srgbClr val="000000"/>
              </a:buClr>
              <a:buSzPct val="100000"/>
              <a:buFont typeface="Droid Sans"/>
              <a:buAutoNum type="arabicPeriod"/>
            </a:pPr>
            <a:r>
              <a:rPr sz="1800" lang="en">
                <a:latin typeface="Droid Sans"/>
                <a:ea typeface="Droid Sans"/>
                <a:cs typeface="Droid Sans"/>
                <a:sym typeface="Droid Sans"/>
              </a:rPr>
              <a:t>Set the Text color to Nickel gray [RGB 128, 128, 128]</a:t>
            </a:r>
            <a:br>
              <a:rPr sz="1800" lang="en">
                <a:latin typeface="Droid Sans"/>
                <a:ea typeface="Droid Sans"/>
                <a:cs typeface="Droid Sans"/>
                <a:sym typeface="Droid Sans"/>
              </a:rPr>
            </a:br>
          </a:p>
          <a:p>
            <a:pPr rtl="0" lvl="0" indent="-342900" marL="457200">
              <a:lnSpc>
                <a:spcPct val="100000"/>
              </a:lnSpc>
              <a:spcBef>
                <a:spcPts val="0"/>
              </a:spcBef>
              <a:buClr>
                <a:srgbClr val="000000"/>
              </a:buClr>
              <a:buSzPct val="100000"/>
              <a:buFont typeface="Droid Sans"/>
              <a:buAutoNum type="arabicPeriod"/>
            </a:pPr>
            <a:r>
              <a:rPr sz="1800" lang="en">
                <a:solidFill>
                  <a:schemeClr val="dk1"/>
                </a:solidFill>
                <a:latin typeface="Droid Sans"/>
                <a:ea typeface="Droid Sans"/>
                <a:cs typeface="Droid Sans"/>
                <a:sym typeface="Droid Sans"/>
              </a:rPr>
              <a:t>The Line Broder color is Silver gray [RGB 204, 204, 204]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y="0" x="0"/>
          <a:ext cy="0" cx="0"/>
          <a:chOff y="0" x="0"/>
          <a:chExt cy="0" cx="0"/>
        </a:xfrm>
      </p:grpSpPr>
      <p:pic>
        <p:nvPicPr>
          <p:cNvPr id="251" name="Shape 251"/>
          <p:cNvPicPr preferRelativeResize="0"/>
          <p:nvPr/>
        </p:nvPicPr>
        <p:blipFill>
          <a:blip r:embed="rId3">
            <a:alphaModFix/>
          </a:blip>
          <a:stretch>
            <a:fillRect/>
          </a:stretch>
        </p:blipFill>
        <p:spPr>
          <a:xfrm>
            <a:off y="95475" x="525225"/>
            <a:ext cy="301200" cx="1151647"/>
          </a:xfrm>
          <a:prstGeom prst="rect">
            <a:avLst/>
          </a:prstGeom>
          <a:noFill/>
          <a:ln>
            <a:noFill/>
          </a:ln>
        </p:spPr>
      </p:pic>
      <p:sp>
        <p:nvSpPr>
          <p:cNvPr id="252" name="Shape 252"/>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253" name="Shape 253"/>
          <p:cNvPicPr preferRelativeResize="0"/>
          <p:nvPr/>
        </p:nvPicPr>
        <p:blipFill>
          <a:blip r:embed="rId4">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254" name="Shape 254"/>
          <p:cNvSpPr txBox="1"/>
          <p:nvPr/>
        </p:nvSpPr>
        <p:spPr>
          <a:xfrm>
            <a:off y="891450" x="200625"/>
            <a:ext cy="831900" cx="38304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Same with the Time, Navigation and Line</a:t>
            </a:r>
          </a:p>
        </p:txBody>
      </p:sp>
      <p:pic>
        <p:nvPicPr>
          <p:cNvPr id="255" name="Shape 255"/>
          <p:cNvPicPr preferRelativeResize="0"/>
          <p:nvPr/>
        </p:nvPicPr>
        <p:blipFill>
          <a:blip r:embed="rId5">
            <a:alphaModFix/>
          </a:blip>
          <a:stretch>
            <a:fillRect/>
          </a:stretch>
        </p:blipFill>
        <p:spPr>
          <a:xfrm>
            <a:off y="261087" x="4864679"/>
            <a:ext cy="1801999" cx="3707825"/>
          </a:xfrm>
          <a:prstGeom prst="rect">
            <a:avLst/>
          </a:prstGeom>
          <a:noFill/>
          <a:ln>
            <a:noFill/>
          </a:ln>
        </p:spPr>
      </p:pic>
      <p:sp>
        <p:nvSpPr>
          <p:cNvPr id="256" name="Shape 256"/>
          <p:cNvSpPr/>
          <p:nvPr/>
        </p:nvSpPr>
        <p:spPr>
          <a:xfrm>
            <a:off y="266112" x="4914828"/>
            <a:ext cy="1802100" cx="36057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57" name="Shape 257"/>
          <p:cNvSpPr/>
          <p:nvPr/>
        </p:nvSpPr>
        <p:spPr>
          <a:xfrm>
            <a:off y="751212" x="74058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
        <p:nvSpPr>
          <p:cNvPr id="258" name="Shape 258"/>
          <p:cNvSpPr/>
          <p:nvPr/>
        </p:nvSpPr>
        <p:spPr>
          <a:xfrm>
            <a:off y="990464" x="81020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5</a:t>
            </a:r>
          </a:p>
        </p:txBody>
      </p:sp>
      <p:sp>
        <p:nvSpPr>
          <p:cNvPr id="259" name="Shape 259"/>
          <p:cNvSpPr/>
          <p:nvPr/>
        </p:nvSpPr>
        <p:spPr>
          <a:xfrm>
            <a:off y="1540064" x="81020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6</a:t>
            </a:r>
          </a:p>
        </p:txBody>
      </p:sp>
      <p:sp>
        <p:nvSpPr>
          <p:cNvPr id="260" name="Shape 260"/>
          <p:cNvSpPr txBox="1"/>
          <p:nvPr/>
        </p:nvSpPr>
        <p:spPr>
          <a:xfrm>
            <a:off y="1986900" x="313375"/>
            <a:ext cy="2417100" cx="3869699"/>
          </a:xfrm>
          <a:prstGeom prst="rect">
            <a:avLst/>
          </a:prstGeom>
          <a:noFill/>
          <a:ln>
            <a:noFill/>
          </a:ln>
        </p:spPr>
        <p:txBody>
          <a:bodyPr bIns="91425" rIns="91425" lIns="91425" tIns="91425" anchor="t" anchorCtr="0">
            <a:noAutofit/>
          </a:bodyPr>
          <a:lstStyle/>
          <a:p>
            <a:pPr rtl="0" lvl="0" indent="-342900" marL="457200">
              <a:lnSpc>
                <a:spcPct val="100000"/>
              </a:lnSpc>
              <a:spcBef>
                <a:spcPts val="0"/>
              </a:spcBef>
              <a:buClr>
                <a:srgbClr val="000000"/>
              </a:buClr>
              <a:buSzPct val="100000"/>
              <a:buFont typeface="Droid Sans"/>
              <a:buAutoNum type="arabicPeriod"/>
            </a:pPr>
            <a:r>
              <a:rPr sz="1800" lang="en">
                <a:latin typeface="Droid Sans"/>
                <a:ea typeface="Droid Sans"/>
                <a:cs typeface="Droid Sans"/>
                <a:sym typeface="Droid Sans"/>
              </a:rPr>
              <a:t>Go to Font.</a:t>
            </a:r>
            <a:br>
              <a:rPr sz="1800" lang="en">
                <a:latin typeface="Droid Sans"/>
                <a:ea typeface="Droid Sans"/>
                <a:cs typeface="Droid Sans"/>
                <a:sym typeface="Droid Sans"/>
              </a:rPr>
            </a:br>
          </a:p>
          <a:p>
            <a:pPr rtl="0" lvl="0" indent="-342900" marL="457200">
              <a:lnSpc>
                <a:spcPct val="100000"/>
              </a:lnSpc>
              <a:spcBef>
                <a:spcPts val="0"/>
              </a:spcBef>
              <a:buClr>
                <a:srgbClr val="000000"/>
              </a:buClr>
              <a:buSzPct val="100000"/>
              <a:buFont typeface="Droid Sans"/>
              <a:buAutoNum type="arabicPeriod"/>
            </a:pPr>
            <a:r>
              <a:rPr sz="1800" lang="en">
                <a:latin typeface="Droid Sans"/>
                <a:ea typeface="Droid Sans"/>
                <a:cs typeface="Droid Sans"/>
                <a:sym typeface="Droid Sans"/>
              </a:rPr>
              <a:t>Set the time font size to 14 and arrow to 18</a:t>
            </a:r>
            <a:br>
              <a:rPr sz="1800" lang="en">
                <a:latin typeface="Droid Sans"/>
                <a:ea typeface="Droid Sans"/>
                <a:cs typeface="Droid Sans"/>
                <a:sym typeface="Droid Sans"/>
              </a:rPr>
            </a:br>
          </a:p>
          <a:p>
            <a:pPr rtl="0" lvl="0" indent="-342900" marL="457200">
              <a:lnSpc>
                <a:spcPct val="100000"/>
              </a:lnSpc>
              <a:spcBef>
                <a:spcPts val="0"/>
              </a:spcBef>
              <a:buClr>
                <a:srgbClr val="000000"/>
              </a:buClr>
              <a:buSzPct val="100000"/>
              <a:buFont typeface="Droid Sans"/>
              <a:buAutoNum type="arabicPeriod"/>
            </a:pPr>
            <a:r>
              <a:rPr sz="1800" lang="en">
                <a:latin typeface="Droid Sans"/>
                <a:ea typeface="Droid Sans"/>
                <a:cs typeface="Droid Sans"/>
                <a:sym typeface="Droid Sans"/>
              </a:rPr>
              <a:t>Go to Colors &amp; Patterns.</a:t>
            </a:r>
            <a:br>
              <a:rPr sz="1800" lang="en">
                <a:latin typeface="Droid Sans"/>
                <a:ea typeface="Droid Sans"/>
                <a:cs typeface="Droid Sans"/>
                <a:sym typeface="Droid Sans"/>
              </a:rPr>
            </a:br>
          </a:p>
          <a:p>
            <a:pPr rtl="0" lvl="0" indent="-342900" marL="457200">
              <a:lnSpc>
                <a:spcPct val="100000"/>
              </a:lnSpc>
              <a:spcBef>
                <a:spcPts val="0"/>
              </a:spcBef>
              <a:buClr>
                <a:srgbClr val="000000"/>
              </a:buClr>
              <a:buSzPct val="100000"/>
              <a:buFont typeface="Droid Sans"/>
              <a:buAutoNum type="arabicPeriod"/>
            </a:pPr>
            <a:r>
              <a:rPr sz="1800" lang="en">
                <a:latin typeface="Droid Sans"/>
                <a:ea typeface="Droid Sans"/>
                <a:cs typeface="Droid Sans"/>
                <a:sym typeface="Droid Sans"/>
              </a:rPr>
              <a:t>Set the Text color to Nickel gray [RGB 128, 128, 128]</a:t>
            </a:r>
            <a:br>
              <a:rPr sz="1800" lang="en">
                <a:latin typeface="Droid Sans"/>
                <a:ea typeface="Droid Sans"/>
                <a:cs typeface="Droid Sans"/>
                <a:sym typeface="Droid Sans"/>
              </a:rPr>
            </a:br>
          </a:p>
          <a:p>
            <a:pPr rtl="0" lvl="0" indent="-342900" marL="457200">
              <a:lnSpc>
                <a:spcPct val="100000"/>
              </a:lnSpc>
              <a:spcBef>
                <a:spcPts val="0"/>
              </a:spcBef>
              <a:buClr>
                <a:srgbClr val="000000"/>
              </a:buClr>
              <a:buSzPct val="100000"/>
              <a:buFont typeface="Droid Sans"/>
              <a:buAutoNum type="arabicPeriod"/>
            </a:pPr>
            <a:r>
              <a:rPr sz="1800" lang="en">
                <a:solidFill>
                  <a:schemeClr val="dk1"/>
                </a:solidFill>
                <a:latin typeface="Droid Sans"/>
                <a:ea typeface="Droid Sans"/>
                <a:cs typeface="Droid Sans"/>
                <a:sym typeface="Droid Sans"/>
              </a:rPr>
              <a:t>The Line Border color is Silver gray [RGB 204, 204, 204]</a:t>
            </a:r>
          </a:p>
        </p:txBody>
      </p:sp>
      <p:pic>
        <p:nvPicPr>
          <p:cNvPr id="261" name="Shape 261"/>
          <p:cNvPicPr preferRelativeResize="0"/>
          <p:nvPr/>
        </p:nvPicPr>
        <p:blipFill>
          <a:blip r:embed="rId6">
            <a:alphaModFix/>
          </a:blip>
          <a:stretch>
            <a:fillRect/>
          </a:stretch>
        </p:blipFill>
        <p:spPr>
          <a:xfrm>
            <a:off y="3175758" x="4937412"/>
            <a:ext cy="1495425" cx="3562350"/>
          </a:xfrm>
          <a:prstGeom prst="rect">
            <a:avLst/>
          </a:prstGeom>
          <a:noFill/>
          <a:ln>
            <a:noFill/>
          </a:ln>
        </p:spPr>
      </p:pic>
      <p:sp>
        <p:nvSpPr>
          <p:cNvPr id="262" name="Shape 262"/>
          <p:cNvSpPr/>
          <p:nvPr/>
        </p:nvSpPr>
        <p:spPr>
          <a:xfrm>
            <a:off y="3787188" x="8294074"/>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5</a:t>
            </a:r>
          </a:p>
        </p:txBody>
      </p:sp>
      <p:sp>
        <p:nvSpPr>
          <p:cNvPr id="263" name="Shape 263"/>
          <p:cNvSpPr/>
          <p:nvPr/>
        </p:nvSpPr>
        <p:spPr>
          <a:xfrm>
            <a:off y="4336788" x="819900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6</a:t>
            </a:r>
          </a:p>
        </p:txBody>
      </p:sp>
      <p:sp>
        <p:nvSpPr>
          <p:cNvPr id="264" name="Shape 264"/>
          <p:cNvSpPr/>
          <p:nvPr/>
        </p:nvSpPr>
        <p:spPr>
          <a:xfrm>
            <a:off y="3528921" x="750280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y="0" x="0"/>
          <a:ext cy="0" cx="0"/>
          <a:chOff y="0" x="0"/>
          <a:chExt cy="0" cx="0"/>
        </a:xfrm>
      </p:grpSpPr>
      <p:pic>
        <p:nvPicPr>
          <p:cNvPr id="269" name="Shape 269"/>
          <p:cNvPicPr preferRelativeResize="0"/>
          <p:nvPr/>
        </p:nvPicPr>
        <p:blipFill>
          <a:blip r:embed="rId3">
            <a:alphaModFix/>
          </a:blip>
          <a:stretch>
            <a:fillRect/>
          </a:stretch>
        </p:blipFill>
        <p:spPr>
          <a:xfrm>
            <a:off y="755479" x="4505500"/>
            <a:ext cy="3757240" cx="3802875"/>
          </a:xfrm>
          <a:prstGeom prst="rect">
            <a:avLst/>
          </a:prstGeom>
          <a:noFill/>
          <a:ln>
            <a:noFill/>
          </a:ln>
        </p:spPr>
      </p:pic>
      <p:pic>
        <p:nvPicPr>
          <p:cNvPr id="270" name="Shape 270"/>
          <p:cNvPicPr preferRelativeResize="0"/>
          <p:nvPr/>
        </p:nvPicPr>
        <p:blipFill>
          <a:blip r:embed="rId4">
            <a:alphaModFix/>
          </a:blip>
          <a:stretch>
            <a:fillRect/>
          </a:stretch>
        </p:blipFill>
        <p:spPr>
          <a:xfrm>
            <a:off y="95475" x="525225"/>
            <a:ext cy="301200" cx="1151647"/>
          </a:xfrm>
          <a:prstGeom prst="rect">
            <a:avLst/>
          </a:prstGeom>
          <a:noFill/>
          <a:ln>
            <a:noFill/>
          </a:ln>
        </p:spPr>
      </p:pic>
      <p:sp>
        <p:nvSpPr>
          <p:cNvPr id="271" name="Shape 271"/>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272" name="Shape 272"/>
          <p:cNvPicPr preferRelativeResize="0"/>
          <p:nvPr/>
        </p:nvPicPr>
        <p:blipFill>
          <a:blip r:embed="rId5">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cxnSp>
        <p:nvCxnSpPr>
          <p:cNvPr id="273" name="Shape 273"/>
          <p:cNvCxnSpPr/>
          <p:nvPr/>
        </p:nvCxnSpPr>
        <p:spPr>
          <a:xfrm>
            <a:off y="702908" x="4397221"/>
            <a:ext cy="3600" cx="3894600"/>
          </a:xfrm>
          <a:prstGeom prst="straightConnector1">
            <a:avLst/>
          </a:prstGeom>
          <a:noFill/>
          <a:ln w="38100" cap="flat">
            <a:solidFill>
              <a:srgbClr val="E06666"/>
            </a:solidFill>
            <a:prstDash val="solid"/>
            <a:round/>
            <a:headEnd w="lg" len="lg" type="oval"/>
            <a:tailEnd w="lg" len="lg" type="oval"/>
          </a:ln>
        </p:spPr>
      </p:cxnSp>
      <p:sp>
        <p:nvSpPr>
          <p:cNvPr id="274" name="Shape 274"/>
          <p:cNvSpPr txBox="1"/>
          <p:nvPr/>
        </p:nvSpPr>
        <p:spPr>
          <a:xfrm>
            <a:off y="217425" x="5841230"/>
            <a:ext cy="545100" cx="11013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Stack</a:t>
            </a:r>
          </a:p>
        </p:txBody>
      </p:sp>
      <p:cxnSp>
        <p:nvCxnSpPr>
          <p:cNvPr id="275" name="Shape 275"/>
          <p:cNvCxnSpPr/>
          <p:nvPr/>
        </p:nvCxnSpPr>
        <p:spPr>
          <a:xfrm>
            <a:off y="4565270" x="4573862"/>
            <a:ext cy="1800" cx="1670999"/>
          </a:xfrm>
          <a:prstGeom prst="straightConnector1">
            <a:avLst/>
          </a:prstGeom>
          <a:noFill/>
          <a:ln w="38100" cap="flat">
            <a:solidFill>
              <a:srgbClr val="E06666"/>
            </a:solidFill>
            <a:prstDash val="solid"/>
            <a:round/>
            <a:headEnd w="lg" len="lg" type="oval"/>
            <a:tailEnd w="lg" len="lg" type="triangle"/>
          </a:ln>
        </p:spPr>
      </p:cxnSp>
      <p:sp>
        <p:nvSpPr>
          <p:cNvPr id="276" name="Shape 276"/>
          <p:cNvSpPr txBox="1"/>
          <p:nvPr/>
        </p:nvSpPr>
        <p:spPr>
          <a:xfrm>
            <a:off y="4546886" x="4858723"/>
            <a:ext cy="545100" cx="11013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Card1</a:t>
            </a:r>
          </a:p>
        </p:txBody>
      </p:sp>
      <p:cxnSp>
        <p:nvCxnSpPr>
          <p:cNvPr id="277" name="Shape 277"/>
          <p:cNvCxnSpPr/>
          <p:nvPr/>
        </p:nvCxnSpPr>
        <p:spPr>
          <a:xfrm>
            <a:off y="4575066" x="6451148"/>
            <a:ext cy="1800" cx="1670999"/>
          </a:xfrm>
          <a:prstGeom prst="straightConnector1">
            <a:avLst/>
          </a:prstGeom>
          <a:noFill/>
          <a:ln w="38100" cap="flat">
            <a:solidFill>
              <a:srgbClr val="E06666"/>
            </a:solidFill>
            <a:prstDash val="solid"/>
            <a:round/>
            <a:headEnd w="lg" len="lg" type="triangle"/>
            <a:tailEnd w="lg" len="lg" type="oval"/>
          </a:ln>
        </p:spPr>
      </p:cxnSp>
      <p:sp>
        <p:nvSpPr>
          <p:cNvPr id="278" name="Shape 278"/>
          <p:cNvSpPr txBox="1"/>
          <p:nvPr/>
        </p:nvSpPr>
        <p:spPr>
          <a:xfrm>
            <a:off y="4554300" x="6756780"/>
            <a:ext cy="545100" cx="11013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Card2</a:t>
            </a:r>
          </a:p>
        </p:txBody>
      </p:sp>
      <p:sp>
        <p:nvSpPr>
          <p:cNvPr id="279" name="Shape 279"/>
          <p:cNvSpPr txBox="1"/>
          <p:nvPr/>
        </p:nvSpPr>
        <p:spPr>
          <a:xfrm>
            <a:off y="1656675" x="341625"/>
            <a:ext cy="3227100" cx="3399000"/>
          </a:xfrm>
          <a:prstGeom prst="rect">
            <a:avLst/>
          </a:prstGeom>
          <a:noFill/>
          <a:ln>
            <a:noFill/>
          </a:ln>
        </p:spPr>
        <p:txBody>
          <a:bodyPr bIns="91425" rIns="91425" lIns="91425" tIns="91425" anchor="t" anchorCtr="0">
            <a:noAutofit/>
          </a:bodyPr>
          <a:lstStyle/>
          <a:p>
            <a:pPr rtl="0">
              <a:spcBef>
                <a:spcPts val="0"/>
              </a:spcBef>
              <a:buNone/>
            </a:pPr>
            <a:r>
              <a:rPr sz="1800" lang="en">
                <a:latin typeface="Droid Sans"/>
                <a:ea typeface="Droid Sans"/>
                <a:cs typeface="Droid Sans"/>
                <a:sym typeface="Droid Sans"/>
              </a:rPr>
              <a:t>Now that we have finished our first item, the next question is how do we move between our 2 cards in our stack. </a:t>
            </a:r>
          </a:p>
          <a:p>
            <a:pPr rtl="0">
              <a:spcBef>
                <a:spcPts val="0"/>
              </a:spcBef>
              <a:buNone/>
            </a:pPr>
            <a:r>
              <a:t/>
            </a:r>
            <a:endParaRPr sz="1800">
              <a:latin typeface="Droid Sans"/>
              <a:ea typeface="Droid Sans"/>
              <a:cs typeface="Droid Sans"/>
              <a:sym typeface="Droid Sans"/>
            </a:endParaRPr>
          </a:p>
          <a:p>
            <a:pPr rtl="0" lvl="0">
              <a:spcBef>
                <a:spcPts val="0"/>
              </a:spcBef>
              <a:buNone/>
            </a:pPr>
            <a:r>
              <a:rPr sz="1800" lang="en">
                <a:latin typeface="Droid Sans"/>
                <a:ea typeface="Droid Sans"/>
                <a:cs typeface="Droid Sans"/>
                <a:sym typeface="Droid Sans"/>
              </a:rPr>
              <a:t>The answer is that it needs to be coded. We will get started… but first you need to learn how to move between cards in the LiveCode edit mode.</a:t>
            </a:r>
          </a:p>
        </p:txBody>
      </p:sp>
      <p:sp>
        <p:nvSpPr>
          <p:cNvPr id="280" name="Shape 280"/>
          <p:cNvSpPr txBox="1"/>
          <p:nvPr/>
        </p:nvSpPr>
        <p:spPr>
          <a:xfrm>
            <a:off y="992725" x="195825"/>
            <a:ext cy="545100" cx="36906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Moving Between Cards</a:t>
            </a:r>
          </a:p>
          <a:p>
            <a:pPr algn="ctr" rtl="0" lvl="0">
              <a:spcBef>
                <a:spcPts val="0"/>
              </a:spcBef>
              <a:buNone/>
            </a:pPr>
            <a:r>
              <a:t/>
            </a:r>
            <a:endParaRPr/>
          </a:p>
        </p:txBody>
      </p:sp>
      <p:sp>
        <p:nvSpPr>
          <p:cNvPr id="281" name="Shape 281"/>
          <p:cNvSpPr/>
          <p:nvPr/>
        </p:nvSpPr>
        <p:spPr>
          <a:xfrm>
            <a:off y="1766475" x="5247450"/>
            <a:ext cy="259750" cx="1984625"/>
          </a:xfrm>
          <a:custGeom>
            <a:pathLst>
              <a:path w="79385" extrusionOk="0" h="10390">
                <a:moveTo>
                  <a:pt y="0" x="79385"/>
                </a:moveTo>
                <a:cubicBezTo>
                  <a:pt y="1731" x="73219"/>
                  <a:pt y="10251" x="55623"/>
                  <a:pt y="10390" x="42393"/>
                </a:cubicBezTo>
                <a:cubicBezTo>
                  <a:pt y="10528" x="29162"/>
                  <a:pt y="2423" x="7065"/>
                  <a:pt y="830" x="0"/>
                </a:cubicBezTo>
              </a:path>
            </a:pathLst>
          </a:custGeom>
          <a:noFill/>
          <a:ln w="38100" cap="flat">
            <a:solidFill>
              <a:srgbClr val="E06666"/>
            </a:solidFill>
            <a:prstDash val="dash"/>
            <a:round/>
            <a:headEnd w="lg" len="lg" type="oval"/>
            <a:tailEnd w="lg" len="lg" type="triangle"/>
          </a:ln>
        </p:spPr>
      </p:sp>
      <p:sp>
        <p:nvSpPr>
          <p:cNvPr id="282" name="Shape 282"/>
          <p:cNvSpPr/>
          <p:nvPr/>
        </p:nvSpPr>
        <p:spPr>
          <a:xfrm>
            <a:off y="1261000" x="5025800"/>
            <a:ext cy="124700" cx="1984625"/>
          </a:xfrm>
          <a:custGeom>
            <a:pathLst>
              <a:path w="79385" extrusionOk="0" h="4988">
                <a:moveTo>
                  <a:pt y="4158" x="79385"/>
                </a:moveTo>
                <a:cubicBezTo>
                  <a:pt y="3465" x="73219"/>
                  <a:pt y="-138" x="55624"/>
                  <a:pt y="0" x="42394"/>
                </a:cubicBezTo>
                <a:cubicBezTo>
                  <a:pt y="138" x="29163"/>
                  <a:pt y="4156" x="7065"/>
                  <a:pt y="4988" x="0"/>
                </a:cubicBezTo>
              </a:path>
            </a:pathLst>
          </a:custGeom>
          <a:noFill/>
          <a:ln w="38100" cap="flat">
            <a:solidFill>
              <a:srgbClr val="E06666"/>
            </a:solidFill>
            <a:prstDash val="dash"/>
            <a:round/>
            <a:headEnd w="lg" len="lg" type="triangle"/>
            <a:tailEnd w="lg" len="lg" type="oval"/>
          </a:ln>
        </p:spPr>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y="0" x="0"/>
          <a:ext cy="0" cx="0"/>
          <a:chOff y="0" x="0"/>
          <a:chExt cy="0" cx="0"/>
        </a:xfrm>
      </p:grpSpPr>
      <p:pic>
        <p:nvPicPr>
          <p:cNvPr id="287" name="Shape 287"/>
          <p:cNvPicPr preferRelativeResize="0"/>
          <p:nvPr/>
        </p:nvPicPr>
        <p:blipFill>
          <a:blip r:embed="rId3">
            <a:alphaModFix/>
          </a:blip>
          <a:stretch>
            <a:fillRect/>
          </a:stretch>
        </p:blipFill>
        <p:spPr>
          <a:xfrm>
            <a:off y="95475" x="525225"/>
            <a:ext cy="301200" cx="1151647"/>
          </a:xfrm>
          <a:prstGeom prst="rect">
            <a:avLst/>
          </a:prstGeom>
          <a:noFill/>
          <a:ln>
            <a:noFill/>
          </a:ln>
        </p:spPr>
      </p:pic>
      <p:sp>
        <p:nvSpPr>
          <p:cNvPr id="288" name="Shape 288"/>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289" name="Shape 289"/>
          <p:cNvPicPr preferRelativeResize="0"/>
          <p:nvPr/>
        </p:nvPicPr>
        <p:blipFill>
          <a:blip r:embed="rId4">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290" name="Shape 290"/>
          <p:cNvSpPr txBox="1"/>
          <p:nvPr/>
        </p:nvSpPr>
        <p:spPr>
          <a:xfrm>
            <a:off y="891450" x="295700"/>
            <a:ext cy="831900" cx="339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Say Hello to the</a:t>
            </a:r>
          </a:p>
          <a:p>
            <a:pPr algn="ctr" rtl="0" lvl="0">
              <a:spcBef>
                <a:spcPts val="0"/>
              </a:spcBef>
              <a:buNone/>
            </a:pPr>
            <a:r>
              <a:rPr b="1" sz="2400" lang="en">
                <a:solidFill>
                  <a:srgbClr val="434343"/>
                </a:solidFill>
                <a:latin typeface="Droid Sans"/>
                <a:ea typeface="Droid Sans"/>
                <a:cs typeface="Droid Sans"/>
                <a:sym typeface="Droid Sans"/>
              </a:rPr>
              <a:t>Project Browser</a:t>
            </a:r>
          </a:p>
        </p:txBody>
      </p:sp>
      <p:sp>
        <p:nvSpPr>
          <p:cNvPr id="291" name="Shape 291"/>
          <p:cNvSpPr txBox="1"/>
          <p:nvPr/>
        </p:nvSpPr>
        <p:spPr>
          <a:xfrm>
            <a:off y="1775300" x="182300"/>
            <a:ext cy="2890200" cx="4133099"/>
          </a:xfrm>
          <a:prstGeom prst="rect">
            <a:avLst/>
          </a:prstGeom>
          <a:noFill/>
          <a:ln>
            <a:noFill/>
          </a:ln>
        </p:spPr>
        <p:txBody>
          <a:bodyPr bIns="91425" rIns="91425" lIns="91425" tIns="91425" anchor="t" anchorCtr="0">
            <a:noAutofit/>
          </a:bodyPr>
          <a:lstStyle/>
          <a:p>
            <a:pPr rtl="0" lvl="0">
              <a:spcBef>
                <a:spcPts val="0"/>
              </a:spcBef>
              <a:buNone/>
            </a:pPr>
            <a:r>
              <a:rPr sz="1800" lang="en">
                <a:latin typeface="Droid Sans"/>
                <a:ea typeface="Droid Sans"/>
                <a:cs typeface="Droid Sans"/>
                <a:sym typeface="Droid Sans"/>
              </a:rPr>
              <a:t>The Project Browser provides an overview of your stacks, Cards and Controls in tree form, showing you all the open stacks, cards and controls that make up your application. You also have access to some of the basic properties of controls as well as editing code, adding, deleting and aligning controls. </a:t>
            </a:r>
            <a:r>
              <a:rPr u="sng" sz="1800" lang="en">
                <a:solidFill>
                  <a:schemeClr val="hlink"/>
                </a:solidFill>
                <a:latin typeface="Droid Sans"/>
                <a:ea typeface="Droid Sans"/>
                <a:cs typeface="Droid Sans"/>
                <a:sym typeface="Droid Sans"/>
                <a:hlinkClick r:id="rId5"/>
              </a:rPr>
              <a:t>Learn More Here</a:t>
            </a:r>
          </a:p>
        </p:txBody>
      </p:sp>
      <p:pic>
        <p:nvPicPr>
          <p:cNvPr id="292" name="Shape 292"/>
          <p:cNvPicPr preferRelativeResize="0"/>
          <p:nvPr/>
        </p:nvPicPr>
        <p:blipFill>
          <a:blip r:embed="rId6">
            <a:alphaModFix/>
          </a:blip>
          <a:stretch>
            <a:fillRect/>
          </a:stretch>
        </p:blipFill>
        <p:spPr>
          <a:xfrm>
            <a:off y="131862" x="5323125"/>
            <a:ext cy="4879775" cx="314902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y="0" x="0"/>
          <a:ext cy="0" cx="0"/>
          <a:chOff y="0" x="0"/>
          <a:chExt cy="0" cx="0"/>
        </a:xfrm>
      </p:grpSpPr>
      <p:pic>
        <p:nvPicPr>
          <p:cNvPr id="297" name="Shape 297"/>
          <p:cNvPicPr preferRelativeResize="0"/>
          <p:nvPr/>
        </p:nvPicPr>
        <p:blipFill>
          <a:blip r:embed="rId3">
            <a:alphaModFix/>
          </a:blip>
          <a:stretch>
            <a:fillRect/>
          </a:stretch>
        </p:blipFill>
        <p:spPr>
          <a:xfrm>
            <a:off y="95474" x="5381450"/>
            <a:ext cy="4937225" cx="3164674"/>
          </a:xfrm>
          <a:prstGeom prst="rect">
            <a:avLst/>
          </a:prstGeom>
          <a:noFill/>
          <a:ln>
            <a:noFill/>
          </a:ln>
        </p:spPr>
      </p:pic>
      <p:pic>
        <p:nvPicPr>
          <p:cNvPr id="298" name="Shape 298"/>
          <p:cNvPicPr preferRelativeResize="0"/>
          <p:nvPr/>
        </p:nvPicPr>
        <p:blipFill>
          <a:blip r:embed="rId4">
            <a:alphaModFix/>
          </a:blip>
          <a:stretch>
            <a:fillRect/>
          </a:stretch>
        </p:blipFill>
        <p:spPr>
          <a:xfrm>
            <a:off y="95475" x="525225"/>
            <a:ext cy="301200" cx="1151647"/>
          </a:xfrm>
          <a:prstGeom prst="rect">
            <a:avLst/>
          </a:prstGeom>
          <a:noFill/>
          <a:ln>
            <a:noFill/>
          </a:ln>
        </p:spPr>
      </p:pic>
      <p:sp>
        <p:nvSpPr>
          <p:cNvPr id="299" name="Shape 299"/>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00" name="Shape 300"/>
          <p:cNvPicPr preferRelativeResize="0"/>
          <p:nvPr/>
        </p:nvPicPr>
        <p:blipFill>
          <a:blip r:embed="rId5">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301" name="Shape 301"/>
          <p:cNvSpPr txBox="1"/>
          <p:nvPr/>
        </p:nvSpPr>
        <p:spPr>
          <a:xfrm>
            <a:off y="796425" x="146300"/>
            <a:ext cy="1207500" cx="3693599"/>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Open the Project Browser and have a look at your App</a:t>
            </a:r>
          </a:p>
        </p:txBody>
      </p:sp>
      <p:sp>
        <p:nvSpPr>
          <p:cNvPr id="302" name="Shape 302"/>
          <p:cNvSpPr txBox="1"/>
          <p:nvPr/>
        </p:nvSpPr>
        <p:spPr>
          <a:xfrm>
            <a:off y="2055875" x="182300"/>
            <a:ext cy="2890200" cx="3657600"/>
          </a:xfrm>
          <a:prstGeom prst="rect">
            <a:avLst/>
          </a:prstGeom>
          <a:noFill/>
          <a:ln>
            <a:noFill/>
          </a:ln>
        </p:spPr>
        <p:txBody>
          <a:bodyPr bIns="91425" rIns="91425" lIns="91425" tIns="91425" anchor="t" anchorCtr="0">
            <a:noAutofit/>
          </a:bodyPr>
          <a:lstStyle/>
          <a:p>
            <a:pPr rtl="0">
              <a:spcBef>
                <a:spcPts val="0"/>
              </a:spcBef>
              <a:buNone/>
            </a:pPr>
            <a:r>
              <a:rPr sz="1800" lang="en">
                <a:latin typeface="Droid Sans"/>
                <a:ea typeface="Droid Sans"/>
                <a:cs typeface="Droid Sans"/>
                <a:sym typeface="Droid Sans"/>
              </a:rPr>
              <a:t>Take a look and find the card:</a:t>
            </a:r>
          </a:p>
          <a:p>
            <a:pPr rtl="0">
              <a:spcBef>
                <a:spcPts val="0"/>
              </a:spcBef>
              <a:buNone/>
            </a:pPr>
            <a:br>
              <a:rPr sz="1200" lang="en">
                <a:latin typeface="Droid Sans"/>
                <a:ea typeface="Droid Sans"/>
                <a:cs typeface="Droid Sans"/>
                <a:sym typeface="Droid Sans"/>
              </a:rPr>
            </a:br>
            <a:r>
              <a:rPr sz="1800" lang="en">
                <a:latin typeface="Droid Sans"/>
                <a:ea typeface="Droid Sans"/>
                <a:cs typeface="Droid Sans"/>
                <a:sym typeface="Droid Sans"/>
              </a:rPr>
              <a:t>      card</a:t>
            </a:r>
            <a:r>
              <a:rPr sz="1800" lang="en">
                <a:solidFill>
                  <a:srgbClr val="434343"/>
                </a:solidFill>
                <a:latin typeface="Droid Sans"/>
                <a:ea typeface="Droid Sans"/>
                <a:cs typeface="Droid Sans"/>
                <a:sym typeface="Droid Sans"/>
              </a:rPr>
              <a:t>MessageBubbles </a:t>
            </a:r>
          </a:p>
          <a:p>
            <a:pPr rtl="0">
              <a:spcBef>
                <a:spcPts val="0"/>
              </a:spcBef>
              <a:buNone/>
            </a:pPr>
            <a:r>
              <a:t/>
            </a:r>
            <a:endParaRPr sz="1200">
              <a:latin typeface="Droid Sans"/>
              <a:ea typeface="Droid Sans"/>
              <a:cs typeface="Droid Sans"/>
              <a:sym typeface="Droid Sans"/>
            </a:endParaRPr>
          </a:p>
          <a:p>
            <a:pPr rtl="0" lvl="0">
              <a:spcBef>
                <a:spcPts val="0"/>
              </a:spcBef>
              <a:buNone/>
            </a:pPr>
            <a:r>
              <a:rPr sz="1800" lang="en">
                <a:latin typeface="Droid Sans"/>
                <a:ea typeface="Droid Sans"/>
                <a:cs typeface="Droid Sans"/>
                <a:sym typeface="Droid Sans"/>
              </a:rPr>
              <a:t>Let’s move to the card by clicking on it. Then Right Click in Windows or Ctrl+Click on the Mac. The menu will pop-up and select “Go”. The </a:t>
            </a:r>
            <a:r>
              <a:rPr sz="1800" lang="en">
                <a:solidFill>
                  <a:schemeClr val="dk1"/>
                </a:solidFill>
                <a:latin typeface="Droid Sans"/>
                <a:ea typeface="Droid Sans"/>
                <a:cs typeface="Droid Sans"/>
                <a:sym typeface="Droid Sans"/>
              </a:rPr>
              <a:t>card</a:t>
            </a:r>
            <a:r>
              <a:rPr sz="1800" lang="en">
                <a:solidFill>
                  <a:srgbClr val="434343"/>
                </a:solidFill>
                <a:latin typeface="Droid Sans"/>
                <a:ea typeface="Droid Sans"/>
                <a:cs typeface="Droid Sans"/>
                <a:sym typeface="Droid Sans"/>
              </a:rPr>
              <a:t>MessageBubbles will appear.</a:t>
            </a:r>
          </a:p>
        </p:txBody>
      </p:sp>
      <p:cxnSp>
        <p:nvCxnSpPr>
          <p:cNvPr id="303" name="Shape 303"/>
          <p:cNvCxnSpPr/>
          <p:nvPr/>
        </p:nvCxnSpPr>
        <p:spPr>
          <a:xfrm rot="10800000" flipH="1">
            <a:off y="1102099" x="2955775"/>
            <a:ext cy="1644600" cx="3917099"/>
          </a:xfrm>
          <a:prstGeom prst="straightConnector1">
            <a:avLst/>
          </a:prstGeom>
          <a:noFill/>
          <a:ln w="38100" cap="flat">
            <a:solidFill>
              <a:srgbClr val="E06666"/>
            </a:solidFill>
            <a:prstDash val="solid"/>
            <a:round/>
            <a:headEnd w="lg" len="lg" type="none"/>
            <a:tailEnd w="lg" len="lg" type="triangle"/>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y="0" x="0"/>
          <a:ext cy="0" cx="0"/>
          <a:chOff y="0" x="0"/>
          <a:chExt cy="0" cx="0"/>
        </a:xfrm>
      </p:grpSpPr>
      <p:pic>
        <p:nvPicPr>
          <p:cNvPr id="308" name="Shape 308"/>
          <p:cNvPicPr preferRelativeResize="0"/>
          <p:nvPr/>
        </p:nvPicPr>
        <p:blipFill>
          <a:blip r:embed="rId3">
            <a:alphaModFix/>
          </a:blip>
          <a:stretch>
            <a:fillRect/>
          </a:stretch>
        </p:blipFill>
        <p:spPr>
          <a:xfrm>
            <a:off y="624387" x="5223286"/>
            <a:ext cy="1111799" cx="3512375"/>
          </a:xfrm>
          <a:prstGeom prst="rect">
            <a:avLst/>
          </a:prstGeom>
          <a:noFill/>
          <a:ln>
            <a:noFill/>
          </a:ln>
        </p:spPr>
      </p:pic>
      <p:pic>
        <p:nvPicPr>
          <p:cNvPr id="309" name="Shape 309"/>
          <p:cNvPicPr preferRelativeResize="0"/>
          <p:nvPr/>
        </p:nvPicPr>
        <p:blipFill>
          <a:blip r:embed="rId4">
            <a:alphaModFix/>
          </a:blip>
          <a:stretch>
            <a:fillRect/>
          </a:stretch>
        </p:blipFill>
        <p:spPr>
          <a:xfrm>
            <a:off y="79750" x="628975"/>
            <a:ext cy="301200" cx="1151647"/>
          </a:xfrm>
          <a:prstGeom prst="rect">
            <a:avLst/>
          </a:prstGeom>
          <a:noFill/>
          <a:ln>
            <a:noFill/>
          </a:ln>
        </p:spPr>
      </p:pic>
      <p:sp>
        <p:nvSpPr>
          <p:cNvPr id="310" name="Shape 310"/>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11" name="Shape 311"/>
          <p:cNvPicPr preferRelativeResize="0"/>
          <p:nvPr/>
        </p:nvPicPr>
        <p:blipFill>
          <a:blip r:embed="rId5">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312" name="Shape 312"/>
          <p:cNvSpPr txBox="1"/>
          <p:nvPr/>
        </p:nvSpPr>
        <p:spPr>
          <a:xfrm>
            <a:off y="929250" x="170400"/>
            <a:ext cy="875700" cx="3693599"/>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Create the Header for the Message Card</a:t>
            </a:r>
          </a:p>
        </p:txBody>
      </p:sp>
      <p:sp>
        <p:nvSpPr>
          <p:cNvPr id="313" name="Shape 313"/>
          <p:cNvSpPr txBox="1"/>
          <p:nvPr/>
        </p:nvSpPr>
        <p:spPr>
          <a:xfrm>
            <a:off y="1913200" x="170400"/>
            <a:ext cy="3090900" cx="4744500"/>
          </a:xfrm>
          <a:prstGeom prst="rect">
            <a:avLst/>
          </a:prstGeom>
          <a:noFill/>
          <a:ln>
            <a:noFill/>
          </a:ln>
        </p:spPr>
        <p:txBody>
          <a:bodyPr bIns="91425" rIns="91425" lIns="91425" tIns="91425" anchor="t" anchorCtr="0">
            <a:noAutofit/>
          </a:bodyPr>
          <a:lstStyle/>
          <a:p>
            <a:pPr rtl="0" lvl="0">
              <a:spcBef>
                <a:spcPts val="0"/>
              </a:spcBef>
              <a:buNone/>
            </a:pPr>
            <a:r>
              <a:rPr sz="1800" lang="en">
                <a:latin typeface="Droid Sans"/>
                <a:ea typeface="Droid Sans"/>
                <a:cs typeface="Droid Sans"/>
                <a:sym typeface="Droid Sans"/>
              </a:rPr>
              <a:t>We need to add 4 controls to the header and set their style. </a:t>
            </a:r>
            <a:r>
              <a:rPr sz="1200" lang="en">
                <a:latin typeface="Droid Sans"/>
                <a:ea typeface="Droid Sans"/>
                <a:cs typeface="Droid Sans"/>
                <a:sym typeface="Droid Sans"/>
              </a:rPr>
              <a:t>*Turn off ThreeD for Buttons</a:t>
            </a:r>
          </a:p>
          <a:p>
            <a:pPr rtl="0" lvl="0">
              <a:spcBef>
                <a:spcPts val="0"/>
              </a:spcBef>
              <a:buNone/>
            </a:pPr>
            <a:r>
              <a:t/>
            </a:r>
            <a:endParaRPr sz="1000">
              <a:latin typeface="Droid Sans"/>
              <a:ea typeface="Droid Sans"/>
              <a:cs typeface="Droid Sans"/>
              <a:sym typeface="Droid Sans"/>
            </a:endParaRP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Add a button and set the label to “&lt;”</a:t>
            </a:r>
            <a:br>
              <a:rPr sz="1800" lang="en">
                <a:latin typeface="Droid Sans"/>
                <a:ea typeface="Droid Sans"/>
                <a:cs typeface="Droid Sans"/>
                <a:sym typeface="Droid Sans"/>
              </a:rPr>
            </a:br>
          </a:p>
          <a:p>
            <a:pPr rtl="0" lvl="0" indent="-342900" marL="457200">
              <a:spcBef>
                <a:spcPts val="0"/>
              </a:spcBef>
              <a:buClr>
                <a:srgbClr val="000000"/>
              </a:buClr>
              <a:buSzPct val="100000"/>
              <a:buFont typeface="Droid Sans"/>
              <a:buAutoNum type="arabicPeriod"/>
            </a:pPr>
            <a:r>
              <a:rPr sz="1800" lang="en">
                <a:solidFill>
                  <a:schemeClr val="dk1"/>
                </a:solidFill>
                <a:latin typeface="Droid Sans"/>
                <a:ea typeface="Droid Sans"/>
                <a:cs typeface="Droid Sans"/>
                <a:sym typeface="Droid Sans"/>
              </a:rPr>
              <a:t>Next button set to “Messages”.</a:t>
            </a:r>
          </a:p>
          <a:p>
            <a:pPr rtl="0" lvl="0">
              <a:spcBef>
                <a:spcPts val="0"/>
              </a:spcBef>
              <a:buNone/>
            </a:pPr>
            <a:r>
              <a:t/>
            </a:r>
            <a:endParaRPr b="1" sz="800">
              <a:latin typeface="Droid Sans"/>
              <a:ea typeface="Droid Sans"/>
              <a:cs typeface="Droid Sans"/>
              <a:sym typeface="Droid Sans"/>
            </a:endParaRP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Add a label field as “Paul” for the Person. Set the text style to bold.</a:t>
            </a:r>
            <a:br>
              <a:rPr sz="1800" lang="en">
                <a:latin typeface="Droid Sans"/>
                <a:ea typeface="Droid Sans"/>
                <a:cs typeface="Droid Sans"/>
                <a:sym typeface="Droid Sans"/>
              </a:rPr>
            </a:b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Add a button and name it “Contacts”, which will open the contacts list in another lesson.</a:t>
            </a:r>
          </a:p>
        </p:txBody>
      </p:sp>
      <p:sp>
        <p:nvSpPr>
          <p:cNvPr id="314" name="Shape 314"/>
          <p:cNvSpPr/>
          <p:nvPr/>
        </p:nvSpPr>
        <p:spPr>
          <a:xfrm>
            <a:off y="624382" x="5171525"/>
            <a:ext cy="1111799" cx="36057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15" name="Shape 315"/>
          <p:cNvSpPr/>
          <p:nvPr/>
        </p:nvSpPr>
        <p:spPr>
          <a:xfrm>
            <a:off y="617781" x="53094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316" name="Shape 316"/>
          <p:cNvSpPr/>
          <p:nvPr/>
        </p:nvSpPr>
        <p:spPr>
          <a:xfrm>
            <a:off y="617782" x="686120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317" name="Shape 317"/>
          <p:cNvSpPr/>
          <p:nvPr/>
        </p:nvSpPr>
        <p:spPr>
          <a:xfrm>
            <a:off y="617782" x="59704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318" name="Shape 318"/>
          <p:cNvSpPr/>
          <p:nvPr/>
        </p:nvSpPr>
        <p:spPr>
          <a:xfrm>
            <a:off y="617782" x="78407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pic>
        <p:nvPicPr>
          <p:cNvPr id="319" name="Shape 319"/>
          <p:cNvPicPr preferRelativeResize="0"/>
          <p:nvPr/>
        </p:nvPicPr>
        <p:blipFill>
          <a:blip r:embed="rId6">
            <a:alphaModFix/>
          </a:blip>
          <a:stretch>
            <a:fillRect/>
          </a:stretch>
        </p:blipFill>
        <p:spPr>
          <a:xfrm>
            <a:off y="2935037" x="5188437"/>
            <a:ext cy="1590675" cx="3571875"/>
          </a:xfrm>
          <a:prstGeom prst="rect">
            <a:avLst/>
          </a:prstGeom>
          <a:noFill/>
          <a:ln>
            <a:noFill/>
          </a:ln>
        </p:spPr>
      </p:pic>
      <p:cxnSp>
        <p:nvCxnSpPr>
          <p:cNvPr id="320" name="Shape 320"/>
          <p:cNvCxnSpPr>
            <a:stCxn id="314" idx="2"/>
            <a:endCxn id="321" idx="0"/>
          </p:cNvCxnSpPr>
          <p:nvPr/>
        </p:nvCxnSpPr>
        <p:spPr>
          <a:xfrm flipH="1">
            <a:off y="1736182" x="6962675"/>
            <a:ext cy="1198800" cx="11700"/>
          </a:xfrm>
          <a:prstGeom prst="straightConnector1">
            <a:avLst/>
          </a:prstGeom>
          <a:noFill/>
          <a:ln w="38100" cap="flat">
            <a:solidFill>
              <a:srgbClr val="E06666"/>
            </a:solidFill>
            <a:prstDash val="solid"/>
            <a:round/>
            <a:headEnd w="lg" len="lg" type="none"/>
            <a:tailEnd w="lg" len="lg" type="triangle"/>
          </a:ln>
        </p:spPr>
      </p:cxnSp>
      <p:sp>
        <p:nvSpPr>
          <p:cNvPr id="321" name="Shape 321"/>
          <p:cNvSpPr/>
          <p:nvPr/>
        </p:nvSpPr>
        <p:spPr>
          <a:xfrm>
            <a:off y="2935037" x="5176625"/>
            <a:ext cy="1590600" cx="35718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22" name="Shape 322"/>
          <p:cNvSpPr txBox="1"/>
          <p:nvPr/>
        </p:nvSpPr>
        <p:spPr>
          <a:xfrm>
            <a:off y="2054025" x="7101625"/>
            <a:ext cy="353399" cx="1720200"/>
          </a:xfrm>
          <a:prstGeom prst="rect">
            <a:avLst/>
          </a:prstGeom>
          <a:noFill/>
          <a:ln>
            <a:noFill/>
          </a:ln>
        </p:spPr>
        <p:txBody>
          <a:bodyPr bIns="91425" rIns="91425" lIns="91425" tIns="91425" anchor="t" anchorCtr="0">
            <a:noAutofit/>
          </a:bodyPr>
          <a:lstStyle/>
          <a:p>
            <a:pPr rtl="0" lvl="0">
              <a:spcBef>
                <a:spcPts val="0"/>
              </a:spcBef>
              <a:buNone/>
            </a:pPr>
            <a:r>
              <a:rPr b="1" lang="en">
                <a:solidFill>
                  <a:srgbClr val="E06666"/>
                </a:solidFill>
                <a:latin typeface="Droid Sans"/>
                <a:ea typeface="Droid Sans"/>
                <a:cs typeface="Droid Sans"/>
                <a:sym typeface="Droid Sans"/>
              </a:rPr>
              <a:t>See the Results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nvSpPr>
        <p:spPr>
          <a:xfrm>
            <a:off y="2147300" x="1465125"/>
            <a:ext cy="2780999" cx="5741700"/>
          </a:xfrm>
          <a:prstGeom prst="rect">
            <a:avLst/>
          </a:prstGeom>
          <a:noFill/>
          <a:ln>
            <a:noFill/>
          </a:ln>
        </p:spPr>
        <p:txBody>
          <a:bodyPr bIns="91425" rIns="91425" lIns="91425" tIns="91425" anchor="t" anchorCtr="0">
            <a:noAutofit/>
          </a:bodyPr>
          <a:lstStyle/>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You create a user interface window, which are called Stacks and Cards.</a:t>
            </a:r>
            <a:br>
              <a:rPr sz="1800" lang="en">
                <a:latin typeface="Droid Sans"/>
                <a:ea typeface="Droid Sans"/>
                <a:cs typeface="Droid Sans"/>
                <a:sym typeface="Droid Sans"/>
              </a:rPr>
            </a:b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Then you populate the Cards with controls, like buttons, check boxes, text fields or list. </a:t>
            </a:r>
            <a:br>
              <a:rPr sz="1800" lang="en">
                <a:latin typeface="Droid Sans"/>
                <a:ea typeface="Droid Sans"/>
                <a:cs typeface="Droid Sans"/>
                <a:sym typeface="Droid Sans"/>
              </a:rPr>
            </a:br>
          </a:p>
          <a:p>
            <a:pPr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You use LiveCode’s English-like programming language to tell your application how to behave.</a:t>
            </a:r>
          </a:p>
        </p:txBody>
      </p:sp>
      <p:pic>
        <p:nvPicPr>
          <p:cNvPr id="37" name="Shape 37"/>
          <p:cNvPicPr preferRelativeResize="0"/>
          <p:nvPr/>
        </p:nvPicPr>
        <p:blipFill>
          <a:blip r:embed="rId3">
            <a:alphaModFix/>
          </a:blip>
          <a:stretch>
            <a:fillRect/>
          </a:stretch>
        </p:blipFill>
        <p:spPr>
          <a:xfrm>
            <a:off y="95475" x="525225"/>
            <a:ext cy="301200" cx="1151647"/>
          </a:xfrm>
          <a:prstGeom prst="rect">
            <a:avLst/>
          </a:prstGeom>
          <a:noFill/>
          <a:ln>
            <a:noFill/>
          </a:ln>
        </p:spPr>
      </p:pic>
      <p:sp>
        <p:nvSpPr>
          <p:cNvPr id="38" name="Shape 38"/>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9" name="Shape 39"/>
          <p:cNvPicPr preferRelativeResize="0"/>
          <p:nvPr/>
        </p:nvPicPr>
        <p:blipFill>
          <a:blip r:embed="rId4">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pic>
        <p:nvPicPr>
          <p:cNvPr id="40" name="Shape 40"/>
          <p:cNvPicPr preferRelativeResize="0"/>
          <p:nvPr/>
        </p:nvPicPr>
        <p:blipFill>
          <a:blip r:embed="rId3">
            <a:alphaModFix/>
          </a:blip>
          <a:stretch>
            <a:fillRect/>
          </a:stretch>
        </p:blipFill>
        <p:spPr>
          <a:xfrm>
            <a:off y="1374525" x="2148187"/>
            <a:ext cy="621800" cx="2377475"/>
          </a:xfrm>
          <a:prstGeom prst="rect">
            <a:avLst/>
          </a:prstGeom>
          <a:noFill/>
          <a:ln>
            <a:noFill/>
          </a:ln>
        </p:spPr>
      </p:pic>
      <p:sp>
        <p:nvSpPr>
          <p:cNvPr id="41" name="Shape 41"/>
          <p:cNvSpPr txBox="1"/>
          <p:nvPr/>
        </p:nvSpPr>
        <p:spPr>
          <a:xfrm>
            <a:off y="791550" x="3077212"/>
            <a:ext cy="545100" cx="3086099"/>
          </a:xfrm>
          <a:prstGeom prst="rect">
            <a:avLst/>
          </a:prstGeom>
          <a:noFill/>
          <a:ln>
            <a:noFill/>
          </a:ln>
        </p:spPr>
        <p:txBody>
          <a:bodyPr bIns="91425" rIns="91425" lIns="91425" tIns="91425" anchor="t" anchorCtr="0">
            <a:noAutofit/>
          </a:bodyPr>
          <a:lstStyle/>
          <a:p>
            <a:pPr rtl="0">
              <a:spcBef>
                <a:spcPts val="0"/>
              </a:spcBef>
              <a:buNone/>
            </a:pPr>
            <a:r>
              <a:rPr b="1" sz="2400" lang="en">
                <a:solidFill>
                  <a:srgbClr val="434343"/>
                </a:solidFill>
                <a:latin typeface="Droid Sans"/>
                <a:ea typeface="Droid Sans"/>
                <a:cs typeface="Droid Sans"/>
                <a:sym typeface="Droid Sans"/>
              </a:rPr>
              <a:t>Understanding the </a:t>
            </a:r>
          </a:p>
          <a:p>
            <a:pPr>
              <a:spcBef>
                <a:spcPts val="0"/>
              </a:spcBef>
              <a:buNone/>
            </a:pPr>
            <a:r>
              <a:t/>
            </a:r>
            <a:endParaRPr/>
          </a:p>
        </p:txBody>
      </p:sp>
      <p:sp>
        <p:nvSpPr>
          <p:cNvPr id="42" name="Shape 42"/>
          <p:cNvSpPr/>
          <p:nvPr/>
        </p:nvSpPr>
        <p:spPr>
          <a:xfrm>
            <a:off y="1374525" x="5417362"/>
            <a:ext cy="545100" cx="6065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1800" lang="en">
                <a:solidFill>
                  <a:srgbClr val="FFFFFF"/>
                </a:solidFill>
              </a:rPr>
              <a:t> 2</a:t>
            </a:r>
          </a:p>
        </p:txBody>
      </p:sp>
      <p:sp>
        <p:nvSpPr>
          <p:cNvPr id="43" name="Shape 43"/>
          <p:cNvSpPr/>
          <p:nvPr/>
        </p:nvSpPr>
        <p:spPr>
          <a:xfrm>
            <a:off y="1374525" x="4668212"/>
            <a:ext cy="545100" cx="6065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1800" lang="en">
                <a:solidFill>
                  <a:srgbClr val="FFFFFF"/>
                </a:solidFill>
              </a:rPr>
              <a:t> 1</a:t>
            </a:r>
          </a:p>
        </p:txBody>
      </p:sp>
      <p:sp>
        <p:nvSpPr>
          <p:cNvPr id="44" name="Shape 44"/>
          <p:cNvSpPr/>
          <p:nvPr/>
        </p:nvSpPr>
        <p:spPr>
          <a:xfrm>
            <a:off y="1374525" x="6166512"/>
            <a:ext cy="545100" cx="6065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1800" lang="en">
                <a:solidFill>
                  <a:srgbClr val="FFFFFF"/>
                </a:solidFill>
              </a:rPr>
              <a:t> 3</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y="0" x="0"/>
          <a:ext cy="0" cx="0"/>
          <a:chOff y="0" x="0"/>
          <a:chExt cy="0" cx="0"/>
        </a:xfrm>
      </p:grpSpPr>
      <p:pic>
        <p:nvPicPr>
          <p:cNvPr id="327" name="Shape 327"/>
          <p:cNvPicPr preferRelativeResize="0"/>
          <p:nvPr/>
        </p:nvPicPr>
        <p:blipFill>
          <a:blip r:embed="rId3">
            <a:alphaModFix/>
          </a:blip>
          <a:stretch>
            <a:fillRect/>
          </a:stretch>
        </p:blipFill>
        <p:spPr>
          <a:xfrm>
            <a:off y="828604" x="3607914"/>
            <a:ext cy="3562350" cx="5238750"/>
          </a:xfrm>
          <a:prstGeom prst="rect">
            <a:avLst/>
          </a:prstGeom>
          <a:noFill/>
          <a:ln w="9525" cap="flat">
            <a:solidFill>
              <a:srgbClr val="434343"/>
            </a:solidFill>
            <a:prstDash val="solid"/>
            <a:round/>
            <a:headEnd w="med" len="med" type="none"/>
            <a:tailEnd w="med" len="med" type="none"/>
          </a:ln>
        </p:spPr>
      </p:pic>
      <p:sp>
        <p:nvSpPr>
          <p:cNvPr id="328" name="Shape 328"/>
          <p:cNvSpPr/>
          <p:nvPr/>
        </p:nvSpPr>
        <p:spPr>
          <a:xfrm>
            <a:off y="997564" x="457890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329" name="Shape 329"/>
          <p:cNvSpPr/>
          <p:nvPr/>
        </p:nvSpPr>
        <p:spPr>
          <a:xfrm>
            <a:off y="1393583" x="6174660"/>
            <a:ext cy="161100" cx="373499"/>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30" name="Shape 330"/>
          <p:cNvSpPr/>
          <p:nvPr/>
        </p:nvSpPr>
        <p:spPr>
          <a:xfrm>
            <a:off y="1214000" x="73216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331" name="Shape 331"/>
          <p:cNvSpPr/>
          <p:nvPr/>
        </p:nvSpPr>
        <p:spPr>
          <a:xfrm>
            <a:off y="1616500" x="7160025"/>
            <a:ext cy="502800" cx="1053299"/>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32" name="Shape 332"/>
          <p:cNvSpPr/>
          <p:nvPr/>
        </p:nvSpPr>
        <p:spPr>
          <a:xfrm>
            <a:off y="1016586" x="594720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pic>
        <p:nvPicPr>
          <p:cNvPr id="333" name="Shape 333"/>
          <p:cNvPicPr preferRelativeResize="0"/>
          <p:nvPr/>
        </p:nvPicPr>
        <p:blipFill>
          <a:blip r:embed="rId4">
            <a:alphaModFix/>
          </a:blip>
          <a:stretch>
            <a:fillRect/>
          </a:stretch>
        </p:blipFill>
        <p:spPr>
          <a:xfrm>
            <a:off y="95475" x="525225"/>
            <a:ext cy="301200" cx="1151647"/>
          </a:xfrm>
          <a:prstGeom prst="rect">
            <a:avLst/>
          </a:prstGeom>
          <a:noFill/>
          <a:ln>
            <a:noFill/>
          </a:ln>
        </p:spPr>
      </p:pic>
      <p:sp>
        <p:nvSpPr>
          <p:cNvPr id="334" name="Shape 334"/>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35" name="Shape 335"/>
          <p:cNvPicPr preferRelativeResize="0"/>
          <p:nvPr/>
        </p:nvPicPr>
        <p:blipFill>
          <a:blip r:embed="rId5">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336" name="Shape 336"/>
          <p:cNvSpPr txBox="1"/>
          <p:nvPr/>
        </p:nvSpPr>
        <p:spPr>
          <a:xfrm>
            <a:off y="1427025" x="196175"/>
            <a:ext cy="3608999" cx="3465299"/>
          </a:xfrm>
          <a:prstGeom prst="rect">
            <a:avLst/>
          </a:prstGeom>
          <a:noFill/>
          <a:ln>
            <a:noFill/>
          </a:ln>
        </p:spPr>
        <p:txBody>
          <a:bodyPr bIns="91425" rIns="91425" lIns="91425" tIns="91425" anchor="t" anchorCtr="0">
            <a:noAutofit/>
          </a:bodyPr>
          <a:lstStyle/>
          <a:p>
            <a:pPr rtl="0" lvl="0">
              <a:spcBef>
                <a:spcPts val="0"/>
              </a:spcBef>
              <a:buNone/>
            </a:pPr>
            <a:r>
              <a:rPr sz="1600" lang="en">
                <a:solidFill>
                  <a:srgbClr val="434343"/>
                </a:solidFill>
                <a:latin typeface="Droid Sans"/>
                <a:ea typeface="Droid Sans"/>
                <a:cs typeface="Droid Sans"/>
                <a:sym typeface="Droid Sans"/>
              </a:rPr>
              <a:t>1. Right click the &lt; + Message button and you will see “Edit Script”.</a:t>
            </a:r>
          </a:p>
          <a:p>
            <a:pPr rtl="0" lvl="0">
              <a:spcBef>
                <a:spcPts val="0"/>
              </a:spcBef>
              <a:buNone/>
            </a:pPr>
            <a:r>
              <a:t/>
            </a:r>
            <a:endParaRPr sz="1200">
              <a:solidFill>
                <a:srgbClr val="434343"/>
              </a:solidFill>
              <a:latin typeface="Droid Sans"/>
              <a:ea typeface="Droid Sans"/>
              <a:cs typeface="Droid Sans"/>
              <a:sym typeface="Droid Sans"/>
            </a:endParaRPr>
          </a:p>
          <a:p>
            <a:pPr rtl="0" lvl="0">
              <a:spcBef>
                <a:spcPts val="0"/>
              </a:spcBef>
              <a:buClr>
                <a:schemeClr val="dk1"/>
              </a:buClr>
              <a:buSzPct val="68750"/>
              <a:buFont typeface="Arial"/>
              <a:buNone/>
            </a:pPr>
            <a:r>
              <a:rPr sz="1600" lang="en">
                <a:solidFill>
                  <a:srgbClr val="434343"/>
                </a:solidFill>
                <a:latin typeface="Droid Sans"/>
                <a:ea typeface="Droid Sans"/>
                <a:cs typeface="Droid Sans"/>
                <a:sym typeface="Droid Sans"/>
              </a:rPr>
              <a:t>2. LiveCode will open the script windows and type:</a:t>
            </a:r>
          </a:p>
          <a:p>
            <a:pPr rtl="0" lvl="0">
              <a:spcBef>
                <a:spcPts val="0"/>
              </a:spcBef>
              <a:buClr>
                <a:schemeClr val="dk1"/>
              </a:buClr>
              <a:buFont typeface="Arial"/>
              <a:buNone/>
            </a:pPr>
            <a:r>
              <a:t/>
            </a:r>
            <a:endParaRPr sz="800">
              <a:solidFill>
                <a:srgbClr val="434343"/>
              </a:solidFill>
              <a:latin typeface="Droid Sans"/>
              <a:ea typeface="Droid Sans"/>
              <a:cs typeface="Droid Sans"/>
              <a:sym typeface="Droid Sans"/>
            </a:endParaRPr>
          </a:p>
          <a:p>
            <a:pPr rtl="0" lvl="0">
              <a:spcBef>
                <a:spcPts val="0"/>
              </a:spcBef>
              <a:buClr>
                <a:schemeClr val="dk1"/>
              </a:buClr>
              <a:buSzPct val="68750"/>
              <a:buFont typeface="Arial"/>
              <a:buNone/>
            </a:pPr>
            <a:r>
              <a:rPr b="1" sz="1600" lang="en">
                <a:solidFill>
                  <a:srgbClr val="434343"/>
                </a:solidFill>
              </a:rPr>
              <a:t>on </a:t>
            </a:r>
            <a:r>
              <a:rPr sz="1600" lang="en">
                <a:solidFill>
                  <a:srgbClr val="434343"/>
                </a:solidFill>
              </a:rPr>
              <a:t>MouseUp</a:t>
            </a:r>
          </a:p>
          <a:p>
            <a:pPr algn="ctr" rtl="0" lvl="0">
              <a:spcBef>
                <a:spcPts val="0"/>
              </a:spcBef>
              <a:buClr>
                <a:schemeClr val="dk1"/>
              </a:buClr>
              <a:buSzPct val="61111"/>
              <a:buFont typeface="Arial"/>
              <a:buNone/>
            </a:pPr>
            <a:r>
              <a:rPr b="1" sz="1800" lang="en">
                <a:solidFill>
                  <a:srgbClr val="BF9000"/>
                </a:solidFill>
              </a:rPr>
              <a:t>go</a:t>
            </a:r>
            <a:r>
              <a:rPr sz="1800" lang="en">
                <a:solidFill>
                  <a:schemeClr val="dk1"/>
                </a:solidFill>
              </a:rPr>
              <a:t> </a:t>
            </a:r>
            <a:r>
              <a:rPr b="1" sz="1800" lang="en">
                <a:solidFill>
                  <a:srgbClr val="8E7CC3"/>
                </a:solidFill>
              </a:rPr>
              <a:t>to card </a:t>
            </a:r>
            <a:r>
              <a:rPr sz="1800" lang="en">
                <a:solidFill>
                  <a:schemeClr val="hlink"/>
                </a:solidFill>
              </a:rPr>
              <a:t>"cardMessageList"</a:t>
            </a:r>
            <a:r>
              <a:rPr sz="1800" lang="en">
                <a:solidFill>
                  <a:srgbClr val="434343"/>
                </a:solidFill>
                <a:latin typeface="Droid Sans"/>
                <a:ea typeface="Droid Sans"/>
                <a:cs typeface="Droid Sans"/>
                <a:sym typeface="Droid Sans"/>
              </a:rPr>
              <a:t> </a:t>
            </a:r>
          </a:p>
          <a:p>
            <a:pPr rtl="0" lvl="0">
              <a:spcBef>
                <a:spcPts val="0"/>
              </a:spcBef>
              <a:buNone/>
            </a:pPr>
            <a:r>
              <a:rPr b="1" sz="1600" lang="en">
                <a:solidFill>
                  <a:srgbClr val="434343"/>
                </a:solidFill>
              </a:rPr>
              <a:t>end </a:t>
            </a:r>
            <a:r>
              <a:rPr sz="1600" lang="en">
                <a:solidFill>
                  <a:srgbClr val="434343"/>
                </a:solidFill>
              </a:rPr>
              <a:t>MouseUp</a:t>
            </a:r>
          </a:p>
          <a:p>
            <a:pPr rtl="0" lvl="0">
              <a:spcBef>
                <a:spcPts val="0"/>
              </a:spcBef>
              <a:buNone/>
            </a:pPr>
            <a:r>
              <a:t/>
            </a:r>
            <a:endParaRPr sz="800">
              <a:solidFill>
                <a:srgbClr val="434343"/>
              </a:solidFill>
              <a:latin typeface="Droid Sans"/>
              <a:ea typeface="Droid Sans"/>
              <a:cs typeface="Droid Sans"/>
              <a:sym typeface="Droid Sans"/>
            </a:endParaRPr>
          </a:p>
          <a:p>
            <a:pPr rtl="0">
              <a:spcBef>
                <a:spcPts val="0"/>
              </a:spcBef>
              <a:buNone/>
            </a:pPr>
            <a:r>
              <a:rPr sz="1600" lang="en">
                <a:solidFill>
                  <a:srgbClr val="434343"/>
                </a:solidFill>
                <a:latin typeface="Droid Sans"/>
                <a:ea typeface="Droid Sans"/>
                <a:cs typeface="Droid Sans"/>
                <a:sym typeface="Droid Sans"/>
              </a:rPr>
              <a:t>3. Click the Apply button </a:t>
            </a:r>
          </a:p>
          <a:p>
            <a:pPr rtl="0">
              <a:spcBef>
                <a:spcPts val="0"/>
              </a:spcBef>
              <a:buNone/>
            </a:pPr>
            <a:r>
              <a:t/>
            </a:r>
            <a:endParaRPr sz="1200">
              <a:solidFill>
                <a:srgbClr val="434343"/>
              </a:solidFill>
              <a:latin typeface="Droid Sans"/>
              <a:ea typeface="Droid Sans"/>
              <a:cs typeface="Droid Sans"/>
              <a:sym typeface="Droid Sans"/>
            </a:endParaRPr>
          </a:p>
          <a:p>
            <a:pPr rtl="0" lvl="0">
              <a:spcBef>
                <a:spcPts val="0"/>
              </a:spcBef>
              <a:buNone/>
            </a:pPr>
            <a:r>
              <a:rPr sz="1600" lang="en">
                <a:solidFill>
                  <a:srgbClr val="434343"/>
                </a:solidFill>
                <a:latin typeface="Droid Sans"/>
                <a:ea typeface="Droid Sans"/>
                <a:cs typeface="Droid Sans"/>
                <a:sym typeface="Droid Sans"/>
              </a:rPr>
              <a:t>4. </a:t>
            </a:r>
            <a:r>
              <a:rPr b="1" sz="1600" lang="en">
                <a:solidFill>
                  <a:srgbClr val="434343"/>
                </a:solidFill>
                <a:latin typeface="Droid Sans"/>
                <a:ea typeface="Droid Sans"/>
                <a:cs typeface="Droid Sans"/>
                <a:sym typeface="Droid Sans"/>
              </a:rPr>
              <a:t>Run the App (top left of Tools) and Click...</a:t>
            </a:r>
          </a:p>
          <a:p>
            <a:pPr rtl="0" lvl="0">
              <a:spcBef>
                <a:spcPts val="0"/>
              </a:spcBef>
              <a:buNone/>
            </a:pPr>
            <a:r>
              <a:t/>
            </a:r>
            <a:endParaRPr sz="1800">
              <a:solidFill>
                <a:srgbClr val="434343"/>
              </a:solidFill>
              <a:latin typeface="Droid Sans"/>
              <a:ea typeface="Droid Sans"/>
              <a:cs typeface="Droid Sans"/>
              <a:sym typeface="Droid Sans"/>
            </a:endParaRPr>
          </a:p>
        </p:txBody>
      </p:sp>
      <p:sp>
        <p:nvSpPr>
          <p:cNvPr id="337" name="Shape 337"/>
          <p:cNvSpPr txBox="1"/>
          <p:nvPr/>
        </p:nvSpPr>
        <p:spPr>
          <a:xfrm>
            <a:off y="640945" x="0"/>
            <a:ext cy="875700" cx="3465299"/>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Code the Button to go to the Message List</a:t>
            </a:r>
          </a:p>
        </p:txBody>
      </p:sp>
      <p:sp>
        <p:nvSpPr>
          <p:cNvPr id="338" name="Shape 338"/>
          <p:cNvSpPr/>
          <p:nvPr/>
        </p:nvSpPr>
        <p:spPr>
          <a:xfrm>
            <a:off y="997855" x="3323441"/>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y="0" x="0"/>
          <a:ext cy="0" cx="0"/>
          <a:chOff y="0" x="0"/>
          <a:chExt cy="0" cx="0"/>
        </a:xfrm>
      </p:grpSpPr>
      <p:pic>
        <p:nvPicPr>
          <p:cNvPr id="343" name="Shape 343"/>
          <p:cNvPicPr preferRelativeResize="0"/>
          <p:nvPr/>
        </p:nvPicPr>
        <p:blipFill>
          <a:blip r:embed="rId3">
            <a:alphaModFix/>
          </a:blip>
          <a:stretch>
            <a:fillRect/>
          </a:stretch>
        </p:blipFill>
        <p:spPr>
          <a:xfrm>
            <a:off y="845382" x="3717666"/>
            <a:ext cy="3562350" cx="5238750"/>
          </a:xfrm>
          <a:prstGeom prst="rect">
            <a:avLst/>
          </a:prstGeom>
          <a:noFill/>
          <a:ln>
            <a:noFill/>
          </a:ln>
        </p:spPr>
      </p:pic>
      <p:sp>
        <p:nvSpPr>
          <p:cNvPr id="344" name="Shape 344"/>
          <p:cNvSpPr/>
          <p:nvPr/>
        </p:nvSpPr>
        <p:spPr>
          <a:xfrm>
            <a:off y="1189948" x="494020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345" name="Shape 345"/>
          <p:cNvSpPr/>
          <p:nvPr/>
        </p:nvSpPr>
        <p:spPr>
          <a:xfrm>
            <a:off y="1214000" x="73216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346" name="Shape 346"/>
          <p:cNvSpPr/>
          <p:nvPr/>
        </p:nvSpPr>
        <p:spPr>
          <a:xfrm>
            <a:off y="1654550" x="7321650"/>
            <a:ext cy="353399" cx="1151699"/>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47" name="Shape 347"/>
          <p:cNvSpPr/>
          <p:nvPr/>
        </p:nvSpPr>
        <p:spPr>
          <a:xfrm>
            <a:off y="1390804" x="6273185"/>
            <a:ext cy="161100" cx="373499"/>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48" name="Shape 348"/>
          <p:cNvSpPr/>
          <p:nvPr/>
        </p:nvSpPr>
        <p:spPr>
          <a:xfrm>
            <a:off y="1129475" x="58996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pic>
        <p:nvPicPr>
          <p:cNvPr id="349" name="Shape 349"/>
          <p:cNvPicPr preferRelativeResize="0"/>
          <p:nvPr/>
        </p:nvPicPr>
        <p:blipFill>
          <a:blip r:embed="rId4">
            <a:alphaModFix/>
          </a:blip>
          <a:stretch>
            <a:fillRect/>
          </a:stretch>
        </p:blipFill>
        <p:spPr>
          <a:xfrm>
            <a:off y="95475" x="525225"/>
            <a:ext cy="301200" cx="1151647"/>
          </a:xfrm>
          <a:prstGeom prst="rect">
            <a:avLst/>
          </a:prstGeom>
          <a:noFill/>
          <a:ln>
            <a:noFill/>
          </a:ln>
        </p:spPr>
      </p:pic>
      <p:sp>
        <p:nvSpPr>
          <p:cNvPr id="350" name="Shape 350"/>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51" name="Shape 351"/>
          <p:cNvPicPr preferRelativeResize="0"/>
          <p:nvPr/>
        </p:nvPicPr>
        <p:blipFill>
          <a:blip r:embed="rId5">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352" name="Shape 352"/>
          <p:cNvSpPr txBox="1"/>
          <p:nvPr/>
        </p:nvSpPr>
        <p:spPr>
          <a:xfrm>
            <a:off y="1390800" x="148826"/>
            <a:ext cy="3382200" cx="3221399"/>
          </a:xfrm>
          <a:prstGeom prst="rect">
            <a:avLst/>
          </a:prstGeom>
          <a:noFill/>
          <a:ln>
            <a:noFill/>
          </a:ln>
        </p:spPr>
        <p:txBody>
          <a:bodyPr bIns="91425" rIns="91425" lIns="91425" tIns="91425" anchor="t" anchorCtr="0">
            <a:noAutofit/>
          </a:bodyPr>
          <a:lstStyle/>
          <a:p>
            <a:pPr rtl="0" lvl="0">
              <a:spcBef>
                <a:spcPts val="0"/>
              </a:spcBef>
              <a:buNone/>
            </a:pPr>
            <a:r>
              <a:rPr sz="1600" lang="en">
                <a:solidFill>
                  <a:srgbClr val="434343"/>
                </a:solidFill>
                <a:latin typeface="Droid Sans"/>
                <a:ea typeface="Droid Sans"/>
                <a:cs typeface="Droid Sans"/>
                <a:sym typeface="Droid Sans"/>
              </a:rPr>
              <a:t>1. Right click the “Person Name” label and you will see “Edit Script” - click it.</a:t>
            </a:r>
          </a:p>
          <a:p>
            <a:pPr rtl="0" lvl="0">
              <a:spcBef>
                <a:spcPts val="0"/>
              </a:spcBef>
              <a:buNone/>
            </a:pPr>
            <a:r>
              <a:t/>
            </a:r>
            <a:endParaRPr sz="1200">
              <a:solidFill>
                <a:srgbClr val="434343"/>
              </a:solidFill>
              <a:latin typeface="Droid Sans"/>
              <a:ea typeface="Droid Sans"/>
              <a:cs typeface="Droid Sans"/>
              <a:sym typeface="Droid Sans"/>
            </a:endParaRPr>
          </a:p>
          <a:p>
            <a:pPr rtl="0">
              <a:spcBef>
                <a:spcPts val="0"/>
              </a:spcBef>
              <a:buNone/>
            </a:pPr>
            <a:r>
              <a:rPr sz="1600" lang="en">
                <a:solidFill>
                  <a:srgbClr val="434343"/>
                </a:solidFill>
                <a:latin typeface="Droid Sans"/>
                <a:ea typeface="Droid Sans"/>
                <a:cs typeface="Droid Sans"/>
                <a:sym typeface="Droid Sans"/>
              </a:rPr>
              <a:t>2. LiveCode will open the script windows and type:</a:t>
            </a:r>
          </a:p>
          <a:p>
            <a:pPr rtl="0">
              <a:spcBef>
                <a:spcPts val="0"/>
              </a:spcBef>
              <a:buNone/>
            </a:pPr>
            <a:r>
              <a:t/>
            </a:r>
            <a:endParaRPr sz="1200">
              <a:solidFill>
                <a:srgbClr val="434343"/>
              </a:solidFill>
              <a:latin typeface="Droid Sans"/>
              <a:ea typeface="Droid Sans"/>
              <a:cs typeface="Droid Sans"/>
              <a:sym typeface="Droid Sans"/>
            </a:endParaRPr>
          </a:p>
          <a:p>
            <a:pPr rtl="0" lvl="0">
              <a:spcBef>
                <a:spcPts val="0"/>
              </a:spcBef>
              <a:buNone/>
            </a:pPr>
            <a:r>
              <a:rPr b="1" sz="1600" lang="en">
                <a:solidFill>
                  <a:srgbClr val="434343"/>
                </a:solidFill>
              </a:rPr>
              <a:t> on </a:t>
            </a:r>
            <a:r>
              <a:rPr sz="1600" lang="en">
                <a:solidFill>
                  <a:srgbClr val="434343"/>
                </a:solidFill>
              </a:rPr>
              <a:t>MouseUp</a:t>
            </a:r>
          </a:p>
          <a:p>
            <a:pPr algn="ctr" rtl="0" lvl="0">
              <a:spcBef>
                <a:spcPts val="0"/>
              </a:spcBef>
              <a:buNone/>
            </a:pPr>
            <a:r>
              <a:t/>
            </a:r>
            <a:endParaRPr sz="1600">
              <a:solidFill>
                <a:srgbClr val="434343"/>
              </a:solidFill>
              <a:latin typeface="Droid Sans"/>
              <a:ea typeface="Droid Sans"/>
              <a:cs typeface="Droid Sans"/>
              <a:sym typeface="Droid Sans"/>
            </a:endParaRPr>
          </a:p>
          <a:p>
            <a:pPr rtl="0">
              <a:spcBef>
                <a:spcPts val="0"/>
              </a:spcBef>
              <a:buNone/>
            </a:pPr>
            <a:r>
              <a:rPr b="1" sz="1600" lang="en">
                <a:solidFill>
                  <a:srgbClr val="434343"/>
                </a:solidFill>
              </a:rPr>
              <a:t> end </a:t>
            </a:r>
            <a:r>
              <a:rPr sz="1600" lang="en">
                <a:solidFill>
                  <a:srgbClr val="434343"/>
                </a:solidFill>
              </a:rPr>
              <a:t>MouseUp</a:t>
            </a:r>
          </a:p>
          <a:p>
            <a:pPr rtl="0" lvl="0">
              <a:spcBef>
                <a:spcPts val="0"/>
              </a:spcBef>
              <a:buNone/>
            </a:pPr>
            <a:r>
              <a:t/>
            </a:r>
            <a:endParaRPr sz="1200">
              <a:solidFill>
                <a:srgbClr val="434343"/>
              </a:solidFill>
            </a:endParaRPr>
          </a:p>
          <a:p>
            <a:pPr rtl="0" lvl="0">
              <a:spcBef>
                <a:spcPts val="0"/>
              </a:spcBef>
              <a:buNone/>
            </a:pPr>
            <a:r>
              <a:rPr sz="1600" lang="en">
                <a:solidFill>
                  <a:srgbClr val="434343"/>
                </a:solidFill>
                <a:latin typeface="Droid Sans"/>
                <a:ea typeface="Droid Sans"/>
                <a:cs typeface="Droid Sans"/>
                <a:sym typeface="Droid Sans"/>
              </a:rPr>
              <a:t>3. Click the Apply button </a:t>
            </a:r>
          </a:p>
          <a:p>
            <a:pPr rtl="0" lvl="0">
              <a:spcBef>
                <a:spcPts val="0"/>
              </a:spcBef>
              <a:buNone/>
            </a:pPr>
            <a:r>
              <a:t/>
            </a:r>
            <a:endParaRPr sz="1200">
              <a:solidFill>
                <a:srgbClr val="434343"/>
              </a:solidFill>
              <a:latin typeface="Droid Sans"/>
              <a:ea typeface="Droid Sans"/>
              <a:cs typeface="Droid Sans"/>
              <a:sym typeface="Droid Sans"/>
            </a:endParaRPr>
          </a:p>
          <a:p>
            <a:pPr rtl="0" lvl="0">
              <a:spcBef>
                <a:spcPts val="0"/>
              </a:spcBef>
              <a:buNone/>
            </a:pPr>
            <a:r>
              <a:rPr sz="1600" lang="en">
                <a:solidFill>
                  <a:srgbClr val="434343"/>
                </a:solidFill>
                <a:latin typeface="Droid Sans"/>
                <a:ea typeface="Droid Sans"/>
                <a:cs typeface="Droid Sans"/>
                <a:sym typeface="Droid Sans"/>
              </a:rPr>
              <a:t>4. </a:t>
            </a:r>
            <a:r>
              <a:rPr b="1" sz="1600" lang="en">
                <a:solidFill>
                  <a:srgbClr val="434343"/>
                </a:solidFill>
                <a:latin typeface="Droid Sans"/>
                <a:ea typeface="Droid Sans"/>
                <a:cs typeface="Droid Sans"/>
                <a:sym typeface="Droid Sans"/>
              </a:rPr>
              <a:t>Run the App and Click...</a:t>
            </a:r>
          </a:p>
          <a:p>
            <a:pPr rtl="0" lvl="0">
              <a:spcBef>
                <a:spcPts val="0"/>
              </a:spcBef>
              <a:buNone/>
            </a:pPr>
            <a:r>
              <a:t/>
            </a:r>
            <a:endParaRPr sz="1600">
              <a:solidFill>
                <a:srgbClr val="434343"/>
              </a:solidFill>
              <a:latin typeface="Droid Sans"/>
              <a:ea typeface="Droid Sans"/>
              <a:cs typeface="Droid Sans"/>
              <a:sym typeface="Droid Sans"/>
            </a:endParaRPr>
          </a:p>
        </p:txBody>
      </p:sp>
      <p:sp>
        <p:nvSpPr>
          <p:cNvPr id="353" name="Shape 353"/>
          <p:cNvSpPr txBox="1"/>
          <p:nvPr/>
        </p:nvSpPr>
        <p:spPr>
          <a:xfrm>
            <a:off y="759825" x="-95073"/>
            <a:ext cy="875700" cx="3465299"/>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Let’s move again</a:t>
            </a:r>
            <a:br>
              <a:rPr b="1" sz="2400" lang="en">
                <a:solidFill>
                  <a:srgbClr val="434343"/>
                </a:solidFill>
                <a:latin typeface="Droid Sans"/>
                <a:ea typeface="Droid Sans"/>
                <a:cs typeface="Droid Sans"/>
                <a:sym typeface="Droid Sans"/>
              </a:rPr>
            </a:br>
            <a:r>
              <a:rPr sz="1200" lang="en">
                <a:solidFill>
                  <a:srgbClr val="434343"/>
                </a:solidFill>
                <a:latin typeface="Droid Sans"/>
                <a:ea typeface="Droid Sans"/>
                <a:cs typeface="Droid Sans"/>
                <a:sym typeface="Droid Sans"/>
              </a:rPr>
              <a:t>*Go back to Edit Mode First</a:t>
            </a:r>
          </a:p>
        </p:txBody>
      </p:sp>
      <p:sp>
        <p:nvSpPr>
          <p:cNvPr id="354" name="Shape 354"/>
          <p:cNvSpPr txBox="1"/>
          <p:nvPr/>
        </p:nvSpPr>
        <p:spPr>
          <a:xfrm>
            <a:off y="3228321" x="327379"/>
            <a:ext cy="425099" cx="3694200"/>
          </a:xfrm>
          <a:prstGeom prst="rect">
            <a:avLst/>
          </a:prstGeom>
          <a:noFill/>
          <a:ln>
            <a:noFill/>
          </a:ln>
        </p:spPr>
        <p:txBody>
          <a:bodyPr bIns="91425" rIns="91425" lIns="91425" tIns="91425" anchor="t" anchorCtr="0">
            <a:noAutofit/>
          </a:bodyPr>
          <a:lstStyle/>
          <a:p>
            <a:pPr>
              <a:spcBef>
                <a:spcPts val="0"/>
              </a:spcBef>
              <a:buNone/>
            </a:pPr>
            <a:r>
              <a:rPr b="1" sz="1600" lang="en">
                <a:solidFill>
                  <a:srgbClr val="BF9000"/>
                </a:solidFill>
              </a:rPr>
              <a:t>go</a:t>
            </a:r>
            <a:r>
              <a:rPr sz="1600" lang="en">
                <a:solidFill>
                  <a:schemeClr val="dk1"/>
                </a:solidFill>
              </a:rPr>
              <a:t> </a:t>
            </a:r>
            <a:r>
              <a:rPr b="1" sz="1600" lang="en">
                <a:solidFill>
                  <a:srgbClr val="8E7CC3"/>
                </a:solidFill>
              </a:rPr>
              <a:t>to card</a:t>
            </a:r>
            <a:r>
              <a:rPr sz="1600" lang="en">
                <a:solidFill>
                  <a:schemeClr val="dk1"/>
                </a:solidFill>
              </a:rPr>
              <a:t> </a:t>
            </a:r>
            <a:r>
              <a:rPr sz="1600" lang="en">
                <a:solidFill>
                  <a:schemeClr val="hlink"/>
                </a:solidFill>
              </a:rPr>
              <a:t>"cardMessageBubbles"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y="0" x="0"/>
          <a:ext cy="0" cx="0"/>
          <a:chOff y="0" x="0"/>
          <a:chExt cy="0" cx="0"/>
        </a:xfrm>
      </p:grpSpPr>
      <p:pic>
        <p:nvPicPr>
          <p:cNvPr id="359" name="Shape 359"/>
          <p:cNvPicPr preferRelativeResize="0"/>
          <p:nvPr/>
        </p:nvPicPr>
        <p:blipFill>
          <a:blip r:embed="rId3">
            <a:alphaModFix/>
          </a:blip>
          <a:stretch>
            <a:fillRect/>
          </a:stretch>
        </p:blipFill>
        <p:spPr>
          <a:xfrm>
            <a:off y="755479" x="4505500"/>
            <a:ext cy="3757240" cx="3802875"/>
          </a:xfrm>
          <a:prstGeom prst="rect">
            <a:avLst/>
          </a:prstGeom>
          <a:noFill/>
          <a:ln>
            <a:noFill/>
          </a:ln>
        </p:spPr>
      </p:pic>
      <p:pic>
        <p:nvPicPr>
          <p:cNvPr id="360" name="Shape 360"/>
          <p:cNvPicPr preferRelativeResize="0"/>
          <p:nvPr/>
        </p:nvPicPr>
        <p:blipFill>
          <a:blip r:embed="rId4">
            <a:alphaModFix/>
          </a:blip>
          <a:stretch>
            <a:fillRect/>
          </a:stretch>
        </p:blipFill>
        <p:spPr>
          <a:xfrm>
            <a:off y="95475" x="525225"/>
            <a:ext cy="301200" cx="1151647"/>
          </a:xfrm>
          <a:prstGeom prst="rect">
            <a:avLst/>
          </a:prstGeom>
          <a:noFill/>
          <a:ln>
            <a:noFill/>
          </a:ln>
        </p:spPr>
      </p:pic>
      <p:sp>
        <p:nvSpPr>
          <p:cNvPr id="361" name="Shape 361"/>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62" name="Shape 362"/>
          <p:cNvPicPr preferRelativeResize="0"/>
          <p:nvPr/>
        </p:nvPicPr>
        <p:blipFill>
          <a:blip r:embed="rId5">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cxnSp>
        <p:nvCxnSpPr>
          <p:cNvPr id="363" name="Shape 363"/>
          <p:cNvCxnSpPr/>
          <p:nvPr/>
        </p:nvCxnSpPr>
        <p:spPr>
          <a:xfrm>
            <a:off y="702908" x="4397221"/>
            <a:ext cy="3600" cx="3894600"/>
          </a:xfrm>
          <a:prstGeom prst="straightConnector1">
            <a:avLst/>
          </a:prstGeom>
          <a:noFill/>
          <a:ln w="38100" cap="flat">
            <a:solidFill>
              <a:srgbClr val="E06666"/>
            </a:solidFill>
            <a:prstDash val="solid"/>
            <a:round/>
            <a:headEnd w="lg" len="lg" type="oval"/>
            <a:tailEnd w="lg" len="lg" type="oval"/>
          </a:ln>
        </p:spPr>
      </p:cxnSp>
      <p:sp>
        <p:nvSpPr>
          <p:cNvPr id="364" name="Shape 364"/>
          <p:cNvSpPr txBox="1"/>
          <p:nvPr/>
        </p:nvSpPr>
        <p:spPr>
          <a:xfrm>
            <a:off y="217425" x="5841230"/>
            <a:ext cy="545100" cx="11013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Stack</a:t>
            </a:r>
          </a:p>
        </p:txBody>
      </p:sp>
      <p:cxnSp>
        <p:nvCxnSpPr>
          <p:cNvPr id="365" name="Shape 365"/>
          <p:cNvCxnSpPr/>
          <p:nvPr/>
        </p:nvCxnSpPr>
        <p:spPr>
          <a:xfrm>
            <a:off y="4565270" x="4573862"/>
            <a:ext cy="1800" cx="1670999"/>
          </a:xfrm>
          <a:prstGeom prst="straightConnector1">
            <a:avLst/>
          </a:prstGeom>
          <a:noFill/>
          <a:ln w="38100" cap="flat">
            <a:solidFill>
              <a:srgbClr val="E06666"/>
            </a:solidFill>
            <a:prstDash val="solid"/>
            <a:round/>
            <a:headEnd w="lg" len="lg" type="oval"/>
            <a:tailEnd w="lg" len="lg" type="triangle"/>
          </a:ln>
        </p:spPr>
      </p:cxnSp>
      <p:sp>
        <p:nvSpPr>
          <p:cNvPr id="366" name="Shape 366"/>
          <p:cNvSpPr txBox="1"/>
          <p:nvPr/>
        </p:nvSpPr>
        <p:spPr>
          <a:xfrm>
            <a:off y="4546886" x="4858723"/>
            <a:ext cy="545100" cx="11013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Card1</a:t>
            </a:r>
          </a:p>
        </p:txBody>
      </p:sp>
      <p:cxnSp>
        <p:nvCxnSpPr>
          <p:cNvPr id="367" name="Shape 367"/>
          <p:cNvCxnSpPr/>
          <p:nvPr/>
        </p:nvCxnSpPr>
        <p:spPr>
          <a:xfrm>
            <a:off y="4575066" x="6451148"/>
            <a:ext cy="1800" cx="1670999"/>
          </a:xfrm>
          <a:prstGeom prst="straightConnector1">
            <a:avLst/>
          </a:prstGeom>
          <a:noFill/>
          <a:ln w="38100" cap="flat">
            <a:solidFill>
              <a:srgbClr val="E06666"/>
            </a:solidFill>
            <a:prstDash val="solid"/>
            <a:round/>
            <a:headEnd w="lg" len="lg" type="triangle"/>
            <a:tailEnd w="lg" len="lg" type="oval"/>
          </a:ln>
        </p:spPr>
      </p:cxnSp>
      <p:sp>
        <p:nvSpPr>
          <p:cNvPr id="368" name="Shape 368"/>
          <p:cNvSpPr txBox="1"/>
          <p:nvPr/>
        </p:nvSpPr>
        <p:spPr>
          <a:xfrm>
            <a:off y="4554300" x="6756780"/>
            <a:ext cy="545100" cx="11013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Card2</a:t>
            </a:r>
          </a:p>
        </p:txBody>
      </p:sp>
      <p:sp>
        <p:nvSpPr>
          <p:cNvPr id="369" name="Shape 369"/>
          <p:cNvSpPr txBox="1"/>
          <p:nvPr/>
        </p:nvSpPr>
        <p:spPr>
          <a:xfrm>
            <a:off y="2026225" x="341625"/>
            <a:ext cy="2857499" cx="3399000"/>
          </a:xfrm>
          <a:prstGeom prst="rect">
            <a:avLst/>
          </a:prstGeom>
          <a:noFill/>
          <a:ln>
            <a:noFill/>
          </a:ln>
        </p:spPr>
        <p:txBody>
          <a:bodyPr bIns="91425" rIns="91425" lIns="91425" tIns="91425" anchor="t" anchorCtr="0">
            <a:noAutofit/>
          </a:bodyPr>
          <a:lstStyle/>
          <a:p>
            <a:pPr rtl="0" lvl="0">
              <a:spcBef>
                <a:spcPts val="0"/>
              </a:spcBef>
              <a:buNone/>
            </a:pPr>
            <a:r>
              <a:t/>
            </a:r>
            <a:endParaRPr sz="1800">
              <a:latin typeface="Droid Sans"/>
              <a:ea typeface="Droid Sans"/>
              <a:cs typeface="Droid Sans"/>
              <a:sym typeface="Droid Sans"/>
            </a:endParaRPr>
          </a:p>
        </p:txBody>
      </p:sp>
      <p:sp>
        <p:nvSpPr>
          <p:cNvPr id="370" name="Shape 370"/>
          <p:cNvSpPr txBox="1"/>
          <p:nvPr/>
        </p:nvSpPr>
        <p:spPr>
          <a:xfrm>
            <a:off y="992725" x="195825"/>
            <a:ext cy="917100" cx="36906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You should be moving between Cards!</a:t>
            </a:r>
          </a:p>
          <a:p>
            <a:pPr algn="ctr" rtl="0" lvl="0">
              <a:spcBef>
                <a:spcPts val="0"/>
              </a:spcBef>
              <a:buNone/>
            </a:pPr>
            <a:r>
              <a:t/>
            </a:r>
            <a:endParaRPr/>
          </a:p>
        </p:txBody>
      </p:sp>
      <p:sp>
        <p:nvSpPr>
          <p:cNvPr id="371" name="Shape 371"/>
          <p:cNvSpPr/>
          <p:nvPr/>
        </p:nvSpPr>
        <p:spPr>
          <a:xfrm>
            <a:off y="1766475" x="5247450"/>
            <a:ext cy="259750" cx="1984625"/>
          </a:xfrm>
          <a:custGeom>
            <a:pathLst>
              <a:path w="79385" extrusionOk="0" h="10390">
                <a:moveTo>
                  <a:pt y="0" x="79385"/>
                </a:moveTo>
                <a:cubicBezTo>
                  <a:pt y="1731" x="73219"/>
                  <a:pt y="10251" x="55623"/>
                  <a:pt y="10390" x="42393"/>
                </a:cubicBezTo>
                <a:cubicBezTo>
                  <a:pt y="10528" x="29162"/>
                  <a:pt y="2423" x="7065"/>
                  <a:pt y="830" x="0"/>
                </a:cubicBezTo>
              </a:path>
            </a:pathLst>
          </a:custGeom>
          <a:noFill/>
          <a:ln w="38100" cap="flat">
            <a:solidFill>
              <a:srgbClr val="E06666"/>
            </a:solidFill>
            <a:prstDash val="dash"/>
            <a:round/>
            <a:headEnd w="lg" len="lg" type="oval"/>
            <a:tailEnd w="lg" len="lg" type="triangle"/>
          </a:ln>
        </p:spPr>
      </p:sp>
      <p:sp>
        <p:nvSpPr>
          <p:cNvPr id="372" name="Shape 372"/>
          <p:cNvSpPr/>
          <p:nvPr/>
        </p:nvSpPr>
        <p:spPr>
          <a:xfrm>
            <a:off y="1261000" x="5025800"/>
            <a:ext cy="124700" cx="1984625"/>
          </a:xfrm>
          <a:custGeom>
            <a:pathLst>
              <a:path w="79385" extrusionOk="0" h="4988">
                <a:moveTo>
                  <a:pt y="4158" x="79385"/>
                </a:moveTo>
                <a:cubicBezTo>
                  <a:pt y="3465" x="73219"/>
                  <a:pt y="-138" x="55624"/>
                  <a:pt y="0" x="42394"/>
                </a:cubicBezTo>
                <a:cubicBezTo>
                  <a:pt y="138" x="29163"/>
                  <a:pt y="4156" x="7065"/>
                  <a:pt y="4988" x="0"/>
                </a:cubicBezTo>
              </a:path>
            </a:pathLst>
          </a:custGeom>
          <a:noFill/>
          <a:ln w="38100" cap="flat">
            <a:solidFill>
              <a:srgbClr val="E06666"/>
            </a:solidFill>
            <a:prstDash val="dash"/>
            <a:round/>
            <a:headEnd w="lg" len="lg" type="triangle"/>
            <a:tailEnd w="lg" len="lg" type="oval"/>
          </a:ln>
        </p:spPr>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y="0" x="0"/>
          <a:ext cy="0" cx="0"/>
          <a:chOff y="0" x="0"/>
          <a:chExt cy="0" cx="0"/>
        </a:xfrm>
      </p:grpSpPr>
      <p:pic>
        <p:nvPicPr>
          <p:cNvPr id="377" name="Shape 377"/>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378" name="Shape 378"/>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79" name="Shape 379"/>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380" name="Shape 380"/>
          <p:cNvPicPr preferRelativeResize="0"/>
          <p:nvPr/>
        </p:nvPicPr>
        <p:blipFill>
          <a:blip r:embed="rId5">
            <a:alphaModFix/>
          </a:blip>
          <a:stretch>
            <a:fillRect/>
          </a:stretch>
        </p:blipFill>
        <p:spPr>
          <a:xfrm>
            <a:off y="1334749" x="1655575"/>
            <a:ext cy="3384700" cx="5171850"/>
          </a:xfrm>
          <a:prstGeom prst="rect">
            <a:avLst/>
          </a:prstGeom>
          <a:noFill/>
          <a:ln>
            <a:noFill/>
          </a:ln>
        </p:spPr>
      </p:pic>
      <p:sp>
        <p:nvSpPr>
          <p:cNvPr id="381" name="Shape 381"/>
          <p:cNvSpPr txBox="1"/>
          <p:nvPr/>
        </p:nvSpPr>
        <p:spPr>
          <a:xfrm>
            <a:off y="4702187" x="1869625"/>
            <a:ext cy="357599" cx="4043099"/>
          </a:xfrm>
          <a:prstGeom prst="rect">
            <a:avLst/>
          </a:prstGeom>
          <a:noFill/>
          <a:ln>
            <a:noFill/>
          </a:ln>
        </p:spPr>
        <p:txBody>
          <a:bodyPr bIns="91425" rIns="91425" lIns="91425" tIns="91425" anchor="t" anchorCtr="0">
            <a:noAutofit/>
          </a:bodyPr>
          <a:lstStyle/>
          <a:p>
            <a:pPr algn="ctr" rtl="0" lvl="0">
              <a:spcBef>
                <a:spcPts val="0"/>
              </a:spcBef>
              <a:buNone/>
            </a:pPr>
            <a:r>
              <a:rPr lang="en">
                <a:solidFill>
                  <a:srgbClr val="666666"/>
                </a:solidFill>
              </a:rPr>
              <a:t>If you wish to learn more… </a:t>
            </a:r>
          </a:p>
        </p:txBody>
      </p:sp>
      <p:sp>
        <p:nvSpPr>
          <p:cNvPr id="382" name="Shape 382"/>
          <p:cNvSpPr txBox="1"/>
          <p:nvPr/>
        </p:nvSpPr>
        <p:spPr>
          <a:xfrm>
            <a:off y="4685808" x="4862612"/>
            <a:ext cy="301200" cx="1509000"/>
          </a:xfrm>
          <a:prstGeom prst="rect">
            <a:avLst/>
          </a:prstGeom>
          <a:noFill/>
          <a:ln>
            <a:noFill/>
          </a:ln>
        </p:spPr>
        <p:txBody>
          <a:bodyPr bIns="91425" rIns="91425" lIns="91425" tIns="91425" anchor="t" anchorCtr="0">
            <a:noAutofit/>
          </a:bodyPr>
          <a:lstStyle/>
          <a:p>
            <a:pPr algn="ctr" rtl="0" lvl="0">
              <a:spcBef>
                <a:spcPts val="0"/>
              </a:spcBef>
              <a:buNone/>
            </a:pPr>
            <a:r>
              <a:rPr u="sng" lang="en">
                <a:solidFill>
                  <a:srgbClr val="1155CC"/>
                </a:solidFill>
                <a:hlinkClick r:id="rId6"/>
              </a:rPr>
              <a:t>Visit LiveCode</a:t>
            </a:r>
          </a:p>
        </p:txBody>
      </p:sp>
      <p:sp>
        <p:nvSpPr>
          <p:cNvPr id="383" name="Shape 383"/>
          <p:cNvSpPr txBox="1"/>
          <p:nvPr/>
        </p:nvSpPr>
        <p:spPr>
          <a:xfrm>
            <a:off y="694850" x="2092650"/>
            <a:ext cy="1109400" cx="4683600"/>
          </a:xfrm>
          <a:prstGeom prst="rect">
            <a:avLst/>
          </a:prstGeom>
          <a:noFill/>
          <a:ln>
            <a:noFill/>
          </a:ln>
        </p:spPr>
        <p:txBody>
          <a:bodyPr bIns="91425" rIns="91425" lIns="91425" tIns="91425" anchor="t" anchorCtr="0">
            <a:noAutofit/>
          </a:bodyPr>
          <a:lstStyle/>
          <a:p>
            <a:pPr algn="ctr" rtl="0" lvl="0">
              <a:spcBef>
                <a:spcPts val="0"/>
              </a:spcBef>
              <a:buNone/>
            </a:pPr>
            <a:r>
              <a:rPr sz="3000" lang="en">
                <a:solidFill>
                  <a:srgbClr val="666666"/>
                </a:solidFill>
                <a:latin typeface="Helvetica Neue"/>
                <a:ea typeface="Helvetica Neue"/>
                <a:cs typeface="Helvetica Neue"/>
                <a:sym typeface="Helvetica Neue"/>
              </a:rPr>
              <a:t>Congrats on learning: </a:t>
            </a:r>
            <a:r>
              <a:rPr sz="3600" lang="en">
                <a:solidFill>
                  <a:srgbClr val="666666"/>
                </a:solidFill>
                <a:latin typeface="Impact"/>
                <a:ea typeface="Impact"/>
                <a:cs typeface="Impact"/>
                <a:sym typeface="Impact"/>
              </a:rPr>
              <a:t>Stacks and Cards</a:t>
            </a:r>
          </a:p>
        </p:txBody>
      </p:sp>
      <p:sp>
        <p:nvSpPr>
          <p:cNvPr id="384" name="Shape 384"/>
          <p:cNvSpPr txBox="1"/>
          <p:nvPr/>
        </p:nvSpPr>
        <p:spPr>
          <a:xfrm>
            <a:off y="1754425" x="2375600"/>
            <a:ext cy="468600" cx="4260900"/>
          </a:xfrm>
          <a:prstGeom prst="rect">
            <a:avLst/>
          </a:prstGeom>
          <a:noFill/>
          <a:ln>
            <a:noFill/>
          </a:ln>
        </p:spPr>
        <p:txBody>
          <a:bodyPr bIns="91425" rIns="91425" lIns="91425" tIns="91425" anchor="t" anchorCtr="0">
            <a:noAutofit/>
          </a:bodyPr>
          <a:lstStyle/>
          <a:p>
            <a:pPr algn="ctr">
              <a:spcBef>
                <a:spcPts val="0"/>
              </a:spcBef>
              <a:buNone/>
            </a:pPr>
            <a:r>
              <a:rPr b="1" lang="en">
                <a:solidFill>
                  <a:srgbClr val="CC0000"/>
                </a:solidFill>
              </a:rPr>
              <a:t>Don’t forget to save your LiveCode Project!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pic>
        <p:nvPicPr>
          <p:cNvPr id="49" name="Shape 49"/>
          <p:cNvPicPr preferRelativeResize="0"/>
          <p:nvPr/>
        </p:nvPicPr>
        <p:blipFill>
          <a:blip r:embed="rId3">
            <a:alphaModFix/>
          </a:blip>
          <a:stretch>
            <a:fillRect/>
          </a:stretch>
        </p:blipFill>
        <p:spPr>
          <a:xfrm>
            <a:off y="1252648" x="3542875"/>
            <a:ext cy="3059574" cx="5379473"/>
          </a:xfrm>
          <a:prstGeom prst="rect">
            <a:avLst/>
          </a:prstGeom>
          <a:noFill/>
          <a:ln w="9525" cap="flat">
            <a:solidFill>
              <a:srgbClr val="000000"/>
            </a:solidFill>
            <a:prstDash val="solid"/>
            <a:round/>
            <a:headEnd w="med" len="med" type="none"/>
            <a:tailEnd w="med" len="med" type="none"/>
          </a:ln>
        </p:spPr>
      </p:pic>
      <p:sp>
        <p:nvSpPr>
          <p:cNvPr id="50" name="Shape 50"/>
          <p:cNvSpPr/>
          <p:nvPr/>
        </p:nvSpPr>
        <p:spPr>
          <a:xfrm>
            <a:off y="1693725" x="4021275"/>
            <a:ext cy="2618399" cx="1724999"/>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51" name="Shape 51"/>
          <p:cNvSpPr/>
          <p:nvPr/>
        </p:nvSpPr>
        <p:spPr>
          <a:xfrm>
            <a:off y="2909300" x="41670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cxnSp>
        <p:nvCxnSpPr>
          <p:cNvPr id="52" name="Shape 52"/>
          <p:cNvCxnSpPr/>
          <p:nvPr/>
        </p:nvCxnSpPr>
        <p:spPr>
          <a:xfrm rot="10800000" flipH="1">
            <a:off y="2389888" x="4416150"/>
            <a:ext cy="622499" cx="436500"/>
          </a:xfrm>
          <a:prstGeom prst="straightConnector1">
            <a:avLst/>
          </a:prstGeom>
          <a:noFill/>
          <a:ln w="38100" cap="flat">
            <a:solidFill>
              <a:srgbClr val="E06666"/>
            </a:solidFill>
            <a:prstDash val="solid"/>
            <a:round/>
            <a:headEnd w="lg" len="lg" type="none"/>
            <a:tailEnd w="lg" len="lg" type="triangle"/>
          </a:ln>
        </p:spPr>
      </p:cxnSp>
      <p:pic>
        <p:nvPicPr>
          <p:cNvPr id="53" name="Shape 53"/>
          <p:cNvPicPr preferRelativeResize="0"/>
          <p:nvPr/>
        </p:nvPicPr>
        <p:blipFill>
          <a:blip r:embed="rId4">
            <a:alphaModFix/>
          </a:blip>
          <a:stretch>
            <a:fillRect/>
          </a:stretch>
        </p:blipFill>
        <p:spPr>
          <a:xfrm>
            <a:off y="95475" x="525225"/>
            <a:ext cy="301200" cx="1151647"/>
          </a:xfrm>
          <a:prstGeom prst="rect">
            <a:avLst/>
          </a:prstGeom>
          <a:noFill/>
          <a:ln>
            <a:noFill/>
          </a:ln>
        </p:spPr>
      </p:pic>
      <p:sp>
        <p:nvSpPr>
          <p:cNvPr id="54" name="Shape 54"/>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55" name="Shape 55"/>
          <p:cNvPicPr preferRelativeResize="0"/>
          <p:nvPr/>
        </p:nvPicPr>
        <p:blipFill>
          <a:blip r:embed="rId5">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56" name="Shape 56"/>
          <p:cNvSpPr/>
          <p:nvPr/>
        </p:nvSpPr>
        <p:spPr>
          <a:xfrm>
            <a:off y="1472625" x="35896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cxnSp>
        <p:nvCxnSpPr>
          <p:cNvPr id="57" name="Shape 57"/>
          <p:cNvCxnSpPr/>
          <p:nvPr/>
        </p:nvCxnSpPr>
        <p:spPr>
          <a:xfrm flipH="1">
            <a:off y="3164788" x="4343249"/>
            <a:ext cy="908399" cx="7200"/>
          </a:xfrm>
          <a:prstGeom prst="straightConnector1">
            <a:avLst/>
          </a:prstGeom>
          <a:noFill/>
          <a:ln w="38100" cap="flat">
            <a:solidFill>
              <a:srgbClr val="E06666"/>
            </a:solidFill>
            <a:prstDash val="solid"/>
            <a:round/>
            <a:headEnd w="lg" len="lg" type="none"/>
            <a:tailEnd w="lg" len="lg" type="triangle"/>
          </a:ln>
        </p:spPr>
      </p:cxnSp>
      <p:cxnSp>
        <p:nvCxnSpPr>
          <p:cNvPr id="58" name="Shape 58"/>
          <p:cNvCxnSpPr/>
          <p:nvPr/>
        </p:nvCxnSpPr>
        <p:spPr>
          <a:xfrm>
            <a:off y="3164788" x="4475050"/>
            <a:ext cy="867000" cx="969900"/>
          </a:xfrm>
          <a:prstGeom prst="straightConnector1">
            <a:avLst/>
          </a:prstGeom>
          <a:noFill/>
          <a:ln w="38100" cap="flat">
            <a:solidFill>
              <a:srgbClr val="E06666"/>
            </a:solidFill>
            <a:prstDash val="solid"/>
            <a:round/>
            <a:headEnd w="lg" len="lg" type="none"/>
            <a:tailEnd w="lg" len="lg" type="triangle"/>
          </a:ln>
        </p:spPr>
      </p:cxnSp>
      <p:sp>
        <p:nvSpPr>
          <p:cNvPr id="59" name="Shape 59"/>
          <p:cNvSpPr/>
          <p:nvPr/>
        </p:nvSpPr>
        <p:spPr>
          <a:xfrm>
            <a:off y="2178625" x="6682100"/>
            <a:ext cy="1084200" cx="22404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0" name="Shape 60"/>
          <p:cNvSpPr/>
          <p:nvPr/>
        </p:nvSpPr>
        <p:spPr>
          <a:xfrm>
            <a:off y="2544025" x="61631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61" name="Shape 61"/>
          <p:cNvSpPr txBox="1"/>
          <p:nvPr/>
        </p:nvSpPr>
        <p:spPr>
          <a:xfrm>
            <a:off y="2658075" x="136800"/>
            <a:ext cy="2513100" cx="3101099"/>
          </a:xfrm>
          <a:prstGeom prst="rect">
            <a:avLst/>
          </a:prstGeom>
          <a:noFill/>
          <a:ln>
            <a:noFill/>
          </a:ln>
        </p:spPr>
        <p:txBody>
          <a:bodyPr bIns="91425" rIns="91425" lIns="91425" tIns="91425" anchor="t" anchorCtr="0">
            <a:noAutofit/>
          </a:bodyPr>
          <a:lstStyle/>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User Interface windows with Stacks and Cards.</a:t>
            </a:r>
            <a:br>
              <a:rPr sz="1800" lang="en">
                <a:latin typeface="Droid Sans"/>
                <a:ea typeface="Droid Sans"/>
                <a:cs typeface="Droid Sans"/>
                <a:sym typeface="Droid Sans"/>
              </a:rPr>
            </a:b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Add </a:t>
            </a:r>
            <a:r>
              <a:rPr sz="1800" lang="en">
                <a:solidFill>
                  <a:schemeClr val="dk1"/>
                </a:solidFill>
                <a:latin typeface="Droid Sans"/>
                <a:ea typeface="Droid Sans"/>
                <a:cs typeface="Droid Sans"/>
                <a:sym typeface="Droid Sans"/>
              </a:rPr>
              <a:t>controls like buttons to the</a:t>
            </a:r>
            <a:r>
              <a:rPr sz="1800" lang="en">
                <a:latin typeface="Droid Sans"/>
                <a:ea typeface="Droid Sans"/>
                <a:cs typeface="Droid Sans"/>
                <a:sym typeface="Droid Sans"/>
              </a:rPr>
              <a:t> Cards.</a:t>
            </a:r>
            <a:br>
              <a:rPr sz="1800" lang="en">
                <a:latin typeface="Droid Sans"/>
                <a:ea typeface="Droid Sans"/>
                <a:cs typeface="Droid Sans"/>
                <a:sym typeface="Droid Sans"/>
              </a:rPr>
            </a:b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Tell LiveCode what to do and how to behave.</a:t>
            </a:r>
          </a:p>
        </p:txBody>
      </p:sp>
      <p:sp>
        <p:nvSpPr>
          <p:cNvPr id="62" name="Shape 62"/>
          <p:cNvSpPr txBox="1"/>
          <p:nvPr/>
        </p:nvSpPr>
        <p:spPr>
          <a:xfrm>
            <a:off y="2112975" x="144287"/>
            <a:ext cy="545100" cx="3086099"/>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The LiveCode...123</a:t>
            </a:r>
          </a:p>
        </p:txBody>
      </p:sp>
      <p:sp>
        <p:nvSpPr>
          <p:cNvPr id="63" name="Shape 63"/>
          <p:cNvSpPr txBox="1"/>
          <p:nvPr/>
        </p:nvSpPr>
        <p:spPr>
          <a:xfrm>
            <a:off y="1256050" x="208525"/>
            <a:ext cy="908399" cx="2980199"/>
          </a:xfrm>
          <a:prstGeom prst="rect">
            <a:avLst/>
          </a:prstGeom>
          <a:noFill/>
          <a:ln>
            <a:noFill/>
          </a:ln>
        </p:spPr>
        <p:txBody>
          <a:bodyPr bIns="91425" rIns="91425" lIns="91425" tIns="91425" anchor="t" anchorCtr="0">
            <a:noAutofit/>
          </a:bodyPr>
          <a:lstStyle/>
          <a:p>
            <a:pPr rtl="0" lvl="0">
              <a:spcBef>
                <a:spcPts val="0"/>
              </a:spcBef>
              <a:buNone/>
            </a:pPr>
            <a:r>
              <a:rPr sz="1800" lang="en">
                <a:latin typeface="Droid Sans"/>
                <a:ea typeface="Droid Sans"/>
                <a:cs typeface="Droid Sans"/>
                <a:sym typeface="Droid Sans"/>
              </a:rPr>
              <a:t>First open your HelloWorld livecode project and you should see the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y="0" x="0"/>
          <a:ext cy="0" cx="0"/>
          <a:chOff y="0" x="0"/>
          <a:chExt cy="0" cx="0"/>
        </a:xfrm>
      </p:grpSpPr>
      <p:sp>
        <p:nvSpPr>
          <p:cNvPr id="68" name="Shape 68"/>
          <p:cNvSpPr/>
          <p:nvPr/>
        </p:nvSpPr>
        <p:spPr>
          <a:xfrm>
            <a:off y="1340425" x="6161875"/>
            <a:ext cy="914400" cx="1277999"/>
          </a:xfrm>
          <a:prstGeom prst="rect">
            <a:avLst/>
          </a:prstGeom>
          <a:solidFill>
            <a:srgbClr val="FFFFFF"/>
          </a:solidFill>
          <a:ln w="19050" cap="flat">
            <a:solidFill>
              <a:schemeClr val="dk2"/>
            </a:solidFill>
            <a:prstDash val="solid"/>
            <a:round/>
            <a:headEnd w="med" len="med" type="none"/>
            <a:tailEnd w="med" len="med" type="none"/>
          </a:ln>
        </p:spPr>
        <p:txBody>
          <a:bodyPr bIns="91425" rIns="91425" lIns="91425" tIns="91425" anchor="t" anchorCtr="0">
            <a:noAutofit/>
          </a:bodyPr>
          <a:lstStyle/>
          <a:p>
            <a:pPr rtl="0" lvl="0">
              <a:spcBef>
                <a:spcPts val="0"/>
              </a:spcBef>
              <a:buNone/>
            </a:pPr>
            <a:r>
              <a:rPr lang="en"/>
              <a:t>Card(s)</a:t>
            </a:r>
          </a:p>
        </p:txBody>
      </p:sp>
      <p:sp>
        <p:nvSpPr>
          <p:cNvPr id="69" name="Shape 69"/>
          <p:cNvSpPr txBox="1"/>
          <p:nvPr/>
        </p:nvSpPr>
        <p:spPr>
          <a:xfrm>
            <a:off y="1873825" x="525225"/>
            <a:ext cy="2780999" cx="4296300"/>
          </a:xfrm>
          <a:prstGeom prst="rect">
            <a:avLst/>
          </a:prstGeom>
          <a:noFill/>
          <a:ln>
            <a:noFill/>
          </a:ln>
        </p:spPr>
        <p:txBody>
          <a:bodyPr bIns="91425" rIns="91425" lIns="91425" tIns="91425" anchor="t" anchorCtr="0">
            <a:noAutofit/>
          </a:bodyPr>
          <a:lstStyle/>
          <a:p>
            <a:pPr rtl="0">
              <a:spcBef>
                <a:spcPts val="0"/>
              </a:spcBef>
              <a:buNone/>
            </a:pPr>
            <a:r>
              <a:rPr sz="1800" lang="en">
                <a:latin typeface="Droid Sans"/>
                <a:ea typeface="Droid Sans"/>
                <a:cs typeface="Droid Sans"/>
                <a:sym typeface="Droid Sans"/>
              </a:rPr>
              <a:t>The first step in creating a LiveCode application is creating the window for the user will see, which in LiveCode is called a stack. </a:t>
            </a:r>
          </a:p>
          <a:p>
            <a:pPr rtl="0">
              <a:spcBef>
                <a:spcPts val="0"/>
              </a:spcBef>
              <a:buNone/>
            </a:pPr>
            <a:r>
              <a:t/>
            </a:r>
            <a:endParaRPr sz="1800">
              <a:latin typeface="Droid Sans"/>
              <a:ea typeface="Droid Sans"/>
              <a:cs typeface="Droid Sans"/>
              <a:sym typeface="Droid Sans"/>
            </a:endParaRPr>
          </a:p>
          <a:p>
            <a:pPr rtl="0" lvl="0">
              <a:spcBef>
                <a:spcPts val="0"/>
              </a:spcBef>
              <a:buNone/>
            </a:pPr>
            <a:r>
              <a:rPr sz="1800" lang="en">
                <a:latin typeface="Droid Sans"/>
                <a:ea typeface="Droid Sans"/>
                <a:cs typeface="Droid Sans"/>
                <a:sym typeface="Droid Sans"/>
              </a:rPr>
              <a:t>One card is created by default when a new stack is created. You can then keep adding more cards to your stack as needed.</a:t>
            </a:r>
          </a:p>
        </p:txBody>
      </p:sp>
      <p:pic>
        <p:nvPicPr>
          <p:cNvPr id="70" name="Shape 70"/>
          <p:cNvPicPr preferRelativeResize="0"/>
          <p:nvPr/>
        </p:nvPicPr>
        <p:blipFill>
          <a:blip r:embed="rId3">
            <a:alphaModFix/>
          </a:blip>
          <a:stretch>
            <a:fillRect/>
          </a:stretch>
        </p:blipFill>
        <p:spPr>
          <a:xfrm>
            <a:off y="95475" x="525225"/>
            <a:ext cy="301200" cx="1151647"/>
          </a:xfrm>
          <a:prstGeom prst="rect">
            <a:avLst/>
          </a:prstGeom>
          <a:noFill/>
          <a:ln>
            <a:noFill/>
          </a:ln>
        </p:spPr>
      </p:pic>
      <p:sp>
        <p:nvSpPr>
          <p:cNvPr id="71" name="Shape 71"/>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72" name="Shape 72"/>
          <p:cNvPicPr preferRelativeResize="0"/>
          <p:nvPr/>
        </p:nvPicPr>
        <p:blipFill>
          <a:blip r:embed="rId4">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73" name="Shape 73"/>
          <p:cNvSpPr txBox="1"/>
          <p:nvPr/>
        </p:nvSpPr>
        <p:spPr>
          <a:xfrm>
            <a:off y="1041800" x="613075"/>
            <a:ext cy="831900" cx="39900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Understanding</a:t>
            </a:r>
            <a:br>
              <a:rPr b="1" sz="2400" lang="en">
                <a:solidFill>
                  <a:srgbClr val="434343"/>
                </a:solidFill>
                <a:latin typeface="Droid Sans"/>
                <a:ea typeface="Droid Sans"/>
                <a:cs typeface="Droid Sans"/>
                <a:sym typeface="Droid Sans"/>
              </a:rPr>
            </a:br>
            <a:r>
              <a:rPr b="1" sz="2400" lang="en">
                <a:solidFill>
                  <a:srgbClr val="434343"/>
                </a:solidFill>
                <a:latin typeface="Droid Sans"/>
                <a:ea typeface="Droid Sans"/>
                <a:cs typeface="Droid Sans"/>
                <a:sym typeface="Droid Sans"/>
              </a:rPr>
              <a:t>Cards and Stacks</a:t>
            </a:r>
          </a:p>
          <a:p>
            <a:pPr algn="ctr" rtl="0" lvl="0">
              <a:spcBef>
                <a:spcPts val="0"/>
              </a:spcBef>
              <a:buNone/>
            </a:pPr>
            <a:r>
              <a:t/>
            </a:r>
            <a:endParaRPr/>
          </a:p>
        </p:txBody>
      </p:sp>
      <p:sp>
        <p:nvSpPr>
          <p:cNvPr id="74" name="Shape 74"/>
          <p:cNvSpPr/>
          <p:nvPr/>
        </p:nvSpPr>
        <p:spPr>
          <a:xfrm>
            <a:off y="1693725" x="6369725"/>
            <a:ext cy="914400" cx="1277999"/>
          </a:xfrm>
          <a:prstGeom prst="rect">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a:spcBef>
                <a:spcPts val="0"/>
              </a:spcBef>
              <a:buNone/>
            </a:pPr>
            <a:r>
              <a:rPr lang="en"/>
              <a:t>Main Stack</a:t>
            </a:r>
          </a:p>
        </p:txBody>
      </p:sp>
      <p:sp>
        <p:nvSpPr>
          <p:cNvPr id="75" name="Shape 75"/>
          <p:cNvSpPr/>
          <p:nvPr/>
        </p:nvSpPr>
        <p:spPr>
          <a:xfrm>
            <a:off y="3103400" x="5261250"/>
            <a:ext cy="914400" cx="1277999"/>
          </a:xfrm>
          <a:prstGeom prst="rect">
            <a:avLst/>
          </a:prstGeom>
          <a:solidFill>
            <a:srgbClr val="FFFFFF"/>
          </a:solidFill>
          <a:ln w="19050" cap="flat">
            <a:solidFill>
              <a:schemeClr val="dk2"/>
            </a:solidFill>
            <a:prstDash val="solid"/>
            <a:round/>
            <a:headEnd w="med" len="med" type="none"/>
            <a:tailEnd w="med" len="med" type="none"/>
          </a:ln>
        </p:spPr>
        <p:txBody>
          <a:bodyPr bIns="91425" rIns="91425" lIns="91425" tIns="91425" anchor="t" anchorCtr="0">
            <a:noAutofit/>
          </a:bodyPr>
          <a:lstStyle/>
          <a:p>
            <a:pPr rtl="0" lvl="0">
              <a:spcBef>
                <a:spcPts val="0"/>
              </a:spcBef>
              <a:buNone/>
            </a:pPr>
            <a:r>
              <a:rPr lang="en"/>
              <a:t>Card(s)</a:t>
            </a:r>
          </a:p>
        </p:txBody>
      </p:sp>
      <p:sp>
        <p:nvSpPr>
          <p:cNvPr id="76" name="Shape 76"/>
          <p:cNvSpPr/>
          <p:nvPr/>
        </p:nvSpPr>
        <p:spPr>
          <a:xfrm>
            <a:off y="3456700" x="5469100"/>
            <a:ext cy="914400" cx="1277999"/>
          </a:xfrm>
          <a:prstGeom prst="rect">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Sub Stack</a:t>
            </a:r>
          </a:p>
        </p:txBody>
      </p:sp>
      <p:sp>
        <p:nvSpPr>
          <p:cNvPr id="77" name="Shape 77"/>
          <p:cNvSpPr/>
          <p:nvPr/>
        </p:nvSpPr>
        <p:spPr>
          <a:xfrm>
            <a:off y="3103400" x="7439875"/>
            <a:ext cy="914400" cx="1277999"/>
          </a:xfrm>
          <a:prstGeom prst="rect">
            <a:avLst/>
          </a:prstGeom>
          <a:solidFill>
            <a:srgbClr val="FFFFFF"/>
          </a:solidFill>
          <a:ln w="19050" cap="flat">
            <a:solidFill>
              <a:schemeClr val="dk2"/>
            </a:solidFill>
            <a:prstDash val="solid"/>
            <a:round/>
            <a:headEnd w="med" len="med" type="none"/>
            <a:tailEnd w="med" len="med" type="none"/>
          </a:ln>
        </p:spPr>
        <p:txBody>
          <a:bodyPr bIns="91425" rIns="91425" lIns="91425" tIns="91425" anchor="t" anchorCtr="0">
            <a:noAutofit/>
          </a:bodyPr>
          <a:lstStyle/>
          <a:p>
            <a:pPr rtl="0" lvl="0">
              <a:spcBef>
                <a:spcPts val="0"/>
              </a:spcBef>
              <a:buNone/>
            </a:pPr>
            <a:r>
              <a:rPr lang="en"/>
              <a:t>Card(s)</a:t>
            </a:r>
          </a:p>
        </p:txBody>
      </p:sp>
      <p:sp>
        <p:nvSpPr>
          <p:cNvPr id="78" name="Shape 78"/>
          <p:cNvSpPr/>
          <p:nvPr/>
        </p:nvSpPr>
        <p:spPr>
          <a:xfrm>
            <a:off y="3456700" x="7647725"/>
            <a:ext cy="914400" cx="1277999"/>
          </a:xfrm>
          <a:prstGeom prst="rect">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Sub Stack</a:t>
            </a:r>
          </a:p>
        </p:txBody>
      </p:sp>
      <p:cxnSp>
        <p:nvCxnSpPr>
          <p:cNvPr id="79" name="Shape 79"/>
          <p:cNvCxnSpPr>
            <a:stCxn id="74" idx="2"/>
            <a:endCxn id="75" idx="0"/>
          </p:cNvCxnSpPr>
          <p:nvPr/>
        </p:nvCxnSpPr>
        <p:spPr>
          <a:xfrm flipH="1">
            <a:off y="2608125" x="5900224"/>
            <a:ext cy="495300" cx="1108500"/>
          </a:xfrm>
          <a:prstGeom prst="straightConnector1">
            <a:avLst/>
          </a:prstGeom>
          <a:noFill/>
          <a:ln w="19050" cap="flat">
            <a:solidFill>
              <a:schemeClr val="dk2"/>
            </a:solidFill>
            <a:prstDash val="solid"/>
            <a:round/>
            <a:headEnd w="lg" len="lg" type="none"/>
            <a:tailEnd w="lg" len="lg" type="none"/>
          </a:ln>
        </p:spPr>
      </p:cxnSp>
      <p:cxnSp>
        <p:nvCxnSpPr>
          <p:cNvPr id="80" name="Shape 80"/>
          <p:cNvCxnSpPr>
            <a:stCxn id="74" idx="2"/>
            <a:endCxn id="77" idx="0"/>
          </p:cNvCxnSpPr>
          <p:nvPr/>
        </p:nvCxnSpPr>
        <p:spPr>
          <a:xfrm>
            <a:off y="2608125" x="7008724"/>
            <a:ext cy="495300" cx="1070100"/>
          </a:xfrm>
          <a:prstGeom prst="straightConnector1">
            <a:avLst/>
          </a:prstGeom>
          <a:noFill/>
          <a:ln w="19050" cap="flat">
            <a:solidFill>
              <a:schemeClr val="dk2"/>
            </a:solidFill>
            <a:prstDash val="solid"/>
            <a:round/>
            <a:headEnd w="lg" len="lg" type="none"/>
            <a:tailEnd w="lg" len="lg" type="non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pic>
        <p:nvPicPr>
          <p:cNvPr id="85" name="Shape 85"/>
          <p:cNvPicPr preferRelativeResize="0"/>
          <p:nvPr/>
        </p:nvPicPr>
        <p:blipFill>
          <a:blip r:embed="rId3">
            <a:alphaModFix/>
          </a:blip>
          <a:stretch>
            <a:fillRect/>
          </a:stretch>
        </p:blipFill>
        <p:spPr>
          <a:xfrm>
            <a:off y="755479" x="4505500"/>
            <a:ext cy="3757240" cx="3802875"/>
          </a:xfrm>
          <a:prstGeom prst="rect">
            <a:avLst/>
          </a:prstGeom>
          <a:noFill/>
          <a:ln>
            <a:noFill/>
          </a:ln>
        </p:spPr>
      </p:pic>
      <p:pic>
        <p:nvPicPr>
          <p:cNvPr id="86" name="Shape 86"/>
          <p:cNvPicPr preferRelativeResize="0"/>
          <p:nvPr/>
        </p:nvPicPr>
        <p:blipFill>
          <a:blip r:embed="rId4">
            <a:alphaModFix/>
          </a:blip>
          <a:stretch>
            <a:fillRect/>
          </a:stretch>
        </p:blipFill>
        <p:spPr>
          <a:xfrm>
            <a:off y="95475" x="525225"/>
            <a:ext cy="301200" cx="1151647"/>
          </a:xfrm>
          <a:prstGeom prst="rect">
            <a:avLst/>
          </a:prstGeom>
          <a:noFill/>
          <a:ln>
            <a:noFill/>
          </a:ln>
        </p:spPr>
      </p:pic>
      <p:sp>
        <p:nvSpPr>
          <p:cNvPr id="87" name="Shape 87"/>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88" name="Shape 88"/>
          <p:cNvPicPr preferRelativeResize="0"/>
          <p:nvPr/>
        </p:nvPicPr>
        <p:blipFill>
          <a:blip r:embed="rId5">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cxnSp>
        <p:nvCxnSpPr>
          <p:cNvPr id="89" name="Shape 89"/>
          <p:cNvCxnSpPr/>
          <p:nvPr/>
        </p:nvCxnSpPr>
        <p:spPr>
          <a:xfrm>
            <a:off y="702908" x="4397221"/>
            <a:ext cy="3600" cx="3894600"/>
          </a:xfrm>
          <a:prstGeom prst="straightConnector1">
            <a:avLst/>
          </a:prstGeom>
          <a:noFill/>
          <a:ln w="38100" cap="flat">
            <a:solidFill>
              <a:srgbClr val="E06666"/>
            </a:solidFill>
            <a:prstDash val="solid"/>
            <a:round/>
            <a:headEnd w="lg" len="lg" type="oval"/>
            <a:tailEnd w="lg" len="lg" type="oval"/>
          </a:ln>
        </p:spPr>
      </p:cxnSp>
      <p:sp>
        <p:nvSpPr>
          <p:cNvPr id="90" name="Shape 90"/>
          <p:cNvSpPr txBox="1"/>
          <p:nvPr/>
        </p:nvSpPr>
        <p:spPr>
          <a:xfrm>
            <a:off y="217425" x="5841230"/>
            <a:ext cy="545100" cx="11013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Stack</a:t>
            </a:r>
          </a:p>
        </p:txBody>
      </p:sp>
      <p:cxnSp>
        <p:nvCxnSpPr>
          <p:cNvPr id="91" name="Shape 91"/>
          <p:cNvCxnSpPr/>
          <p:nvPr/>
        </p:nvCxnSpPr>
        <p:spPr>
          <a:xfrm>
            <a:off y="4565270" x="4573862"/>
            <a:ext cy="1800" cx="1670999"/>
          </a:xfrm>
          <a:prstGeom prst="straightConnector1">
            <a:avLst/>
          </a:prstGeom>
          <a:noFill/>
          <a:ln w="38100" cap="flat">
            <a:solidFill>
              <a:srgbClr val="E06666"/>
            </a:solidFill>
            <a:prstDash val="solid"/>
            <a:round/>
            <a:headEnd w="lg" len="lg" type="oval"/>
            <a:tailEnd w="lg" len="lg" type="oval"/>
          </a:ln>
        </p:spPr>
      </p:cxnSp>
      <p:sp>
        <p:nvSpPr>
          <p:cNvPr id="92" name="Shape 92"/>
          <p:cNvSpPr txBox="1"/>
          <p:nvPr/>
        </p:nvSpPr>
        <p:spPr>
          <a:xfrm>
            <a:off y="4546886" x="4858723"/>
            <a:ext cy="545100" cx="11013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Card1</a:t>
            </a:r>
          </a:p>
        </p:txBody>
      </p:sp>
      <p:cxnSp>
        <p:nvCxnSpPr>
          <p:cNvPr id="93" name="Shape 93"/>
          <p:cNvCxnSpPr/>
          <p:nvPr/>
        </p:nvCxnSpPr>
        <p:spPr>
          <a:xfrm>
            <a:off y="4575066" x="6451148"/>
            <a:ext cy="1800" cx="1670999"/>
          </a:xfrm>
          <a:prstGeom prst="straightConnector1">
            <a:avLst/>
          </a:prstGeom>
          <a:noFill/>
          <a:ln w="38100" cap="flat">
            <a:solidFill>
              <a:srgbClr val="E06666"/>
            </a:solidFill>
            <a:prstDash val="solid"/>
            <a:round/>
            <a:headEnd w="lg" len="lg" type="oval"/>
            <a:tailEnd w="lg" len="lg" type="oval"/>
          </a:ln>
        </p:spPr>
      </p:cxnSp>
      <p:sp>
        <p:nvSpPr>
          <p:cNvPr id="94" name="Shape 94"/>
          <p:cNvSpPr txBox="1"/>
          <p:nvPr/>
        </p:nvSpPr>
        <p:spPr>
          <a:xfrm>
            <a:off y="4554300" x="6756780"/>
            <a:ext cy="545100" cx="11013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Card2</a:t>
            </a:r>
          </a:p>
        </p:txBody>
      </p:sp>
      <p:cxnSp>
        <p:nvCxnSpPr>
          <p:cNvPr id="95" name="Shape 95"/>
          <p:cNvCxnSpPr/>
          <p:nvPr/>
        </p:nvCxnSpPr>
        <p:spPr>
          <a:xfrm rot="10800000" flipH="1">
            <a:off y="2192411" x="4061872"/>
            <a:ext cy="29400" cx="977699"/>
          </a:xfrm>
          <a:prstGeom prst="straightConnector1">
            <a:avLst/>
          </a:prstGeom>
          <a:noFill/>
          <a:ln w="38100" cap="flat">
            <a:solidFill>
              <a:srgbClr val="E06666"/>
            </a:solidFill>
            <a:prstDash val="solid"/>
            <a:round/>
            <a:headEnd w="lg" len="lg" type="oval"/>
            <a:tailEnd w="lg" len="lg" type="triangle"/>
          </a:ln>
        </p:spPr>
      </p:cxnSp>
      <p:sp>
        <p:nvSpPr>
          <p:cNvPr id="96" name="Shape 96"/>
          <p:cNvSpPr txBox="1"/>
          <p:nvPr/>
        </p:nvSpPr>
        <p:spPr>
          <a:xfrm>
            <a:off y="1929450" x="2712050"/>
            <a:ext cy="545100" cx="14424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Controls</a:t>
            </a:r>
          </a:p>
        </p:txBody>
      </p:sp>
      <p:cxnSp>
        <p:nvCxnSpPr>
          <p:cNvPr id="97" name="Shape 97"/>
          <p:cNvCxnSpPr/>
          <p:nvPr/>
        </p:nvCxnSpPr>
        <p:spPr>
          <a:xfrm rot="10800000" flipH="1">
            <a:off y="1600199" x="4102475"/>
            <a:ext cy="621600" cx="666899"/>
          </a:xfrm>
          <a:prstGeom prst="straightConnector1">
            <a:avLst/>
          </a:prstGeom>
          <a:noFill/>
          <a:ln w="38100" cap="flat">
            <a:solidFill>
              <a:srgbClr val="E06666"/>
            </a:solidFill>
            <a:prstDash val="solid"/>
            <a:round/>
            <a:headEnd w="lg" len="lg" type="none"/>
            <a:tailEnd w="lg" len="lg" type="triangle"/>
          </a:ln>
        </p:spPr>
      </p:cxnSp>
      <p:cxnSp>
        <p:nvCxnSpPr>
          <p:cNvPr id="98" name="Shape 98"/>
          <p:cNvCxnSpPr/>
          <p:nvPr/>
        </p:nvCxnSpPr>
        <p:spPr>
          <a:xfrm>
            <a:off y="2221800" x="4102475"/>
            <a:ext cy="611399" cx="770700"/>
          </a:xfrm>
          <a:prstGeom prst="straightConnector1">
            <a:avLst/>
          </a:prstGeom>
          <a:noFill/>
          <a:ln w="38100" cap="flat">
            <a:solidFill>
              <a:srgbClr val="E06666"/>
            </a:solidFill>
            <a:prstDash val="solid"/>
            <a:round/>
            <a:headEnd w="lg" len="lg" type="none"/>
            <a:tailEnd w="lg" len="lg" type="triangle"/>
          </a:ln>
        </p:spPr>
      </p:cxnSp>
      <p:sp>
        <p:nvSpPr>
          <p:cNvPr id="99" name="Shape 99"/>
          <p:cNvSpPr txBox="1"/>
          <p:nvPr/>
        </p:nvSpPr>
        <p:spPr>
          <a:xfrm>
            <a:off y="1827350" x="169300"/>
            <a:ext cy="2890200" cx="2693100"/>
          </a:xfrm>
          <a:prstGeom prst="rect">
            <a:avLst/>
          </a:prstGeom>
          <a:noFill/>
          <a:ln>
            <a:noFill/>
          </a:ln>
        </p:spPr>
        <p:txBody>
          <a:bodyPr bIns="91425" rIns="91425" lIns="91425" tIns="91425" anchor="t" anchorCtr="0">
            <a:noAutofit/>
          </a:bodyPr>
          <a:lstStyle/>
          <a:p>
            <a:pPr rtl="0" lvl="0">
              <a:spcBef>
                <a:spcPts val="0"/>
              </a:spcBef>
              <a:buNone/>
            </a:pPr>
            <a:r>
              <a:rPr sz="1800" lang="en">
                <a:latin typeface="Droid Sans"/>
                <a:ea typeface="Droid Sans"/>
                <a:cs typeface="Droid Sans"/>
                <a:sym typeface="Droid Sans"/>
              </a:rPr>
              <a:t>Here is an example of an app with two cards.</a:t>
            </a:r>
            <a:br>
              <a:rPr sz="1800" lang="en">
                <a:latin typeface="Droid Sans"/>
                <a:ea typeface="Droid Sans"/>
                <a:cs typeface="Droid Sans"/>
                <a:sym typeface="Droid Sans"/>
              </a:rPr>
            </a:br>
            <a:br>
              <a:rPr sz="1800" lang="en">
                <a:latin typeface="Droid Sans"/>
                <a:ea typeface="Droid Sans"/>
                <a:cs typeface="Droid Sans"/>
                <a:sym typeface="Droid Sans"/>
              </a:rPr>
            </a:br>
            <a:r>
              <a:rPr sz="1800" lang="en">
                <a:latin typeface="Droid Sans"/>
                <a:ea typeface="Droid Sans"/>
                <a:cs typeface="Droid Sans"/>
                <a:sym typeface="Droid Sans"/>
              </a:rPr>
              <a:t>You see 2 different screens. In LiveCode this is 2 cards on one stack.</a:t>
            </a:r>
          </a:p>
        </p:txBody>
      </p:sp>
      <p:sp>
        <p:nvSpPr>
          <p:cNvPr id="100" name="Shape 100"/>
          <p:cNvSpPr txBox="1"/>
          <p:nvPr/>
        </p:nvSpPr>
        <p:spPr>
          <a:xfrm>
            <a:off y="995450" x="112475"/>
            <a:ext cy="831900" cx="26931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Understanding</a:t>
            </a:r>
            <a:br>
              <a:rPr b="1" sz="2400" lang="en">
                <a:solidFill>
                  <a:srgbClr val="434343"/>
                </a:solidFill>
                <a:latin typeface="Droid Sans"/>
                <a:ea typeface="Droid Sans"/>
                <a:cs typeface="Droid Sans"/>
                <a:sym typeface="Droid Sans"/>
              </a:rPr>
            </a:br>
            <a:r>
              <a:rPr b="1" sz="2400" lang="en">
                <a:solidFill>
                  <a:srgbClr val="434343"/>
                </a:solidFill>
                <a:latin typeface="Droid Sans"/>
                <a:ea typeface="Droid Sans"/>
                <a:cs typeface="Droid Sans"/>
                <a:sym typeface="Droid Sans"/>
              </a:rPr>
              <a:t>Cards and Stacks</a:t>
            </a:r>
          </a:p>
          <a:p>
            <a:pPr algn="ctr" rtl="0"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pic>
        <p:nvPicPr>
          <p:cNvPr id="105" name="Shape 105"/>
          <p:cNvPicPr preferRelativeResize="0"/>
          <p:nvPr/>
        </p:nvPicPr>
        <p:blipFill>
          <a:blip r:embed="rId3">
            <a:alphaModFix/>
          </a:blip>
          <a:stretch>
            <a:fillRect/>
          </a:stretch>
        </p:blipFill>
        <p:spPr>
          <a:xfrm>
            <a:off y="95475" x="525225"/>
            <a:ext cy="301200" cx="1151647"/>
          </a:xfrm>
          <a:prstGeom prst="rect">
            <a:avLst/>
          </a:prstGeom>
          <a:noFill/>
          <a:ln>
            <a:noFill/>
          </a:ln>
        </p:spPr>
      </p:pic>
      <p:sp>
        <p:nvSpPr>
          <p:cNvPr id="106" name="Shape 106"/>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107" name="Shape 107"/>
          <p:cNvPicPr preferRelativeResize="0"/>
          <p:nvPr/>
        </p:nvPicPr>
        <p:blipFill>
          <a:blip r:embed="rId4">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108" name="Shape 108"/>
          <p:cNvSpPr txBox="1"/>
          <p:nvPr/>
        </p:nvSpPr>
        <p:spPr>
          <a:xfrm>
            <a:off y="1244750" x="363675"/>
            <a:ext cy="831900" cx="339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Internet Resources</a:t>
            </a:r>
          </a:p>
        </p:txBody>
      </p:sp>
      <p:sp>
        <p:nvSpPr>
          <p:cNvPr id="109" name="Shape 109"/>
          <p:cNvSpPr txBox="1"/>
          <p:nvPr/>
        </p:nvSpPr>
        <p:spPr>
          <a:xfrm>
            <a:off y="1806475" x="295700"/>
            <a:ext cy="2890200" cx="3621600"/>
          </a:xfrm>
          <a:prstGeom prst="rect">
            <a:avLst/>
          </a:prstGeom>
          <a:noFill/>
          <a:ln>
            <a:noFill/>
          </a:ln>
        </p:spPr>
        <p:txBody>
          <a:bodyPr bIns="91425" rIns="91425" lIns="91425" tIns="91425" anchor="t" anchorCtr="0">
            <a:noAutofit/>
          </a:bodyPr>
          <a:lstStyle/>
          <a:p>
            <a:pPr rtl="0">
              <a:spcBef>
                <a:spcPts val="0"/>
              </a:spcBef>
              <a:buNone/>
            </a:pPr>
            <a:r>
              <a:rPr sz="1800" lang="en">
                <a:latin typeface="Droid Sans"/>
                <a:ea typeface="Droid Sans"/>
                <a:cs typeface="Droid Sans"/>
                <a:sym typeface="Droid Sans"/>
              </a:rPr>
              <a:t>Occasionally We will send you off the lesson to explore other resources on the internet which will help you to gain a better understanding of the concepts we are covering here.</a:t>
            </a:r>
          </a:p>
          <a:p>
            <a:pPr rtl="0">
              <a:spcBef>
                <a:spcPts val="0"/>
              </a:spcBef>
              <a:buNone/>
            </a:pPr>
            <a:r>
              <a:t/>
            </a:r>
            <a:endParaRPr sz="1800">
              <a:latin typeface="Droid Sans"/>
              <a:ea typeface="Droid Sans"/>
              <a:cs typeface="Droid Sans"/>
              <a:sym typeface="Droid Sans"/>
            </a:endParaRPr>
          </a:p>
          <a:p>
            <a:pPr rtl="0">
              <a:spcBef>
                <a:spcPts val="0"/>
              </a:spcBef>
              <a:buNone/>
            </a:pPr>
            <a:r>
              <a:rPr sz="1800" lang="en">
                <a:latin typeface="Droid Sans"/>
                <a:ea typeface="Droid Sans"/>
                <a:cs typeface="Droid Sans"/>
                <a:sym typeface="Droid Sans"/>
              </a:rPr>
              <a:t>These lessons will help you feel more comfortable with Stacks and Cards.</a:t>
            </a:r>
          </a:p>
          <a:p>
            <a:pPr rtl="0">
              <a:spcBef>
                <a:spcPts val="0"/>
              </a:spcBef>
              <a:buNone/>
            </a:pPr>
            <a:r>
              <a:t/>
            </a:r>
            <a:endParaRPr sz="1800">
              <a:latin typeface="Droid Sans"/>
              <a:ea typeface="Droid Sans"/>
              <a:cs typeface="Droid Sans"/>
              <a:sym typeface="Droid Sans"/>
            </a:endParaRPr>
          </a:p>
          <a:p>
            <a:pPr rtl="0" lvl="0">
              <a:spcBef>
                <a:spcPts val="0"/>
              </a:spcBef>
              <a:buNone/>
            </a:pPr>
            <a:r>
              <a:t/>
            </a:r>
            <a:endParaRPr sz="1800">
              <a:latin typeface="Droid Sans"/>
              <a:ea typeface="Droid Sans"/>
              <a:cs typeface="Droid Sans"/>
              <a:sym typeface="Droid Sans"/>
            </a:endParaRPr>
          </a:p>
        </p:txBody>
      </p:sp>
      <p:sp>
        <p:nvSpPr>
          <p:cNvPr id="110" name="Shape 110"/>
          <p:cNvSpPr txBox="1"/>
          <p:nvPr/>
        </p:nvSpPr>
        <p:spPr>
          <a:xfrm>
            <a:off y="2665550" x="4968125"/>
            <a:ext cy="2166300" cx="4175999"/>
          </a:xfrm>
          <a:prstGeom prst="rect">
            <a:avLst/>
          </a:prstGeom>
          <a:noFill/>
          <a:ln>
            <a:noFill/>
          </a:ln>
        </p:spPr>
        <p:txBody>
          <a:bodyPr bIns="91425" rIns="91425" lIns="91425" tIns="91425" anchor="t" anchorCtr="0">
            <a:noAutofit/>
          </a:bodyPr>
          <a:lstStyle/>
          <a:p>
            <a:pPr rtl="0" lvl="0">
              <a:spcBef>
                <a:spcPts val="0"/>
              </a:spcBef>
              <a:buNone/>
            </a:pPr>
            <a:r>
              <a:rPr u="sng" sz="1800" lang="en">
                <a:solidFill>
                  <a:schemeClr val="hlink"/>
                </a:solidFill>
                <a:latin typeface="Droid Sans"/>
                <a:ea typeface="Droid Sans"/>
                <a:cs typeface="Droid Sans"/>
                <a:sym typeface="Droid Sans"/>
                <a:hlinkClick r:id="rId5"/>
              </a:rPr>
              <a:t>Adding Objects to a Stack</a:t>
            </a:r>
            <a:br>
              <a:rPr sz="1800" lang="en">
                <a:latin typeface="Droid Sans"/>
                <a:ea typeface="Droid Sans"/>
                <a:cs typeface="Droid Sans"/>
                <a:sym typeface="Droid Sans"/>
              </a:rPr>
            </a:br>
            <a:br>
              <a:rPr sz="1800" lang="en">
                <a:latin typeface="Droid Sans"/>
                <a:ea typeface="Droid Sans"/>
                <a:cs typeface="Droid Sans"/>
                <a:sym typeface="Droid Sans"/>
              </a:rPr>
            </a:br>
            <a:r>
              <a:rPr u="sng" sz="1800" lang="en">
                <a:solidFill>
                  <a:schemeClr val="hlink"/>
                </a:solidFill>
                <a:latin typeface="Droid Sans"/>
                <a:ea typeface="Droid Sans"/>
                <a:cs typeface="Droid Sans"/>
                <a:sym typeface="Droid Sans"/>
                <a:hlinkClick r:id="rId6"/>
              </a:rPr>
              <a:t>Navigating Around a Stack</a:t>
            </a:r>
            <a:br>
              <a:rPr sz="1800" lang="en">
                <a:latin typeface="Droid Sans"/>
                <a:ea typeface="Droid Sans"/>
                <a:cs typeface="Droid Sans"/>
                <a:sym typeface="Droid Sans"/>
              </a:rPr>
            </a:br>
            <a:br>
              <a:rPr sz="1800" lang="en">
                <a:latin typeface="Droid Sans"/>
                <a:ea typeface="Droid Sans"/>
                <a:cs typeface="Droid Sans"/>
                <a:sym typeface="Droid Sans"/>
              </a:rPr>
            </a:br>
            <a:r>
              <a:rPr u="sng" sz="1800" lang="en">
                <a:solidFill>
                  <a:schemeClr val="hlink"/>
                </a:solidFill>
                <a:latin typeface="Droid Sans"/>
                <a:ea typeface="Droid Sans"/>
                <a:cs typeface="Droid Sans"/>
                <a:sym typeface="Droid Sans"/>
                <a:hlinkClick r:id="rId7"/>
              </a:rPr>
              <a:t>How do I use the Project Browser?</a:t>
            </a:r>
          </a:p>
          <a:p>
            <a:pPr rtl="0">
              <a:spcBef>
                <a:spcPts val="0"/>
              </a:spcBef>
              <a:buNone/>
            </a:pPr>
            <a:br>
              <a:rPr sz="1800" lang="en">
                <a:latin typeface="Droid Sans"/>
                <a:ea typeface="Droid Sans"/>
                <a:cs typeface="Droid Sans"/>
                <a:sym typeface="Droid Sans"/>
              </a:rPr>
            </a:br>
            <a:r>
              <a:rPr u="sng" sz="1800" lang="en">
                <a:solidFill>
                  <a:schemeClr val="hlink"/>
                </a:solidFill>
                <a:latin typeface="Droid Sans"/>
                <a:ea typeface="Droid Sans"/>
                <a:cs typeface="Droid Sans"/>
                <a:sym typeface="Droid Sans"/>
                <a:hlinkClick r:id="rId8"/>
              </a:rPr>
              <a:t>Beginners Guide</a:t>
            </a:r>
          </a:p>
          <a:p>
            <a:pPr rtl="0" lvl="0">
              <a:spcBef>
                <a:spcPts val="0"/>
              </a:spcBef>
              <a:buNone/>
            </a:pPr>
            <a:r>
              <a:t/>
            </a:r>
            <a:endParaRPr sz="1800">
              <a:latin typeface="Droid Sans"/>
              <a:ea typeface="Droid Sans"/>
              <a:cs typeface="Droid Sans"/>
              <a:sym typeface="Droid Sans"/>
            </a:endParaRPr>
          </a:p>
          <a:p>
            <a:pPr rtl="0" lvl="0">
              <a:spcBef>
                <a:spcPts val="0"/>
              </a:spcBef>
              <a:buNone/>
            </a:pPr>
            <a:r>
              <a:t/>
            </a:r>
            <a:endParaRPr sz="1800">
              <a:latin typeface="Droid Sans"/>
              <a:ea typeface="Droid Sans"/>
              <a:cs typeface="Droid Sans"/>
              <a:sym typeface="Droid Sans"/>
            </a:endParaRPr>
          </a:p>
          <a:p>
            <a:pPr rtl="0" lvl="0">
              <a:spcBef>
                <a:spcPts val="0"/>
              </a:spcBef>
              <a:buNone/>
            </a:pPr>
            <a:r>
              <a:t/>
            </a:r>
            <a:endParaRPr sz="1800">
              <a:latin typeface="Droid Sans"/>
              <a:ea typeface="Droid Sans"/>
              <a:cs typeface="Droid Sans"/>
              <a:sym typeface="Droid Sans"/>
            </a:endParaRPr>
          </a:p>
        </p:txBody>
      </p:sp>
      <p:pic>
        <p:nvPicPr>
          <p:cNvPr id="111" name="Shape 111"/>
          <p:cNvPicPr preferRelativeResize="0"/>
          <p:nvPr/>
        </p:nvPicPr>
        <p:blipFill>
          <a:blip r:embed="rId3">
            <a:alphaModFix/>
          </a:blip>
          <a:stretch>
            <a:fillRect/>
          </a:stretch>
        </p:blipFill>
        <p:spPr>
          <a:xfrm>
            <a:off y="1814137" x="4592300"/>
            <a:ext cy="545099" cx="2084182"/>
          </a:xfrm>
          <a:prstGeom prst="rect">
            <a:avLst/>
          </a:prstGeom>
          <a:noFill/>
          <a:ln>
            <a:noFill/>
          </a:ln>
        </p:spPr>
      </p:pic>
      <p:sp>
        <p:nvSpPr>
          <p:cNvPr id="112" name="Shape 112"/>
          <p:cNvSpPr txBox="1"/>
          <p:nvPr/>
        </p:nvSpPr>
        <p:spPr>
          <a:xfrm>
            <a:off y="1696464" x="6615411"/>
            <a:ext cy="545100" cx="2038499"/>
          </a:xfrm>
          <a:prstGeom prst="rect">
            <a:avLst/>
          </a:prstGeom>
          <a:noFill/>
          <a:ln>
            <a:noFill/>
          </a:ln>
        </p:spPr>
        <p:txBody>
          <a:bodyPr bIns="91425" rIns="91425" lIns="91425" tIns="91425" anchor="t" anchorCtr="0">
            <a:noAutofit/>
          </a:bodyPr>
          <a:lstStyle/>
          <a:p>
            <a:pPr algn="ctr" rtl="0" lvl="0">
              <a:spcBef>
                <a:spcPts val="0"/>
              </a:spcBef>
              <a:buNone/>
            </a:pPr>
            <a:r>
              <a:rPr b="1" sz="3400" lang="en">
                <a:solidFill>
                  <a:srgbClr val="434343"/>
                </a:solidFill>
                <a:latin typeface="Droid Sans"/>
                <a:ea typeface="Droid Sans"/>
                <a:cs typeface="Droid Sans"/>
                <a:sym typeface="Droid Sans"/>
              </a:rPr>
              <a:t>LESSONS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pic>
        <p:nvPicPr>
          <p:cNvPr id="117" name="Shape 117"/>
          <p:cNvPicPr preferRelativeResize="0"/>
          <p:nvPr/>
        </p:nvPicPr>
        <p:blipFill>
          <a:blip r:embed="rId3">
            <a:alphaModFix/>
          </a:blip>
          <a:stretch>
            <a:fillRect/>
          </a:stretch>
        </p:blipFill>
        <p:spPr>
          <a:xfrm>
            <a:off y="95475" x="525225"/>
            <a:ext cy="301200" cx="1151647"/>
          </a:xfrm>
          <a:prstGeom prst="rect">
            <a:avLst/>
          </a:prstGeom>
          <a:noFill/>
          <a:ln>
            <a:noFill/>
          </a:ln>
        </p:spPr>
      </p:pic>
      <p:sp>
        <p:nvSpPr>
          <p:cNvPr id="118" name="Shape 118"/>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119" name="Shape 119"/>
          <p:cNvPicPr preferRelativeResize="0"/>
          <p:nvPr/>
        </p:nvPicPr>
        <p:blipFill>
          <a:blip r:embed="rId4">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pic>
        <p:nvPicPr>
          <p:cNvPr id="120" name="Shape 120"/>
          <p:cNvPicPr preferRelativeResize="0"/>
          <p:nvPr/>
        </p:nvPicPr>
        <p:blipFill rotWithShape="1">
          <a:blip r:embed="rId5">
            <a:alphaModFix/>
          </a:blip>
          <a:srcRect t="0" b="0" r="0" l="48078"/>
          <a:stretch/>
        </p:blipFill>
        <p:spPr>
          <a:xfrm>
            <a:off y="400150" x="5486400"/>
            <a:ext cy="4540824" cx="2386249"/>
          </a:xfrm>
          <a:prstGeom prst="rect">
            <a:avLst/>
          </a:prstGeom>
          <a:noFill/>
          <a:ln>
            <a:noFill/>
          </a:ln>
        </p:spPr>
      </p:pic>
      <p:sp>
        <p:nvSpPr>
          <p:cNvPr id="121" name="Shape 121"/>
          <p:cNvSpPr txBox="1"/>
          <p:nvPr/>
        </p:nvSpPr>
        <p:spPr>
          <a:xfrm>
            <a:off y="1786825" x="161225"/>
            <a:ext cy="2462999" cx="4328400"/>
          </a:xfrm>
          <a:prstGeom prst="rect">
            <a:avLst/>
          </a:prstGeom>
          <a:noFill/>
          <a:ln>
            <a:noFill/>
          </a:ln>
        </p:spPr>
        <p:txBody>
          <a:bodyPr bIns="91425" rIns="91425" lIns="91425" tIns="91425" anchor="t" anchorCtr="0">
            <a:noAutofit/>
          </a:bodyPr>
          <a:lstStyle/>
          <a:p>
            <a:pPr rtl="0">
              <a:spcBef>
                <a:spcPts val="0"/>
              </a:spcBef>
              <a:buNone/>
            </a:pPr>
            <a:r>
              <a:rPr sz="1800" lang="en">
                <a:latin typeface="Droid Sans"/>
                <a:ea typeface="Droid Sans"/>
                <a:cs typeface="Droid Sans"/>
                <a:sym typeface="Droid Sans"/>
              </a:rPr>
              <a:t>When creating an App, you first want to have a design of your User Interface. Luckily for us, Apple has already done the design work. Our goal is to emulate the Message App seen on the right with LiveCode.</a:t>
            </a:r>
          </a:p>
          <a:p>
            <a:pPr rtl="0">
              <a:spcBef>
                <a:spcPts val="0"/>
              </a:spcBef>
              <a:buNone/>
            </a:pPr>
            <a:r>
              <a:t/>
            </a:r>
            <a:endParaRPr sz="1800">
              <a:latin typeface="Droid Sans"/>
              <a:ea typeface="Droid Sans"/>
              <a:cs typeface="Droid Sans"/>
              <a:sym typeface="Droid Sans"/>
            </a:endParaRPr>
          </a:p>
          <a:p>
            <a:pPr rtl="0" lvl="0">
              <a:spcBef>
                <a:spcPts val="0"/>
              </a:spcBef>
              <a:buNone/>
            </a:pPr>
            <a:r>
              <a:rPr sz="1800" lang="en">
                <a:latin typeface="Droid Sans"/>
                <a:ea typeface="Droid Sans"/>
                <a:cs typeface="Droid Sans"/>
                <a:sym typeface="Droid Sans"/>
              </a:rPr>
              <a:t>The first step is to Add a New Card...</a:t>
            </a:r>
          </a:p>
        </p:txBody>
      </p:sp>
      <p:sp>
        <p:nvSpPr>
          <p:cNvPr id="122" name="Shape 122"/>
          <p:cNvSpPr txBox="1"/>
          <p:nvPr/>
        </p:nvSpPr>
        <p:spPr>
          <a:xfrm>
            <a:off y="954925" x="287800"/>
            <a:ext cy="831900" cx="4038299"/>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Let’s Create a </a:t>
            </a:r>
            <a:br>
              <a:rPr b="1" sz="2400" lang="en">
                <a:solidFill>
                  <a:srgbClr val="434343"/>
                </a:solidFill>
                <a:latin typeface="Droid Sans"/>
                <a:ea typeface="Droid Sans"/>
                <a:cs typeface="Droid Sans"/>
                <a:sym typeface="Droid Sans"/>
              </a:rPr>
            </a:br>
            <a:r>
              <a:rPr b="1" sz="2400" lang="en">
                <a:solidFill>
                  <a:srgbClr val="434343"/>
                </a:solidFill>
                <a:latin typeface="Droid Sans"/>
                <a:ea typeface="Droid Sans"/>
                <a:cs typeface="Droid Sans"/>
                <a:sym typeface="Droid Sans"/>
              </a:rPr>
              <a:t>Message List Card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pic>
        <p:nvPicPr>
          <p:cNvPr id="127" name="Shape 127"/>
          <p:cNvPicPr preferRelativeResize="0"/>
          <p:nvPr/>
        </p:nvPicPr>
        <p:blipFill>
          <a:blip r:embed="rId3">
            <a:alphaModFix/>
          </a:blip>
          <a:stretch>
            <a:fillRect/>
          </a:stretch>
        </p:blipFill>
        <p:spPr>
          <a:xfrm>
            <a:off y="95475" x="525225"/>
            <a:ext cy="301200" cx="1151647"/>
          </a:xfrm>
          <a:prstGeom prst="rect">
            <a:avLst/>
          </a:prstGeom>
          <a:noFill/>
          <a:ln>
            <a:noFill/>
          </a:ln>
        </p:spPr>
      </p:pic>
      <p:sp>
        <p:nvSpPr>
          <p:cNvPr id="128" name="Shape 128"/>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129" name="Shape 129"/>
          <p:cNvPicPr preferRelativeResize="0"/>
          <p:nvPr/>
        </p:nvPicPr>
        <p:blipFill>
          <a:blip r:embed="rId4">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130" name="Shape 130"/>
          <p:cNvSpPr txBox="1"/>
          <p:nvPr/>
        </p:nvSpPr>
        <p:spPr>
          <a:xfrm>
            <a:off y="902350" x="233350"/>
            <a:ext cy="831900" cx="339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Add a New Card</a:t>
            </a:r>
          </a:p>
        </p:txBody>
      </p:sp>
      <p:sp>
        <p:nvSpPr>
          <p:cNvPr id="131" name="Shape 131"/>
          <p:cNvSpPr txBox="1"/>
          <p:nvPr/>
        </p:nvSpPr>
        <p:spPr>
          <a:xfrm>
            <a:off y="1475475" x="119950"/>
            <a:ext cy="2890200" cx="3621600"/>
          </a:xfrm>
          <a:prstGeom prst="rect">
            <a:avLst/>
          </a:prstGeom>
          <a:noFill/>
          <a:ln>
            <a:noFill/>
          </a:ln>
        </p:spPr>
        <p:txBody>
          <a:bodyPr bIns="91425" rIns="91425" lIns="91425" tIns="91425" anchor="t" anchorCtr="0">
            <a:noAutofit/>
          </a:bodyPr>
          <a:lstStyle/>
          <a:p>
            <a:pPr rtl="0">
              <a:spcBef>
                <a:spcPts val="0"/>
              </a:spcBef>
              <a:buNone/>
            </a:pPr>
            <a:r>
              <a:rPr sz="1800" lang="en">
                <a:latin typeface="Droid Sans"/>
                <a:ea typeface="Droid Sans"/>
                <a:cs typeface="Droid Sans"/>
                <a:sym typeface="Droid Sans"/>
              </a:rPr>
              <a:t>Since the message list requires a new and different user interface, we will need a new card. </a:t>
            </a:r>
          </a:p>
          <a:p>
            <a:pPr rtl="0">
              <a:spcBef>
                <a:spcPts val="0"/>
              </a:spcBef>
              <a:buNone/>
            </a:pPr>
            <a:r>
              <a:t/>
            </a:r>
            <a:endParaRPr sz="800">
              <a:latin typeface="Droid Sans"/>
              <a:ea typeface="Droid Sans"/>
              <a:cs typeface="Droid Sans"/>
              <a:sym typeface="Droid Sans"/>
            </a:endParaRPr>
          </a:p>
          <a:p>
            <a:pPr rtl="0">
              <a:spcBef>
                <a:spcPts val="0"/>
              </a:spcBef>
              <a:buNone/>
            </a:pPr>
            <a:r>
              <a:rPr sz="1800" lang="en">
                <a:latin typeface="Droid Sans"/>
                <a:ea typeface="Droid Sans"/>
                <a:cs typeface="Droid Sans"/>
                <a:sym typeface="Droid Sans"/>
              </a:rPr>
              <a:t>1. Open your app then choose “Object” and “New Card” from the menu.</a:t>
            </a:r>
          </a:p>
          <a:p>
            <a:pPr rtl="0">
              <a:spcBef>
                <a:spcPts val="0"/>
              </a:spcBef>
              <a:buNone/>
            </a:pPr>
            <a:r>
              <a:t/>
            </a:r>
            <a:endParaRPr sz="1800">
              <a:latin typeface="Droid Sans"/>
              <a:ea typeface="Droid Sans"/>
              <a:cs typeface="Droid Sans"/>
              <a:sym typeface="Droid Sans"/>
            </a:endParaRPr>
          </a:p>
          <a:p>
            <a:pPr rtl="0" lvl="0">
              <a:spcBef>
                <a:spcPts val="0"/>
              </a:spcBef>
              <a:buNone/>
            </a:pPr>
            <a:r>
              <a:rPr sz="1800" lang="en">
                <a:latin typeface="Droid Sans"/>
                <a:ea typeface="Droid Sans"/>
                <a:cs typeface="Droid Sans"/>
                <a:sym typeface="Droid Sans"/>
              </a:rPr>
              <a:t>2. You will see a new card in your stack with no controls.</a:t>
            </a:r>
          </a:p>
        </p:txBody>
      </p:sp>
      <p:pic>
        <p:nvPicPr>
          <p:cNvPr id="132" name="Shape 132"/>
          <p:cNvPicPr preferRelativeResize="0"/>
          <p:nvPr/>
        </p:nvPicPr>
        <p:blipFill>
          <a:blip r:embed="rId5">
            <a:alphaModFix/>
          </a:blip>
          <a:stretch>
            <a:fillRect/>
          </a:stretch>
        </p:blipFill>
        <p:spPr>
          <a:xfrm>
            <a:off y="862825" x="4036075"/>
            <a:ext cy="3571875" cx="4762500"/>
          </a:xfrm>
          <a:prstGeom prst="rect">
            <a:avLst/>
          </a:prstGeom>
          <a:noFill/>
          <a:ln>
            <a:noFill/>
          </a:ln>
        </p:spPr>
      </p:pic>
      <p:sp>
        <p:nvSpPr>
          <p:cNvPr id="133" name="Shape 133"/>
          <p:cNvSpPr/>
          <p:nvPr/>
        </p:nvSpPr>
        <p:spPr>
          <a:xfrm>
            <a:off y="1991948" x="68010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cxnSp>
        <p:nvCxnSpPr>
          <p:cNvPr id="134" name="Shape 134"/>
          <p:cNvCxnSpPr/>
          <p:nvPr/>
        </p:nvCxnSpPr>
        <p:spPr>
          <a:xfrm rot="10800000" flipH="1">
            <a:off y="1044913" x="3389525"/>
            <a:ext cy="1653599" cx="1971599"/>
          </a:xfrm>
          <a:prstGeom prst="straightConnector1">
            <a:avLst/>
          </a:prstGeom>
          <a:noFill/>
          <a:ln w="38100" cap="flat">
            <a:solidFill>
              <a:srgbClr val="E06666"/>
            </a:solidFill>
            <a:prstDash val="solid"/>
            <a:round/>
            <a:headEnd w="lg" len="lg" type="none"/>
            <a:tailEnd w="lg" len="lg" type="triangl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nvSpPr>
        <p:spPr>
          <a:xfrm>
            <a:off y="1470600" x="233350"/>
            <a:ext cy="2391600" cx="35262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434343"/>
                </a:solidFill>
                <a:latin typeface="Droid Sans"/>
                <a:ea typeface="Droid Sans"/>
                <a:cs typeface="Droid Sans"/>
                <a:sym typeface="Droid Sans"/>
              </a:rPr>
              <a:t>LiveCode uses the name of the controls, Stacks and Cards for you to use in code, so it is important to set names that you will remember and are relevant. </a:t>
            </a:r>
          </a:p>
          <a:p>
            <a:pPr rtl="0" lvl="0">
              <a:spcBef>
                <a:spcPts val="0"/>
              </a:spcBef>
              <a:buNone/>
            </a:pPr>
            <a:r>
              <a:rPr sz="1800" lang="en">
                <a:solidFill>
                  <a:srgbClr val="434343"/>
                </a:solidFill>
                <a:latin typeface="Droid Sans"/>
                <a:ea typeface="Droid Sans"/>
                <a:cs typeface="Droid Sans"/>
                <a:sym typeface="Droid Sans"/>
              </a:rPr>
              <a:t> </a:t>
            </a:r>
          </a:p>
          <a:p>
            <a:pPr rtl="0" lvl="0">
              <a:spcBef>
                <a:spcPts val="0"/>
              </a:spcBef>
              <a:buNone/>
            </a:pPr>
            <a:r>
              <a:rPr sz="1800" lang="en">
                <a:solidFill>
                  <a:srgbClr val="434343"/>
                </a:solidFill>
                <a:latin typeface="Droid Sans"/>
                <a:ea typeface="Droid Sans"/>
                <a:cs typeface="Droid Sans"/>
                <a:sym typeface="Droid Sans"/>
              </a:rPr>
              <a:t>1. Double click the card to open the Property Inspector.</a:t>
            </a:r>
          </a:p>
          <a:p>
            <a:pPr rtl="0" lvl="0">
              <a:spcBef>
                <a:spcPts val="0"/>
              </a:spcBef>
              <a:buNone/>
            </a:pPr>
            <a:r>
              <a:t/>
            </a:r>
            <a:endParaRPr sz="1800">
              <a:solidFill>
                <a:srgbClr val="434343"/>
              </a:solidFill>
              <a:latin typeface="Droid Sans"/>
              <a:ea typeface="Droid Sans"/>
              <a:cs typeface="Droid Sans"/>
              <a:sym typeface="Droid Sans"/>
            </a:endParaRPr>
          </a:p>
          <a:p>
            <a:pPr rtl="0" lvl="0">
              <a:spcBef>
                <a:spcPts val="0"/>
              </a:spcBef>
              <a:buNone/>
            </a:pPr>
            <a:r>
              <a:t/>
            </a:r>
            <a:endParaRPr sz="1800">
              <a:solidFill>
                <a:srgbClr val="434343"/>
              </a:solidFill>
              <a:latin typeface="Droid Sans"/>
              <a:ea typeface="Droid Sans"/>
              <a:cs typeface="Droid Sans"/>
              <a:sym typeface="Droid Sans"/>
            </a:endParaRPr>
          </a:p>
        </p:txBody>
      </p:sp>
      <p:pic>
        <p:nvPicPr>
          <p:cNvPr id="140" name="Shape 140"/>
          <p:cNvPicPr preferRelativeResize="0"/>
          <p:nvPr/>
        </p:nvPicPr>
        <p:blipFill>
          <a:blip r:embed="rId3">
            <a:alphaModFix/>
          </a:blip>
          <a:stretch>
            <a:fillRect/>
          </a:stretch>
        </p:blipFill>
        <p:spPr>
          <a:xfrm>
            <a:off y="95475" x="525225"/>
            <a:ext cy="301200" cx="1151647"/>
          </a:xfrm>
          <a:prstGeom prst="rect">
            <a:avLst/>
          </a:prstGeom>
          <a:noFill/>
          <a:ln>
            <a:noFill/>
          </a:ln>
        </p:spPr>
      </p:pic>
      <p:sp>
        <p:nvSpPr>
          <p:cNvPr id="141" name="Shape 141"/>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142" name="Shape 142"/>
          <p:cNvPicPr preferRelativeResize="0"/>
          <p:nvPr/>
        </p:nvPicPr>
        <p:blipFill>
          <a:blip r:embed="rId4">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143" name="Shape 143"/>
          <p:cNvSpPr txBox="1"/>
          <p:nvPr/>
        </p:nvSpPr>
        <p:spPr>
          <a:xfrm>
            <a:off y="902350" x="233350"/>
            <a:ext cy="458399" cx="339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Set the Card Name</a:t>
            </a:r>
          </a:p>
        </p:txBody>
      </p:sp>
      <p:sp>
        <p:nvSpPr>
          <p:cNvPr id="144" name="Shape 144"/>
          <p:cNvSpPr txBox="1"/>
          <p:nvPr/>
        </p:nvSpPr>
        <p:spPr>
          <a:xfrm>
            <a:off y="4020150" x="222450"/>
            <a:ext cy="707699" cx="3526200"/>
          </a:xfrm>
          <a:prstGeom prst="rect">
            <a:avLst/>
          </a:prstGeom>
          <a:noFill/>
          <a:ln>
            <a:noFill/>
          </a:ln>
        </p:spPr>
        <p:txBody>
          <a:bodyPr bIns="91425" rIns="91425" lIns="91425" tIns="91425" anchor="t" anchorCtr="0">
            <a:noAutofit/>
          </a:bodyPr>
          <a:lstStyle/>
          <a:p>
            <a:pPr rtl="0" lvl="0">
              <a:spcBef>
                <a:spcPts val="0"/>
              </a:spcBef>
              <a:buNone/>
            </a:pPr>
            <a:r>
              <a:rPr sz="1800" lang="en">
                <a:solidFill>
                  <a:srgbClr val="434343"/>
                </a:solidFill>
                <a:latin typeface="Droid Sans"/>
                <a:ea typeface="Droid Sans"/>
                <a:cs typeface="Droid Sans"/>
                <a:sym typeface="Droid Sans"/>
              </a:rPr>
              <a:t>2. Set the Name to:</a:t>
            </a:r>
          </a:p>
          <a:p>
            <a:pPr rtl="0" lvl="0">
              <a:spcBef>
                <a:spcPts val="0"/>
              </a:spcBef>
              <a:buNone/>
            </a:pPr>
            <a:r>
              <a:rPr sz="1800" lang="en">
                <a:solidFill>
                  <a:srgbClr val="434343"/>
                </a:solidFill>
                <a:latin typeface="Droid Sans"/>
                <a:ea typeface="Droid Sans"/>
                <a:cs typeface="Droid Sans"/>
                <a:sym typeface="Droid Sans"/>
              </a:rPr>
              <a:t>         “cardMessageList”</a:t>
            </a:r>
          </a:p>
        </p:txBody>
      </p:sp>
      <p:pic>
        <p:nvPicPr>
          <p:cNvPr id="145" name="Shape 145"/>
          <p:cNvPicPr preferRelativeResize="0"/>
          <p:nvPr/>
        </p:nvPicPr>
        <p:blipFill>
          <a:blip r:embed="rId5">
            <a:alphaModFix/>
          </a:blip>
          <a:stretch>
            <a:fillRect/>
          </a:stretch>
        </p:blipFill>
        <p:spPr>
          <a:xfrm>
            <a:off y="742350" x="3954800"/>
            <a:ext cy="3696674" cx="5032600"/>
          </a:xfrm>
          <a:prstGeom prst="rect">
            <a:avLst/>
          </a:prstGeom>
          <a:noFill/>
          <a:ln w="9525" cap="flat">
            <a:solidFill>
              <a:srgbClr val="B7B7B7"/>
            </a:solidFill>
            <a:prstDash val="solid"/>
            <a:round/>
            <a:headEnd w="med" len="med" type="none"/>
            <a:tailEnd w="med" len="med" type="none"/>
          </a:ln>
        </p:spPr>
      </p:pic>
      <p:sp>
        <p:nvSpPr>
          <p:cNvPr id="146" name="Shape 146"/>
          <p:cNvSpPr/>
          <p:nvPr/>
        </p:nvSpPr>
        <p:spPr>
          <a:xfrm>
            <a:off y="2125048" x="56601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cxnSp>
        <p:nvCxnSpPr>
          <p:cNvPr id="147" name="Shape 147"/>
          <p:cNvCxnSpPr/>
          <p:nvPr/>
        </p:nvCxnSpPr>
        <p:spPr>
          <a:xfrm rot="10800000" flipH="1">
            <a:off y="2470938" x="3688550"/>
            <a:ext cy="927599" cx="1843800"/>
          </a:xfrm>
          <a:prstGeom prst="straightConnector1">
            <a:avLst/>
          </a:prstGeom>
          <a:noFill/>
          <a:ln w="38100" cap="flat">
            <a:solidFill>
              <a:srgbClr val="E06666"/>
            </a:solidFill>
            <a:prstDash val="solid"/>
            <a:round/>
            <a:headEnd w="lg" len="lg" type="none"/>
            <a:tailEnd w="lg" len="lg" type="triangle"/>
          </a:ln>
        </p:spPr>
      </p:cxnSp>
      <p:sp>
        <p:nvSpPr>
          <p:cNvPr id="148" name="Shape 148"/>
          <p:cNvSpPr/>
          <p:nvPr/>
        </p:nvSpPr>
        <p:spPr>
          <a:xfrm>
            <a:off y="1625912" x="74174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