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  <p:sldMasterId id="214748378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71" r:id="rId10"/>
    <p:sldId id="263" r:id="rId11"/>
    <p:sldId id="264" r:id="rId12"/>
    <p:sldId id="265" r:id="rId13"/>
    <p:sldId id="267" r:id="rId14"/>
    <p:sldId id="268" r:id="rId15"/>
    <p:sldId id="270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5" autoAdjust="0"/>
    <p:restoredTop sz="94660"/>
  </p:normalViewPr>
  <p:slideViewPr>
    <p:cSldViewPr>
      <p:cViewPr varScale="1">
        <p:scale>
          <a:sx n="69" d="100"/>
          <a:sy n="69" d="100"/>
        </p:scale>
        <p:origin x="-141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020001-85CA-42B5-8E9C-C3B0DE41A81A}" type="datetimeFigureOut">
              <a:rPr lang="en-GB" smtClean="0"/>
              <a:t>22/03/2019</a:t>
            </a:fld>
            <a:endParaRPr lang="en-GB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6FD983-0AE9-48C3-85CB-7E930DA97BB8}" type="slidenum">
              <a:rPr lang="en-GB" smtClean="0"/>
              <a:t>‹#›</a:t>
            </a:fld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020001-85CA-42B5-8E9C-C3B0DE41A81A}" type="datetimeFigureOut">
              <a:rPr lang="en-GB" smtClean="0"/>
              <a:t>22/03/2019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6FD983-0AE9-48C3-85CB-7E930DA97BB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020001-85CA-42B5-8E9C-C3B0DE41A81A}" type="datetimeFigureOut">
              <a:rPr lang="en-GB" smtClean="0"/>
              <a:t>22/03/2019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6FD983-0AE9-48C3-85CB-7E930DA97BB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20001-85CA-42B5-8E9C-C3B0DE41A81A}" type="datetimeFigureOut">
              <a:rPr lang="en-GB" smtClean="0"/>
              <a:t>22/03/2019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FD983-0AE9-48C3-85CB-7E930DA97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5517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20001-85CA-42B5-8E9C-C3B0DE41A81A}" type="datetimeFigureOut">
              <a:rPr lang="en-GB" smtClean="0"/>
              <a:t>22/03/2019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FD983-0AE9-48C3-85CB-7E930DA97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796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20001-85CA-42B5-8E9C-C3B0DE41A81A}" type="datetimeFigureOut">
              <a:rPr lang="en-GB" smtClean="0"/>
              <a:t>22/03/2019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FD983-0AE9-48C3-85CB-7E930DA97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014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20001-85CA-42B5-8E9C-C3B0DE41A81A}" type="datetimeFigureOut">
              <a:rPr lang="en-GB" smtClean="0"/>
              <a:t>22/03/2019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FD983-0AE9-48C3-85CB-7E930DA97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6127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20001-85CA-42B5-8E9C-C3B0DE41A81A}" type="datetimeFigureOut">
              <a:rPr lang="en-GB" smtClean="0"/>
              <a:t>22/03/2019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FD983-0AE9-48C3-85CB-7E930DA97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9748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20001-85CA-42B5-8E9C-C3B0DE41A81A}" type="datetimeFigureOut">
              <a:rPr lang="en-GB" smtClean="0"/>
              <a:t>22/03/2019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FD983-0AE9-48C3-85CB-7E930DA97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6939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20001-85CA-42B5-8E9C-C3B0DE41A81A}" type="datetimeFigureOut">
              <a:rPr lang="en-GB" smtClean="0"/>
              <a:t>22/03/2019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FD983-0AE9-48C3-85CB-7E930DA97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8678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20001-85CA-42B5-8E9C-C3B0DE41A81A}" type="datetimeFigureOut">
              <a:rPr lang="en-GB" smtClean="0"/>
              <a:t>22/03/2019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FD983-0AE9-48C3-85CB-7E930DA97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177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020001-85CA-42B5-8E9C-C3B0DE41A81A}" type="datetimeFigureOut">
              <a:rPr lang="en-GB" smtClean="0"/>
              <a:t>22/03/2019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6FD983-0AE9-48C3-85CB-7E930DA97BB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20001-85CA-42B5-8E9C-C3B0DE41A81A}" type="datetimeFigureOut">
              <a:rPr lang="en-GB" smtClean="0"/>
              <a:t>22/03/2019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FD983-0AE9-48C3-85CB-7E930DA97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1033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20001-85CA-42B5-8E9C-C3B0DE41A81A}" type="datetimeFigureOut">
              <a:rPr lang="en-GB" smtClean="0"/>
              <a:t>22/03/2019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FD983-0AE9-48C3-85CB-7E930DA97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93043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20001-85CA-42B5-8E9C-C3B0DE41A81A}" type="datetimeFigureOut">
              <a:rPr lang="en-GB" smtClean="0"/>
              <a:t>22/03/2019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FD983-0AE9-48C3-85CB-7E930DA97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522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020001-85CA-42B5-8E9C-C3B0DE41A81A}" type="datetimeFigureOut">
              <a:rPr lang="en-GB" smtClean="0"/>
              <a:t>22/03/2019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6FD983-0AE9-48C3-85CB-7E930DA97BB8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020001-85CA-42B5-8E9C-C3B0DE41A81A}" type="datetimeFigureOut">
              <a:rPr lang="en-GB" smtClean="0"/>
              <a:t>22/03/2019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6FD983-0AE9-48C3-85CB-7E930DA97BB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020001-85CA-42B5-8E9C-C3B0DE41A81A}" type="datetimeFigureOut">
              <a:rPr lang="en-GB" smtClean="0"/>
              <a:t>22/03/2019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6FD983-0AE9-48C3-85CB-7E930DA97BB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020001-85CA-42B5-8E9C-C3B0DE41A81A}" type="datetimeFigureOut">
              <a:rPr lang="en-GB" smtClean="0"/>
              <a:t>22/03/2019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6FD983-0AE9-48C3-85CB-7E930DA97BB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020001-85CA-42B5-8E9C-C3B0DE41A81A}" type="datetimeFigureOut">
              <a:rPr lang="en-GB" smtClean="0"/>
              <a:t>22/03/2019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6FD983-0AE9-48C3-85CB-7E930DA97BB8}" type="slidenum">
              <a:rPr lang="en-GB" smtClean="0"/>
              <a:t>‹#›</a:t>
            </a:fld>
            <a:endParaRPr lang="en-GB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020001-85CA-42B5-8E9C-C3B0DE41A81A}" type="datetimeFigureOut">
              <a:rPr lang="en-GB" smtClean="0"/>
              <a:t>22/03/2019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6FD983-0AE9-48C3-85CB-7E930DA97BB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020001-85CA-42B5-8E9C-C3B0DE41A81A}" type="datetimeFigureOut">
              <a:rPr lang="en-GB" smtClean="0"/>
              <a:t>22/03/2019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6FD983-0AE9-48C3-85CB-7E930DA97BB8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C020001-85CA-42B5-8E9C-C3B0DE41A81A}" type="datetimeFigureOut">
              <a:rPr lang="en-GB" smtClean="0"/>
              <a:t>22/03/2019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GB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1C6FD983-0AE9-48C3-85CB-7E930DA97BB8}" type="slidenum">
              <a:rPr lang="en-GB" smtClean="0"/>
              <a:t>‹#›</a:t>
            </a:fld>
            <a:endParaRPr lang="en-GB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20001-85CA-42B5-8E9C-C3B0DE41A81A}" type="datetimeFigureOut">
              <a:rPr lang="en-GB" smtClean="0"/>
              <a:t>22/03/2019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FD983-0AE9-48C3-85CB-7E930DA97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577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3608" y="0"/>
            <a:ext cx="8100392" cy="6858000"/>
          </a:xfrm>
        </p:spPr>
        <p:txBody>
          <a:bodyPr>
            <a:normAutofit/>
          </a:bodyPr>
          <a:lstStyle/>
          <a:p>
            <a:pPr algn="ctr"/>
            <a:r>
              <a:rPr lang="en-US" sz="3100" dirty="0" smtClean="0"/>
              <a:t>A PROJECT PRESENTATION ON </a:t>
            </a:r>
            <a:br>
              <a:rPr lang="en-US" sz="31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3600" dirty="0" smtClean="0"/>
              <a:t>DESIGN AND CONSTRUCTION OF </a:t>
            </a:r>
            <a:r>
              <a:rPr lang="en-US" sz="3600" dirty="0" smtClean="0"/>
              <a:t>AN SMART IRRIGATION SYSTEM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BY</a:t>
            </a:r>
            <a:br>
              <a:rPr lang="en-US" sz="36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3100" dirty="0" smtClean="0"/>
              <a:t> </a:t>
            </a:r>
            <a:r>
              <a:rPr lang="en-US" sz="3100" dirty="0" smtClean="0"/>
              <a:t>ADEYINKA,  ADEMOLA ABDULWAHAB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 smtClean="0"/>
              <a:t>(</a:t>
            </a:r>
            <a:r>
              <a:rPr lang="en-US" sz="3100" dirty="0" smtClean="0"/>
              <a:t>14/30GR015)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400" dirty="0" smtClean="0"/>
              <a:t>DEPARTMENT OF </a:t>
            </a:r>
            <a:r>
              <a:rPr lang="en-US" sz="2400" dirty="0" smtClean="0"/>
              <a:t>COMPUTER ENGINEERING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UNIVERSITY OF ILORIN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SUPERVISED BY</a:t>
            </a:r>
            <a:r>
              <a:rPr lang="en-US" sz="2400" dirty="0" smtClean="0"/>
              <a:t>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 </a:t>
            </a:r>
            <a:r>
              <a:rPr lang="en-US" sz="2400" dirty="0" smtClean="0"/>
              <a:t>DR.  A.  </a:t>
            </a:r>
            <a:r>
              <a:rPr lang="en-US" sz="2400" dirty="0" smtClean="0"/>
              <a:t>T.  AJIBOYE 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25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MARCH,2018</a:t>
            </a:r>
            <a:r>
              <a:rPr lang="en-US" sz="2400" dirty="0" smtClean="0"/>
              <a:t>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89234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929" y="0"/>
            <a:ext cx="7498080" cy="881399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BLOCK DIAGRAM</a:t>
            </a:r>
            <a:endParaRPr lang="en-GB" sz="3200" dirty="0"/>
          </a:p>
        </p:txBody>
      </p:sp>
      <p:sp>
        <p:nvSpPr>
          <p:cNvPr id="31" name="Rectangle 30"/>
          <p:cNvSpPr/>
          <p:nvPr/>
        </p:nvSpPr>
        <p:spPr>
          <a:xfrm>
            <a:off x="3140701" y="1432967"/>
            <a:ext cx="1731703" cy="2704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ATMEGA328P</a:t>
            </a:r>
          </a:p>
          <a:p>
            <a:pPr algn="ctr"/>
            <a:r>
              <a:rPr lang="en-US" dirty="0" smtClean="0"/>
              <a:t>MICRO</a:t>
            </a:r>
          </a:p>
          <a:p>
            <a:pPr algn="ctr"/>
            <a:r>
              <a:rPr lang="en-US" dirty="0" smtClean="0"/>
              <a:t>CONTROLLER</a:t>
            </a:r>
            <a:endParaRPr lang="en-GB" dirty="0"/>
          </a:p>
        </p:txBody>
      </p:sp>
      <p:sp>
        <p:nvSpPr>
          <p:cNvPr id="32" name="Rectangle 31"/>
          <p:cNvSpPr/>
          <p:nvPr/>
        </p:nvSpPr>
        <p:spPr>
          <a:xfrm>
            <a:off x="1306767" y="2601744"/>
            <a:ext cx="1136478" cy="887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RAIN</a:t>
            </a:r>
          </a:p>
          <a:p>
            <a:pPr algn="ctr"/>
            <a:r>
              <a:rPr lang="en-US" dirty="0" smtClean="0"/>
              <a:t> SENSOR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584858" y="3092299"/>
            <a:ext cx="1008468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RELAY</a:t>
            </a:r>
            <a:endParaRPr lang="en-GB" dirty="0"/>
          </a:p>
        </p:txBody>
      </p:sp>
      <p:sp>
        <p:nvSpPr>
          <p:cNvPr id="34" name="Oval 33"/>
          <p:cNvSpPr/>
          <p:nvPr/>
        </p:nvSpPr>
        <p:spPr>
          <a:xfrm>
            <a:off x="7222342" y="3140876"/>
            <a:ext cx="1750295" cy="6964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WATER PUMP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089815" y="1565922"/>
            <a:ext cx="1337972" cy="847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SOIL MOISTURE SENSOR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531087" y="4232787"/>
            <a:ext cx="1096697" cy="8052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POWER</a:t>
            </a:r>
          </a:p>
          <a:p>
            <a:pPr algn="ctr"/>
            <a:r>
              <a:rPr lang="en-US" dirty="0" smtClean="0"/>
              <a:t>SUPPLY</a:t>
            </a:r>
            <a:endParaRPr lang="en-GB" dirty="0"/>
          </a:p>
        </p:txBody>
      </p:sp>
      <p:sp>
        <p:nvSpPr>
          <p:cNvPr id="39" name="Rectangle 38"/>
          <p:cNvSpPr/>
          <p:nvPr/>
        </p:nvSpPr>
        <p:spPr>
          <a:xfrm>
            <a:off x="5592378" y="1496192"/>
            <a:ext cx="1231743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IOT MODULE</a:t>
            </a:r>
            <a:endParaRPr lang="en-GB" dirty="0"/>
          </a:p>
        </p:txBody>
      </p:sp>
      <p:sp>
        <p:nvSpPr>
          <p:cNvPr id="41" name="Rectangle 40"/>
          <p:cNvSpPr/>
          <p:nvPr/>
        </p:nvSpPr>
        <p:spPr>
          <a:xfrm>
            <a:off x="7590242" y="1525425"/>
            <a:ext cx="1080476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GSM DEVICE</a:t>
            </a:r>
            <a:endParaRPr lang="en-GB" dirty="0"/>
          </a:p>
        </p:txBody>
      </p:sp>
      <p:sp>
        <p:nvSpPr>
          <p:cNvPr id="43" name="Right Arrow 42"/>
          <p:cNvSpPr/>
          <p:nvPr/>
        </p:nvSpPr>
        <p:spPr>
          <a:xfrm>
            <a:off x="4872404" y="3368630"/>
            <a:ext cx="668267" cy="240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Left-Right Arrow 43"/>
          <p:cNvSpPr/>
          <p:nvPr/>
        </p:nvSpPr>
        <p:spPr>
          <a:xfrm>
            <a:off x="4872404" y="1843044"/>
            <a:ext cx="712454" cy="29325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>
            <a:off x="2427787" y="1895325"/>
            <a:ext cx="735093" cy="240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47" name="Right Arrow 46"/>
          <p:cNvSpPr/>
          <p:nvPr/>
        </p:nvSpPr>
        <p:spPr>
          <a:xfrm>
            <a:off x="2471821" y="2924944"/>
            <a:ext cx="668266" cy="240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/>
          <p:cNvSpPr/>
          <p:nvPr/>
        </p:nvSpPr>
        <p:spPr>
          <a:xfrm>
            <a:off x="6840341" y="1832903"/>
            <a:ext cx="735093" cy="240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/>
          <p:cNvSpPr/>
          <p:nvPr/>
        </p:nvSpPr>
        <p:spPr>
          <a:xfrm rot="16200000">
            <a:off x="3681988" y="4254078"/>
            <a:ext cx="506230" cy="256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/>
          <p:cNvSpPr/>
          <p:nvPr/>
        </p:nvSpPr>
        <p:spPr>
          <a:xfrm>
            <a:off x="6593326" y="3368630"/>
            <a:ext cx="629016" cy="240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Bent-Up Arrow 50"/>
          <p:cNvSpPr/>
          <p:nvPr/>
        </p:nvSpPr>
        <p:spPr>
          <a:xfrm>
            <a:off x="2627784" y="4005064"/>
            <a:ext cx="3744238" cy="754504"/>
          </a:xfrm>
          <a:prstGeom prst="bentUpArrow">
            <a:avLst>
              <a:gd name="adj1" fmla="val 22643"/>
              <a:gd name="adj2" fmla="val 23886"/>
              <a:gd name="adj3" fmla="val 289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47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54868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smtClean="0"/>
              <a:t>FLOWCHART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76672"/>
            <a:ext cx="9144000" cy="6381328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dirty="0" smtClean="0"/>
              <a:t>                   </a:t>
            </a:r>
          </a:p>
          <a:p>
            <a:pPr marL="82296" indent="0">
              <a:buNone/>
            </a:pPr>
            <a:r>
              <a:rPr lang="en-US" dirty="0" smtClean="0"/>
              <a:t>              </a:t>
            </a:r>
          </a:p>
          <a:p>
            <a:pPr marL="82296" indent="0">
              <a:buNone/>
            </a:pPr>
            <a:r>
              <a:rPr lang="en-US" dirty="0" smtClean="0"/>
              <a:t>        </a:t>
            </a:r>
            <a:endParaRPr lang="en-GB" sz="24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838" y="1242707"/>
            <a:ext cx="6516578" cy="513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14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EXPECTED RESULT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At the end of this project, the device will be able to automatically irrigate </a:t>
            </a:r>
            <a:r>
              <a:rPr lang="en-US" sz="2400" dirty="0" smtClean="0"/>
              <a:t>soil ,</a:t>
            </a:r>
            <a:r>
              <a:rPr lang="en-US" sz="2400" dirty="0" smtClean="0"/>
              <a:t>measure the </a:t>
            </a:r>
            <a:r>
              <a:rPr lang="en-US" sz="2400" dirty="0" smtClean="0"/>
              <a:t>moisture </a:t>
            </a:r>
            <a:r>
              <a:rPr lang="en-US" sz="2400" dirty="0" smtClean="0"/>
              <a:t>content of the soil and </a:t>
            </a:r>
            <a:r>
              <a:rPr lang="en-US" sz="2400" dirty="0" smtClean="0"/>
              <a:t>also stop irrigation when rain is falling.</a:t>
            </a:r>
          </a:p>
          <a:p>
            <a:r>
              <a:rPr lang="en-US" sz="2400" dirty="0" smtClean="0"/>
              <a:t>It should be able to send information to the farmer about the moisture content level and when it is done irrigating.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91381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CONCLUSION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design of the circuit has been carried out but the simulation, construction and testing have not commenced.</a:t>
            </a:r>
          </a:p>
          <a:p>
            <a:r>
              <a:rPr lang="en-US" dirty="0" smtClean="0"/>
              <a:t>It can be concluded from the work done so far that the project is feasible.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545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31640" y="2276872"/>
            <a:ext cx="749808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THANK</a:t>
            </a:r>
            <a:br>
              <a:rPr lang="en-US" dirty="0" smtClean="0"/>
            </a:br>
            <a:r>
              <a:rPr lang="en-US" dirty="0" smtClean="0"/>
              <a:t>YOU</a:t>
            </a:r>
            <a:br>
              <a:rPr lang="en-US" dirty="0" smtClean="0"/>
            </a:br>
            <a:r>
              <a:rPr lang="en-US" dirty="0" smtClean="0"/>
              <a:t>FOR</a:t>
            </a:r>
            <a:br>
              <a:rPr lang="en-US" dirty="0" smtClean="0"/>
            </a:br>
            <a:r>
              <a:rPr lang="en-US" dirty="0" smtClean="0"/>
              <a:t>LISTENING.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007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REFERENCE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82296" indent="0">
              <a:buNone/>
            </a:pPr>
            <a:r>
              <a:rPr lang="en-US" sz="2400" dirty="0"/>
              <a:t>[1]   </a:t>
            </a:r>
            <a:r>
              <a:rPr lang="en-GB" sz="2400" dirty="0"/>
              <a:t>Chandan Kumar Sahu and Pramitee Behera</a:t>
            </a:r>
            <a:r>
              <a:rPr lang="en-US" sz="2400" dirty="0"/>
              <a:t>, “</a:t>
            </a:r>
            <a:r>
              <a:rPr lang="en-GB" sz="2400" dirty="0">
                <a:cs typeface="Calibri" pitchFamily="34" charset="0"/>
              </a:rPr>
              <a:t>A Low Cost Smart Irrigation Control System</a:t>
            </a:r>
            <a:r>
              <a:rPr lang="en-US" sz="2400" dirty="0"/>
              <a:t>”</a:t>
            </a:r>
            <a:r>
              <a:rPr lang="en-GB" sz="2000" dirty="0"/>
              <a:t> </a:t>
            </a:r>
            <a:r>
              <a:rPr lang="en-GB" sz="2400" dirty="0"/>
              <a:t>International Conference on Electronics and Communication System</a:t>
            </a:r>
            <a:r>
              <a:rPr lang="en-US" sz="2400" dirty="0"/>
              <a:t>, ISSN 2249-3131 Volume 4 (2015), pp. 371-374.</a:t>
            </a:r>
          </a:p>
          <a:p>
            <a:pPr marL="82296" indent="0">
              <a:buNone/>
            </a:pPr>
            <a:r>
              <a:rPr lang="en-US" sz="2400" dirty="0" smtClean="0"/>
              <a:t>[2]   </a:t>
            </a:r>
            <a:r>
              <a:rPr lang="en-US" sz="2400" dirty="0" err="1" smtClean="0"/>
              <a:t>Frenken</a:t>
            </a:r>
            <a:r>
              <a:rPr lang="en-US" sz="2400" dirty="0" smtClean="0"/>
              <a:t>, k. (2005). </a:t>
            </a:r>
            <a:r>
              <a:rPr lang="en-US" sz="2400" i="1" dirty="0" smtClean="0"/>
              <a:t>Irrigation in Africa in figures – AQUASTAT survey -2005. </a:t>
            </a:r>
            <a:r>
              <a:rPr lang="en-US" sz="2400" dirty="0" smtClean="0"/>
              <a:t>Food and Agriculture Organization of the United Nations. ISBN 978-92-5-105414-7.</a:t>
            </a:r>
          </a:p>
          <a:p>
            <a:pPr marL="82296" indent="0">
              <a:buNone/>
            </a:pPr>
            <a:r>
              <a:rPr lang="en-US" sz="2400" dirty="0" smtClean="0"/>
              <a:t>[3</a:t>
            </a:r>
            <a:r>
              <a:rPr lang="en-US" sz="2400" dirty="0" smtClean="0"/>
              <a:t>]   </a:t>
            </a:r>
            <a:r>
              <a:rPr lang="en-GB" sz="2400" dirty="0" err="1" smtClean="0"/>
              <a:t>Apurva</a:t>
            </a:r>
            <a:r>
              <a:rPr lang="en-GB" sz="2400" dirty="0" smtClean="0"/>
              <a:t> </a:t>
            </a:r>
            <a:r>
              <a:rPr lang="en-GB" sz="2400" dirty="0" err="1" smtClean="0"/>
              <a:t>Tyagi</a:t>
            </a:r>
            <a:r>
              <a:rPr lang="en-GB" sz="2400" dirty="0" smtClean="0"/>
              <a:t>, </a:t>
            </a:r>
            <a:r>
              <a:rPr lang="en-GB" sz="2400" dirty="0"/>
              <a:t>Nina </a:t>
            </a:r>
            <a:r>
              <a:rPr lang="en-GB" sz="2400" dirty="0" smtClean="0"/>
              <a:t>Gupta, </a:t>
            </a:r>
            <a:r>
              <a:rPr lang="en-GB" sz="2400" dirty="0" err="1" smtClean="0"/>
              <a:t>Mr</a:t>
            </a:r>
            <a:r>
              <a:rPr lang="en-GB" sz="2400" dirty="0" err="1"/>
              <a:t>.</a:t>
            </a:r>
            <a:r>
              <a:rPr lang="en-GB" sz="2400" dirty="0"/>
              <a:t> </a:t>
            </a:r>
            <a:r>
              <a:rPr lang="en-GB" sz="2400" dirty="0" err="1"/>
              <a:t>Raghvendra</a:t>
            </a:r>
            <a:r>
              <a:rPr lang="en-GB" sz="2400" dirty="0"/>
              <a:t> </a:t>
            </a:r>
            <a:r>
              <a:rPr lang="en-GB" sz="2400" dirty="0" err="1"/>
              <a:t>Tiwari</a:t>
            </a:r>
            <a:r>
              <a:rPr lang="en-GB" sz="2400" dirty="0"/>
              <a:t> </a:t>
            </a:r>
            <a:r>
              <a:rPr lang="en-GB" sz="2400" dirty="0" smtClean="0"/>
              <a:t>, </a:t>
            </a:r>
            <a:r>
              <a:rPr lang="en-GB" sz="2400" dirty="0" err="1" smtClean="0"/>
              <a:t>Mrs</a:t>
            </a:r>
            <a:r>
              <a:rPr lang="en-GB" sz="2400" dirty="0" err="1"/>
              <a:t>.</a:t>
            </a:r>
            <a:r>
              <a:rPr lang="en-GB" sz="2400" dirty="0"/>
              <a:t> </a:t>
            </a:r>
            <a:r>
              <a:rPr lang="en-GB" sz="2400" dirty="0" err="1"/>
              <a:t>Anamika</a:t>
            </a:r>
            <a:r>
              <a:rPr lang="en-GB" sz="2400" dirty="0"/>
              <a:t> </a:t>
            </a:r>
            <a:r>
              <a:rPr lang="en-GB" sz="2400" dirty="0" smtClean="0"/>
              <a:t>Gupta, </a:t>
            </a:r>
            <a:r>
              <a:rPr lang="en-GB" sz="2400" dirty="0" err="1" smtClean="0"/>
              <a:t>Dr</a:t>
            </a:r>
            <a:r>
              <a:rPr lang="en-GB" sz="2400" dirty="0" err="1"/>
              <a:t>.</a:t>
            </a:r>
            <a:r>
              <a:rPr lang="en-GB" sz="2400" dirty="0"/>
              <a:t> J P </a:t>
            </a:r>
            <a:r>
              <a:rPr lang="en-GB" sz="2400" dirty="0" err="1" smtClean="0"/>
              <a:t>Navani</a:t>
            </a:r>
            <a:r>
              <a:rPr lang="en-GB" sz="2400" dirty="0" smtClean="0"/>
              <a:t>, “Smart Irrigation System” International </a:t>
            </a:r>
            <a:r>
              <a:rPr lang="en-GB" sz="2400" dirty="0"/>
              <a:t>Journal for Innovative Research in Science &amp; </a:t>
            </a:r>
            <a:r>
              <a:rPr lang="en-GB" sz="2400" dirty="0" smtClean="0"/>
              <a:t>Technology, </a:t>
            </a:r>
            <a:r>
              <a:rPr lang="en-GB" sz="1800" dirty="0" smtClean="0"/>
              <a:t> </a:t>
            </a:r>
            <a:r>
              <a:rPr lang="en-GB" sz="2400" dirty="0"/>
              <a:t>ISSN </a:t>
            </a:r>
            <a:r>
              <a:rPr lang="en-GB" sz="2400" dirty="0" smtClean="0"/>
              <a:t>2349-6010 Volume 3 (March 2017), </a:t>
            </a:r>
            <a:r>
              <a:rPr lang="en-GB" sz="2400" dirty="0" err="1" smtClean="0"/>
              <a:t>pp</a:t>
            </a:r>
            <a:r>
              <a:rPr lang="en-GB" sz="2400" dirty="0" smtClean="0"/>
              <a:t> 9-12.</a:t>
            </a:r>
          </a:p>
          <a:p>
            <a:pPr marL="82296" indent="0">
              <a:buNone/>
            </a:pPr>
            <a:r>
              <a:rPr lang="en-GB" sz="2400" dirty="0" smtClean="0"/>
              <a:t>[4] R.Nandhini, S.Poovizhi, </a:t>
            </a:r>
            <a:r>
              <a:rPr lang="en-GB" sz="2400" dirty="0"/>
              <a:t>Priyanka </a:t>
            </a:r>
            <a:r>
              <a:rPr lang="en-GB" sz="2400" dirty="0" smtClean="0"/>
              <a:t>Jose, R.Ranjitha, Dr.S.Anila  (2017, December 16), </a:t>
            </a:r>
            <a:r>
              <a:rPr lang="en-GB" sz="2400" dirty="0"/>
              <a:t> </a:t>
            </a:r>
            <a:r>
              <a:rPr lang="en-GB" sz="2400" dirty="0" err="1" smtClean="0"/>
              <a:t>Arduino</a:t>
            </a:r>
            <a:r>
              <a:rPr lang="en-GB" sz="2400" dirty="0" smtClean="0"/>
              <a:t> Based Smart Irrigation System Using IOT, Paper presented at the </a:t>
            </a:r>
            <a:r>
              <a:rPr lang="en-GB" sz="2400" dirty="0"/>
              <a:t>3rd National Conference on Intelligent Information and Computing </a:t>
            </a:r>
            <a:r>
              <a:rPr lang="en-GB" sz="2400" dirty="0" smtClean="0"/>
              <a:t>Technologies. </a:t>
            </a:r>
            <a:r>
              <a:rPr lang="en-GB" sz="2400" dirty="0"/>
              <a:t>www.researchgate.net/publication/321854296</a:t>
            </a:r>
            <a:r>
              <a:rPr lang="en-GB" sz="1400" dirty="0"/>
              <a:t>	</a:t>
            </a:r>
            <a:r>
              <a:rPr lang="en-GB" sz="2000" dirty="0"/>
              <a:t>	</a:t>
            </a:r>
            <a:endParaRPr lang="en-US" sz="2400" i="1" dirty="0" smtClean="0"/>
          </a:p>
          <a:p>
            <a:pPr marL="82296" indent="0">
              <a:buNone/>
            </a:pPr>
            <a:r>
              <a:rPr lang="en-US" sz="2400" dirty="0" smtClean="0"/>
              <a:t>[5]  S</a:t>
            </a:r>
            <a:r>
              <a:rPr lang="en-US" sz="2400" dirty="0" smtClean="0"/>
              <a:t>. </a:t>
            </a:r>
            <a:r>
              <a:rPr lang="en-US" sz="2400" dirty="0" err="1" smtClean="0"/>
              <a:t>Darsha,T</a:t>
            </a:r>
            <a:r>
              <a:rPr lang="en-US" sz="2400" dirty="0" smtClean="0"/>
              <a:t>. </a:t>
            </a:r>
            <a:r>
              <a:rPr lang="en-US" sz="2400" dirty="0" err="1" smtClean="0"/>
              <a:t>Sangavi</a:t>
            </a:r>
            <a:r>
              <a:rPr lang="en-US" sz="2400" dirty="0" smtClean="0"/>
              <a:t>, S. Mohan,  A. </a:t>
            </a:r>
            <a:r>
              <a:rPr lang="en-US" sz="2400" dirty="0" err="1" smtClean="0"/>
              <a:t>Soundharya</a:t>
            </a:r>
            <a:r>
              <a:rPr lang="en-US" sz="2400" dirty="0" smtClean="0"/>
              <a:t>, S. </a:t>
            </a:r>
            <a:r>
              <a:rPr lang="en-US" sz="2400" dirty="0" err="1" smtClean="0"/>
              <a:t>Desikan</a:t>
            </a:r>
            <a:r>
              <a:rPr lang="en-US" sz="2400" dirty="0" smtClean="0"/>
              <a:t>, “smart irrigation system” </a:t>
            </a:r>
            <a:r>
              <a:rPr lang="en-US" sz="2400" i="1" dirty="0" smtClean="0"/>
              <a:t>IOSR Journal of Electronics and communication engineering (IOSR-JECE</a:t>
            </a:r>
            <a:r>
              <a:rPr lang="en-US" sz="2400" dirty="0" smtClean="0"/>
              <a:t>) e-ISSN: 2278-2834, p- ISSN: 2278-8735, Volume 10, Issue 3, </a:t>
            </a:r>
            <a:r>
              <a:rPr lang="en-US" sz="2400" dirty="0" err="1" smtClean="0"/>
              <a:t>Ver</a:t>
            </a:r>
            <a:r>
              <a:rPr lang="en-US" sz="2400" dirty="0" smtClean="0"/>
              <a:t>, II (May – Jun,2015), pp. 32-36.</a:t>
            </a:r>
          </a:p>
          <a:p>
            <a:pPr marL="82296" indent="0">
              <a:buNone/>
            </a:pPr>
            <a:r>
              <a:rPr lang="en-US" sz="2400" dirty="0" smtClean="0"/>
              <a:t>[</a:t>
            </a:r>
            <a:r>
              <a:rPr lang="en-US" sz="2400" dirty="0" smtClean="0"/>
              <a:t>6]  A</a:t>
            </a:r>
            <a:r>
              <a:rPr lang="en-US" sz="2400" dirty="0" smtClean="0"/>
              <a:t>. Ibrahim, M. Mohammed, O. Osman,  A. </a:t>
            </a:r>
            <a:r>
              <a:rPr lang="en-US" sz="2400" dirty="0" err="1" smtClean="0"/>
              <a:t>Ismat</a:t>
            </a:r>
            <a:r>
              <a:rPr lang="en-US" sz="2400" dirty="0" smtClean="0"/>
              <a:t>, “Design and Development of GSM based automated spray irrigation system prototype” </a:t>
            </a:r>
            <a:r>
              <a:rPr lang="en-US" sz="2400" dirty="0" err="1" smtClean="0"/>
              <a:t>B.Sc</a:t>
            </a:r>
            <a:r>
              <a:rPr lang="en-US" sz="2400" dirty="0" smtClean="0"/>
              <a:t> Thesis, University of Khartoum, Sudan, 2016.</a:t>
            </a:r>
            <a:endParaRPr lang="en-GB" sz="2400" dirty="0"/>
          </a:p>
          <a:p>
            <a:pPr marL="82296" indent="0">
              <a:buNone/>
            </a:pPr>
            <a:endParaRPr lang="en-US" sz="2400" dirty="0" smtClean="0"/>
          </a:p>
          <a:p>
            <a:pPr marL="82296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556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PRESENTATION ONLINE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Project Title</a:t>
            </a:r>
          </a:p>
          <a:p>
            <a:r>
              <a:rPr lang="en-US" sz="2400" dirty="0" smtClean="0"/>
              <a:t>Presentation Outline</a:t>
            </a:r>
          </a:p>
          <a:p>
            <a:r>
              <a:rPr lang="en-US" sz="2400" dirty="0" smtClean="0"/>
              <a:t>Introduction to background information</a:t>
            </a:r>
          </a:p>
          <a:p>
            <a:r>
              <a:rPr lang="en-US" sz="2400" dirty="0" smtClean="0"/>
              <a:t>Problem Statement</a:t>
            </a:r>
          </a:p>
          <a:p>
            <a:r>
              <a:rPr lang="en-US" sz="2400" dirty="0" smtClean="0"/>
              <a:t>Aim and Objectives of the project</a:t>
            </a:r>
          </a:p>
          <a:p>
            <a:r>
              <a:rPr lang="en-US" sz="2400" dirty="0" smtClean="0"/>
              <a:t>Significance and Scope of the project</a:t>
            </a:r>
          </a:p>
          <a:p>
            <a:r>
              <a:rPr lang="en-US" sz="2400" dirty="0" smtClean="0"/>
              <a:t>Highlights of literature review</a:t>
            </a:r>
          </a:p>
          <a:p>
            <a:r>
              <a:rPr lang="en-US" sz="2400" dirty="0" smtClean="0"/>
              <a:t>Intended methodology (up to design level)</a:t>
            </a:r>
          </a:p>
          <a:p>
            <a:r>
              <a:rPr lang="en-US" sz="2400" dirty="0" smtClean="0"/>
              <a:t>Result</a:t>
            </a:r>
          </a:p>
          <a:p>
            <a:r>
              <a:rPr lang="en-US" sz="2400" dirty="0" smtClean="0"/>
              <a:t>Conclusion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08037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404664"/>
            <a:ext cx="7498080" cy="63408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smtClean="0"/>
              <a:t>INTRODUCTION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548680"/>
            <a:ext cx="7714104" cy="5688632"/>
          </a:xfrm>
        </p:spPr>
        <p:txBody>
          <a:bodyPr>
            <a:normAutofit lnSpcReduction="10000"/>
          </a:bodyPr>
          <a:lstStyle/>
          <a:p>
            <a:endParaRPr lang="en-GB" dirty="0"/>
          </a:p>
          <a:p>
            <a:r>
              <a:rPr lang="en-GB" dirty="0" smtClean="0"/>
              <a:t>In </a:t>
            </a:r>
            <a:r>
              <a:rPr lang="en-GB" dirty="0"/>
              <a:t>the present era one of the greatest problems faced by the world is water scarcity and agriculture being a demanding occupation consumes plenty of water. Therefore </a:t>
            </a:r>
            <a:r>
              <a:rPr lang="en-GB" dirty="0" smtClean="0"/>
              <a:t> a </a:t>
            </a:r>
            <a:r>
              <a:rPr lang="en-GB" dirty="0"/>
              <a:t>system is required that uses water </a:t>
            </a:r>
            <a:r>
              <a:rPr lang="en-GB" dirty="0" smtClean="0"/>
              <a:t>judiciously[5]. </a:t>
            </a:r>
          </a:p>
          <a:p>
            <a:r>
              <a:rPr lang="en-GB" dirty="0" smtClean="0"/>
              <a:t>Smart </a:t>
            </a:r>
            <a:r>
              <a:rPr lang="en-GB" dirty="0"/>
              <a:t>irrigation systems estimate and measure diminution of existing plant moisture in order to operate an irrigation system, restoring water as needed while minimizing excess water </a:t>
            </a:r>
            <a:r>
              <a:rPr lang="en-GB" dirty="0" smtClean="0"/>
              <a:t>use[5]. </a:t>
            </a:r>
          </a:p>
          <a:p>
            <a:pPr marL="82296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976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PROBLEM STATEMENT</a:t>
            </a:r>
            <a:endParaRPr lang="en-GB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The </a:t>
            </a:r>
            <a:r>
              <a:rPr lang="en-GB" sz="2400" dirty="0"/>
              <a:t>irrigation process is a quite strenuous activity which is starting to become very difficult for farmers to carry out because they have to supply water </a:t>
            </a:r>
            <a:r>
              <a:rPr lang="en-GB" sz="2400" dirty="0" err="1"/>
              <a:t>throughtout</a:t>
            </a:r>
            <a:r>
              <a:rPr lang="en-GB" sz="2400" dirty="0"/>
              <a:t> the entire agricultural field and try to give all plants the required amount of </a:t>
            </a:r>
            <a:r>
              <a:rPr lang="en-GB" sz="2400" dirty="0" smtClean="0"/>
              <a:t>water.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57563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AIM AND OBJECTIVES OF THE</a:t>
            </a:r>
            <a:br>
              <a:rPr lang="en-US" sz="3200" dirty="0" smtClean="0"/>
            </a:br>
            <a:r>
              <a:rPr lang="en-US" sz="3200" dirty="0" smtClean="0"/>
              <a:t> PROJECT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2400" dirty="0" smtClean="0"/>
              <a:t>AIM OF THE PROJECT</a:t>
            </a:r>
          </a:p>
          <a:p>
            <a:r>
              <a:rPr lang="en-US" sz="2400" dirty="0" smtClean="0"/>
              <a:t>The project is aimed at designing and constructing </a:t>
            </a:r>
            <a:r>
              <a:rPr lang="en-US" sz="2400" dirty="0" smtClean="0"/>
              <a:t>a smart irrigation system</a:t>
            </a:r>
            <a:r>
              <a:rPr lang="en-US" sz="2400" dirty="0" smtClean="0"/>
              <a:t> </a:t>
            </a:r>
            <a:r>
              <a:rPr lang="en-US" sz="2400" dirty="0"/>
              <a:t>which helps supply the required amount of water to crops and reduce water wastage.</a:t>
            </a:r>
            <a:endParaRPr lang="en-US" sz="2400" dirty="0" smtClean="0"/>
          </a:p>
          <a:p>
            <a:pPr marL="82296" indent="0">
              <a:buNone/>
            </a:pPr>
            <a:r>
              <a:rPr lang="en-US" sz="2400" dirty="0" smtClean="0"/>
              <a:t>OBJECTIVES OF THE PROJECT</a:t>
            </a:r>
          </a:p>
          <a:p>
            <a:r>
              <a:rPr lang="en-US" sz="2400" dirty="0" smtClean="0"/>
              <a:t>Measure </a:t>
            </a:r>
            <a:r>
              <a:rPr lang="en-US" sz="2400" dirty="0" smtClean="0"/>
              <a:t>the moisture level </a:t>
            </a:r>
            <a:r>
              <a:rPr lang="en-US" sz="2400" dirty="0" smtClean="0"/>
              <a:t>of the </a:t>
            </a:r>
            <a:r>
              <a:rPr lang="en-US" sz="2400" dirty="0" smtClean="0"/>
              <a:t>soil using soil moisture sensor.</a:t>
            </a:r>
          </a:p>
          <a:p>
            <a:r>
              <a:rPr lang="en-US" sz="2400" dirty="0" smtClean="0"/>
              <a:t>To automatically </a:t>
            </a:r>
            <a:r>
              <a:rPr lang="en-US" sz="2400" dirty="0"/>
              <a:t>pump the required amount of water needed by </a:t>
            </a:r>
            <a:r>
              <a:rPr lang="en-US" sz="2400" dirty="0" smtClean="0"/>
              <a:t>the soil.</a:t>
            </a:r>
          </a:p>
          <a:p>
            <a:r>
              <a:rPr lang="en-US" sz="2400" dirty="0" smtClean="0"/>
              <a:t>To send messages to the farmer about the moisture level of the soil using the GSM module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90750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SIGNIFICANCE AND SCOPE OF THE PROJECT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2400" dirty="0" smtClean="0"/>
              <a:t>SIGNIFICANCE</a:t>
            </a:r>
          </a:p>
          <a:p>
            <a:r>
              <a:rPr lang="en-US" sz="2400" dirty="0" smtClean="0"/>
              <a:t>The significance is it automatically irrigates the soils when the soil moisture content is low </a:t>
            </a:r>
            <a:r>
              <a:rPr lang="en-US" sz="2400" dirty="0" smtClean="0"/>
              <a:t>and send messages to the farmers about the moisture content and when it is done irrigating the soil.</a:t>
            </a:r>
            <a:endParaRPr lang="en-US" sz="2400" dirty="0" smtClean="0"/>
          </a:p>
          <a:p>
            <a:pPr marL="82296" indent="0">
              <a:buNone/>
            </a:pPr>
            <a:r>
              <a:rPr lang="en-US" sz="2400" dirty="0" smtClean="0"/>
              <a:t>SCOPE</a:t>
            </a:r>
          </a:p>
          <a:p>
            <a:r>
              <a:rPr lang="en-US" sz="2400" dirty="0" smtClean="0"/>
              <a:t>The scope of the project is limited to the design and construction of an </a:t>
            </a:r>
            <a:r>
              <a:rPr lang="en-US" sz="2400" dirty="0" smtClean="0"/>
              <a:t>smart irrigation system . </a:t>
            </a:r>
            <a:r>
              <a:rPr lang="en-US" sz="2400" dirty="0" smtClean="0"/>
              <a:t>The performance as a function </a:t>
            </a:r>
            <a:r>
              <a:rPr lang="en-US" sz="2400" dirty="0" smtClean="0"/>
              <a:t>of irrigation type or </a:t>
            </a:r>
            <a:r>
              <a:rPr lang="en-US" sz="2400" dirty="0" smtClean="0"/>
              <a:t>soil type characterization is not studied.</a:t>
            </a:r>
          </a:p>
          <a:p>
            <a:pPr marL="82296" indent="0">
              <a:buNone/>
            </a:pPr>
            <a:endParaRPr lang="en-US" sz="2400" dirty="0" smtClean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15798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674056" cy="47667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LITERATURE REVIEW</a:t>
            </a:r>
            <a:endParaRPr lang="en-GB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4186127"/>
              </p:ext>
            </p:extLst>
          </p:nvPr>
        </p:nvGraphicFramePr>
        <p:xfrm>
          <a:off x="-36512" y="476673"/>
          <a:ext cx="9150665" cy="63367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64"/>
                <a:gridCol w="1656184"/>
                <a:gridCol w="1656184"/>
                <a:gridCol w="3240360"/>
                <a:gridCol w="2021873"/>
              </a:tblGrid>
              <a:tr h="504055">
                <a:tc>
                  <a:txBody>
                    <a:bodyPr/>
                    <a:lstStyle/>
                    <a:p>
                      <a:r>
                        <a:rPr lang="en-US" dirty="0" smtClean="0"/>
                        <a:t>S/N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AUTHOR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METHODOLOGY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LIMITATIONS</a:t>
                      </a:r>
                      <a:endParaRPr lang="en-GB" dirty="0"/>
                    </a:p>
                  </a:txBody>
                  <a:tcPr/>
                </a:tc>
              </a:tr>
              <a:tr h="99673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Chandan Kumar Sahu and Pramitee Behera (2015)</a:t>
                      </a:r>
                      <a:endParaRPr lang="en-GB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Low Cost Smart Irrigation Control System</a:t>
                      </a:r>
                      <a:endParaRPr lang="en-GB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Irrigation  </a:t>
                      </a:r>
                      <a:r>
                        <a:rPr lang="en-US" baseline="0" dirty="0" smtClean="0"/>
                        <a:t>system with the help of soil moisture sensor,  and GSM </a:t>
                      </a:r>
                      <a:r>
                        <a:rPr lang="en-US" baseline="0" dirty="0" smtClean="0"/>
                        <a:t>controller[1]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r>
                        <a:rPr lang="en-US" baseline="0" dirty="0" smtClean="0"/>
                        <a:t> does not detect for </a:t>
                      </a:r>
                      <a:r>
                        <a:rPr lang="en-US" baseline="0" dirty="0" err="1" smtClean="0"/>
                        <a:t>availabilty</a:t>
                      </a:r>
                      <a:r>
                        <a:rPr lang="en-US" baseline="0" dirty="0" smtClean="0"/>
                        <a:t> of sufficient water in the tank to irrigate the soil.</a:t>
                      </a:r>
                      <a:endParaRPr lang="en-GB" dirty="0"/>
                    </a:p>
                  </a:txBody>
                  <a:tcPr/>
                </a:tc>
              </a:tr>
              <a:tr h="2065352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S. </a:t>
                      </a:r>
                      <a:r>
                        <a:rPr lang="en-US" dirty="0" err="1" smtClean="0"/>
                        <a:t>Darshana</a:t>
                      </a:r>
                      <a:r>
                        <a:rPr lang="en-US" dirty="0" smtClean="0"/>
                        <a:t> et</a:t>
                      </a:r>
                      <a:r>
                        <a:rPr lang="en-US" baseline="0" dirty="0" smtClean="0"/>
                        <a:t> al. (2015)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Smart irrigation system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ATMEGA 328p microcontroller coded in C++</a:t>
                      </a:r>
                      <a:r>
                        <a:rPr lang="en-US" baseline="0" dirty="0" smtClean="0"/>
                        <a:t> was interfaced with servo motor, temperature and soil sensor[5]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r>
                        <a:rPr lang="en-US" baseline="0" dirty="0" smtClean="0"/>
                        <a:t> doesn’t send information to the farmer about the moisture content and it doesn’t perform the functionality of IOT </a:t>
                      </a:r>
                      <a:endParaRPr lang="en-GB" dirty="0"/>
                    </a:p>
                  </a:txBody>
                  <a:tcPr/>
                </a:tc>
              </a:tr>
              <a:tr h="2304256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Ahmed Ibrahim et</a:t>
                      </a:r>
                      <a:r>
                        <a:rPr lang="en-US" baseline="0" dirty="0" smtClean="0"/>
                        <a:t> al. (2016)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Design and Development</a:t>
                      </a:r>
                      <a:r>
                        <a:rPr lang="en-US" baseline="0" dirty="0" smtClean="0"/>
                        <a:t> of GSM bases automated spray irrigation  system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ATMEGA328p coded with C++, microcontroller, moisture soil sensor,  LCD, GSM, spray nozzles system and solenoid valve were used[6]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r>
                        <a:rPr lang="en-US" baseline="0" dirty="0" smtClean="0"/>
                        <a:t> cannot detect if water in pump is low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931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5121"/>
            <a:ext cx="8229600" cy="418058"/>
          </a:xfrm>
        </p:spPr>
        <p:txBody>
          <a:bodyPr>
            <a:noAutofit/>
          </a:bodyPr>
          <a:lstStyle/>
          <a:p>
            <a:r>
              <a:rPr lang="en-US" sz="2800" dirty="0" smtClean="0"/>
              <a:t>LITERATURE REVIEW</a:t>
            </a:r>
            <a:endParaRPr lang="en-GB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155705"/>
              </p:ext>
            </p:extLst>
          </p:nvPr>
        </p:nvGraphicFramePr>
        <p:xfrm>
          <a:off x="0" y="471318"/>
          <a:ext cx="9150665" cy="64087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64"/>
                <a:gridCol w="1656184"/>
                <a:gridCol w="1656184"/>
                <a:gridCol w="3240360"/>
                <a:gridCol w="2021873"/>
              </a:tblGrid>
              <a:tr h="576063">
                <a:tc>
                  <a:txBody>
                    <a:bodyPr/>
                    <a:lstStyle/>
                    <a:p>
                      <a:r>
                        <a:rPr lang="en-US" dirty="0" smtClean="0"/>
                        <a:t>S/N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AUTHOR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METHODOLOGY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LIMITATIONS</a:t>
                      </a:r>
                      <a:endParaRPr lang="en-GB" dirty="0"/>
                    </a:p>
                  </a:txBody>
                  <a:tcPr/>
                </a:tc>
              </a:tr>
              <a:tr h="99673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Apurva</a:t>
                      </a:r>
                      <a:r>
                        <a:rPr lang="en-GB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Tyagi</a:t>
                      </a:r>
                      <a:r>
                        <a:rPr lang="en-GB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et al.  (2017)</a:t>
                      </a:r>
                      <a:endParaRPr lang="en-GB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0" dirty="0" smtClean="0"/>
                        <a:t>Smart</a:t>
                      </a:r>
                      <a:r>
                        <a:rPr lang="en-US" i="0" baseline="0" dirty="0" smtClean="0"/>
                        <a:t> Irrigation System</a:t>
                      </a:r>
                      <a:endParaRPr lang="en-GB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Irrigation system </a:t>
                      </a:r>
                      <a:r>
                        <a:rPr lang="en-US" baseline="0" dirty="0" smtClean="0"/>
                        <a:t>with the help of soil moisture </a:t>
                      </a:r>
                      <a:r>
                        <a:rPr lang="en-US" baseline="0" dirty="0" smtClean="0"/>
                        <a:t>sensor and DC motor[3]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r>
                        <a:rPr lang="en-US" baseline="0" dirty="0" smtClean="0"/>
                        <a:t> does not detect for </a:t>
                      </a:r>
                      <a:r>
                        <a:rPr lang="en-US" baseline="0" dirty="0" err="1" smtClean="0"/>
                        <a:t>availabilty</a:t>
                      </a:r>
                      <a:r>
                        <a:rPr lang="en-US" baseline="0" dirty="0" smtClean="0"/>
                        <a:t> of sufficient water in the tank to irrigate the soil.</a:t>
                      </a:r>
                      <a:endParaRPr lang="en-GB" dirty="0"/>
                    </a:p>
                  </a:txBody>
                  <a:tcPr/>
                </a:tc>
              </a:tr>
              <a:tr h="2065352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R.Nandhini</a:t>
                      </a:r>
                      <a:r>
                        <a:rPr lang="en-GB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dirty="0" smtClean="0"/>
                        <a:t>et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al. (</a:t>
                      </a:r>
                      <a:r>
                        <a:rPr lang="en-US" baseline="0" dirty="0" smtClean="0"/>
                        <a:t>2017)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Arduino</a:t>
                      </a:r>
                      <a:r>
                        <a:rPr lang="en-GB" dirty="0" smtClean="0"/>
                        <a:t> based smart irrigation system using IOT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System that uses soil moisture sensor, humidity ,PIR sensors, </a:t>
                      </a:r>
                      <a:r>
                        <a:rPr lang="en-GB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arduino</a:t>
                      </a:r>
                      <a:r>
                        <a:rPr lang="en-GB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microcontroller and GSM module[4]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r>
                        <a:rPr lang="en-US" baseline="0" dirty="0" smtClean="0"/>
                        <a:t> does sense the amount of water available in the water tank.</a:t>
                      </a:r>
                      <a:endParaRPr lang="en-GB" dirty="0"/>
                    </a:p>
                  </a:txBody>
                  <a:tcPr/>
                </a:tc>
              </a:tr>
              <a:tr h="2304256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7154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METHODOLOGY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Design of the power supply unit.</a:t>
            </a:r>
          </a:p>
          <a:p>
            <a:r>
              <a:rPr lang="en-US" sz="2400" dirty="0" smtClean="0"/>
              <a:t>Design and development of the required circuit.</a:t>
            </a:r>
          </a:p>
          <a:p>
            <a:r>
              <a:rPr lang="en-US" sz="2400" dirty="0"/>
              <a:t>D</a:t>
            </a:r>
            <a:r>
              <a:rPr lang="en-US" sz="2400" dirty="0" smtClean="0"/>
              <a:t>evelopment of the flow chart.</a:t>
            </a:r>
          </a:p>
          <a:p>
            <a:r>
              <a:rPr lang="en-US" sz="2400" dirty="0" smtClean="0"/>
              <a:t>Writing and Installation of C++  code on the microcontroller.</a:t>
            </a:r>
          </a:p>
          <a:p>
            <a:r>
              <a:rPr lang="en-US" sz="2400" dirty="0" smtClean="0"/>
              <a:t>Simulation of the circuit on Proteus.</a:t>
            </a:r>
          </a:p>
          <a:p>
            <a:r>
              <a:rPr lang="en-US" sz="2400" dirty="0" smtClean="0"/>
              <a:t>Construction of the power supply unit.</a:t>
            </a:r>
          </a:p>
          <a:p>
            <a:r>
              <a:rPr lang="en-US" sz="2400" dirty="0" smtClean="0"/>
              <a:t>Interfacing the soil </a:t>
            </a:r>
            <a:r>
              <a:rPr lang="en-US" sz="2400" dirty="0" smtClean="0"/>
              <a:t>moisture sensor</a:t>
            </a:r>
            <a:r>
              <a:rPr lang="en-US" sz="2400" dirty="0" smtClean="0"/>
              <a:t>, </a:t>
            </a:r>
            <a:r>
              <a:rPr lang="en-US" sz="2400" dirty="0" smtClean="0"/>
              <a:t>water pump, rain sensor with </a:t>
            </a:r>
            <a:r>
              <a:rPr lang="en-US" sz="2400" dirty="0" smtClean="0"/>
              <a:t>the microcontroller.</a:t>
            </a:r>
          </a:p>
          <a:p>
            <a:r>
              <a:rPr lang="en-US" sz="2400" dirty="0" smtClean="0"/>
              <a:t>Testing </a:t>
            </a:r>
            <a:r>
              <a:rPr lang="en-US" sz="2400" dirty="0" smtClean="0"/>
              <a:t>and evaluation of the performance of the irrigation system.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5076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3667</TotalTime>
  <Words>921</Words>
  <Application>Microsoft Office PowerPoint</Application>
  <PresentationFormat>On-screen Show (4:3)</PresentationFormat>
  <Paragraphs>110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Solstice</vt:lpstr>
      <vt:lpstr>Office Theme</vt:lpstr>
      <vt:lpstr>A PROJECT PRESENTATION ON   DESIGN AND CONSTRUCTION OF AN SMART IRRIGATION SYSTEM BY   ADEYINKA,  ADEMOLA ABDULWAHAB (14/30GR015)  DEPARTMENT OF COMPUTER ENGINEERING  UNIVERSITY OF ILORIN  SUPERVISED BY:  DR.  A.  T.  AJIBOYE   25TH MARCH,2018.</vt:lpstr>
      <vt:lpstr>PRESENTATION ONLINE</vt:lpstr>
      <vt:lpstr>INTRODUCTION</vt:lpstr>
      <vt:lpstr>PROBLEM STATEMENT</vt:lpstr>
      <vt:lpstr>AIM AND OBJECTIVES OF THE  PROJECT</vt:lpstr>
      <vt:lpstr>SIGNIFICANCE AND SCOPE OF THE PROJECT</vt:lpstr>
      <vt:lpstr>LITERATURE REVIEW</vt:lpstr>
      <vt:lpstr>LITERATURE REVIEW</vt:lpstr>
      <vt:lpstr>METHODOLOGY</vt:lpstr>
      <vt:lpstr>BLOCK DIAGRAM</vt:lpstr>
      <vt:lpstr>FLOWCHART</vt:lpstr>
      <vt:lpstr>EXPECTED RESULT</vt:lpstr>
      <vt:lpstr>CONCLUSION</vt:lpstr>
      <vt:lpstr>THANK YOU FOR LISTENING.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Adeyinka Abdulwahab</cp:lastModifiedBy>
  <cp:revision>78</cp:revision>
  <dcterms:created xsi:type="dcterms:W3CDTF">2019-03-12T14:22:33Z</dcterms:created>
  <dcterms:modified xsi:type="dcterms:W3CDTF">2019-03-23T12:16:39Z</dcterms:modified>
</cp:coreProperties>
</file>