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3"/>
  </p:notesMasterIdLst>
  <p:sldIdLst>
    <p:sldId id="318" r:id="rId3"/>
    <p:sldId id="415" r:id="rId4"/>
    <p:sldId id="416" r:id="rId5"/>
    <p:sldId id="361" r:id="rId6"/>
    <p:sldId id="418" r:id="rId7"/>
    <p:sldId id="417" r:id="rId8"/>
    <p:sldId id="363" r:id="rId9"/>
    <p:sldId id="419" r:id="rId10"/>
    <p:sldId id="422" r:id="rId11"/>
    <p:sldId id="278" r:id="rId12"/>
    <p:sldId id="424" r:id="rId13"/>
    <p:sldId id="420" r:id="rId14"/>
    <p:sldId id="425" r:id="rId15"/>
    <p:sldId id="362" r:id="rId16"/>
    <p:sldId id="364" r:id="rId17"/>
    <p:sldId id="368" r:id="rId18"/>
    <p:sldId id="366" r:id="rId19"/>
    <p:sldId id="426" r:id="rId20"/>
    <p:sldId id="428" r:id="rId21"/>
    <p:sldId id="427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5" autoAdjust="0"/>
  </p:normalViewPr>
  <p:slideViewPr>
    <p:cSldViewPr>
      <p:cViewPr varScale="1">
        <p:scale>
          <a:sx n="89" d="100"/>
          <a:sy n="89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6/10/2016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Mediante</a:t>
            </a:r>
            <a:r>
              <a:rPr lang="en-GB" b="1" baseline="0"/>
              <a:t> estas sencillas sentencias vamos a establecer una serie de REGLAS muy estrictas para recordar a lo largo del curso</a:t>
            </a:r>
          </a:p>
          <a:p>
            <a:endParaRPr lang="en-GB" b="1" baseline="0"/>
          </a:p>
          <a:p>
            <a:r>
              <a:rPr lang="en-GB" b="1" baseline="0"/>
              <a:t>Estas reglas tienen que ver con la sintaxis del lenguaje y lo que el compilador espera que hagamos para que nuestro codigo fuente se convierta en un programa ejecutable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Recalcar la importancia del PUNTO Y COMA, que</a:t>
            </a:r>
            <a:r>
              <a:rPr lang="en-GB" b="1" baseline="0"/>
              <a:t> siempre debe ir al final de una orden o sentencia</a:t>
            </a:r>
          </a:p>
          <a:p>
            <a:endParaRPr lang="en-GB" b="1" baseline="0"/>
          </a:p>
          <a:p>
            <a:r>
              <a:rPr lang="en-GB" b="1" baseline="0"/>
              <a:t>Las llaves son importantes para limitar bloques de codigo (lo que otros lenguajes hacen con palabras claves que incluyen END y/o BEGIN)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39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Decimos</a:t>
            </a:r>
            <a:r>
              <a:rPr lang="en-GB" b="1" baseline="0"/>
              <a:t> que en C# no es obligatorio usar el resultado de una funcion</a:t>
            </a:r>
          </a:p>
          <a:p>
            <a:endParaRPr lang="en-GB" b="1" baseline="0"/>
          </a:p>
          <a:p>
            <a:r>
              <a:rPr lang="en-GB" b="1" baseline="0"/>
              <a:t>Que pasa si quisieramos invocar la funcion y luego usar ese resultado mas adelante? Necesitariamos almacerlo en un lugar temporal</a:t>
            </a:r>
          </a:p>
          <a:p>
            <a:endParaRPr lang="en-GB" b="1" baseline="0"/>
          </a:p>
          <a:p>
            <a:r>
              <a:rPr lang="en-GB" b="1" baseline="0"/>
              <a:t>Para eso existen las variables </a:t>
            </a:r>
            <a:r>
              <a:rPr lang="en-GB" b="1" baseline="0">
                <a:sym typeface="Wingdings" panose="05000000000000000000" pitchFamily="2" charset="2"/>
              </a:rPr>
              <a:t> </a:t>
            </a:r>
            <a:r>
              <a:rPr lang="en-GB" b="1" baseline="0"/>
              <a:t>la asignacion es la accion de copiar el resultado de una expresion en una variable</a:t>
            </a:r>
          </a:p>
          <a:p>
            <a:endParaRPr lang="en-GB" b="1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4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6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 baseline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Hay dos maneras de hacerlo… 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2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16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 baseline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3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9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Basicamente armado de tablas para calculos mas</a:t>
            </a:r>
            <a:r>
              <a:rPr lang="en-GB" b="1" baseline="0"/>
              <a:t> complejos, polinomios, trayectorias balisticas…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MAXIMA #1</a:t>
            </a:r>
          </a:p>
          <a:p>
            <a:r>
              <a:rPr lang="en-GB" b="1"/>
              <a:t>Lo unico que el procesador entiende es LENGUAJE DE MAQUINA</a:t>
            </a:r>
          </a:p>
          <a:p>
            <a:endParaRPr lang="en-GB" b="1"/>
          </a:p>
          <a:p>
            <a:r>
              <a:rPr lang="en-GB" b="1"/>
              <a:t>MAXIMA #2</a:t>
            </a:r>
          </a:p>
          <a:p>
            <a:r>
              <a:rPr lang="en-GB" b="1"/>
              <a:t>Para que un programa</a:t>
            </a:r>
            <a:r>
              <a:rPr lang="en-GB" b="1" baseline="0"/>
              <a:t> se ejecute, debe estar en memoria</a:t>
            </a:r>
          </a:p>
          <a:p>
            <a:endParaRPr lang="en-GB" b="1" baseline="0"/>
          </a:p>
          <a:p>
            <a:r>
              <a:rPr lang="en-GB" b="1" baseline="0"/>
              <a:t>La memoria es el unico lugar al que el procesador tiene acceso…</a:t>
            </a:r>
          </a:p>
          <a:p>
            <a:endParaRPr lang="en-GB" b="1" baseline="0"/>
          </a:p>
          <a:p>
            <a:r>
              <a:rPr lang="en-GB" b="1" baseline="0"/>
              <a:t>MAXIMA #3</a:t>
            </a:r>
          </a:p>
          <a:p>
            <a:r>
              <a:rPr lang="en-GB" b="1" baseline="0"/>
              <a:t>Un algortimo siempre debe tener un fin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10/6/2016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95600" y="692696"/>
            <a:ext cx="7776864" cy="2664296"/>
          </a:xfrm>
        </p:spPr>
        <p:txBody>
          <a:bodyPr>
            <a:noAutofit/>
          </a:bodyPr>
          <a:lstStyle/>
          <a:p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Desarrollo en C#</a:t>
            </a:r>
            <a:b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Plataforma NET</a:t>
            </a:r>
            <a:endParaRPr lang="es-AR" sz="7200" b="1" cap="none"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5733256"/>
            <a:ext cx="3231127" cy="7200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733256"/>
            <a:ext cx="573813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Desarrolo de Algoritmos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Lo mas importante</a:t>
            </a:r>
          </a:p>
          <a:p>
            <a:pPr marL="454914" lvl="1" indent="0">
              <a:buNone/>
            </a:pPr>
            <a:r>
              <a:rPr lang="es-AR"/>
              <a:t>	  </a:t>
            </a:r>
            <a:r>
              <a:rPr lang="es-AR" sz="3200">
                <a:latin typeface="Copperplate Gothic Bold" panose="020E0705020206020404" pitchFamily="34" charset="0"/>
              </a:rPr>
              <a:t>PLANIFICAR LO QUE VAMOS A HACER</a:t>
            </a:r>
          </a:p>
          <a:p>
            <a:r>
              <a:rPr lang="es-AR"/>
              <a:t>Cómo?</a:t>
            </a:r>
          </a:p>
          <a:p>
            <a:pPr lvl="1"/>
            <a:r>
              <a:rPr lang="es-AR"/>
              <a:t>Mediante </a:t>
            </a:r>
            <a:r>
              <a:rPr lang="es-AR" b="1">
                <a:solidFill>
                  <a:schemeClr val="accent3"/>
                </a:solidFill>
              </a:rPr>
              <a:t>órdenes</a:t>
            </a:r>
            <a:r>
              <a:rPr lang="es-AR"/>
              <a:t> o </a:t>
            </a:r>
            <a:r>
              <a:rPr lang="es-AR" b="1">
                <a:solidFill>
                  <a:schemeClr val="accent3"/>
                </a:solidFill>
              </a:rPr>
              <a:t>sentencias</a:t>
            </a:r>
            <a:r>
              <a:rPr lang="es-AR"/>
              <a:t> que se ejecutan secuencialmente</a:t>
            </a:r>
          </a:p>
          <a:p>
            <a:pPr lvl="1"/>
            <a:r>
              <a:rPr lang="es-AR"/>
              <a:t>Valido para lenguajes imperativos</a:t>
            </a:r>
          </a:p>
          <a:p>
            <a:r>
              <a:rPr lang="es-AR"/>
              <a:t>Todos los problemas pueden resolverse?</a:t>
            </a:r>
          </a:p>
          <a:p>
            <a:pPr lvl="1"/>
            <a:r>
              <a:rPr lang="es-AR"/>
              <a:t>Necesidad de un tiempo finito</a:t>
            </a:r>
          </a:p>
          <a:p>
            <a:pPr lvl="1"/>
            <a:r>
              <a:rPr lang="es-AR"/>
              <a:t>Hay problemas que se resuelven por aproximación</a:t>
            </a:r>
          </a:p>
          <a:p>
            <a:pPr lvl="1"/>
            <a:r>
              <a:rPr lang="es-AR"/>
              <a:t>Hay otros que no pueden resolverse…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8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Herramientas a Utilizar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Primeros 3 modulos: LINQPad</a:t>
            </a:r>
          </a:p>
          <a:p>
            <a:r>
              <a:rPr lang="es-AR"/>
              <a:t>Ultimos 2 modulos: Visual Studio 2015 CE</a:t>
            </a:r>
          </a:p>
          <a:p>
            <a:r>
              <a:rPr lang="es-AR"/>
              <a:t>Bibliografia sugerida</a:t>
            </a:r>
          </a:p>
          <a:p>
            <a:r>
              <a:rPr lang="es-AR"/>
              <a:t>Sitios de interes</a:t>
            </a:r>
          </a:p>
          <a:p>
            <a:pPr lvl="1"/>
            <a:r>
              <a:rPr lang="es-AR"/>
              <a:t>MSDN Library</a:t>
            </a:r>
          </a:p>
          <a:p>
            <a:pPr lvl="1"/>
            <a:r>
              <a:rPr lang="es-AR"/>
              <a:t>Stack Overflow</a:t>
            </a:r>
          </a:p>
          <a:p>
            <a:pPr lvl="1"/>
            <a:r>
              <a:rPr lang="es-AR"/>
              <a:t>Microsoft VS Dev Essentials</a:t>
            </a:r>
          </a:p>
          <a:p>
            <a:pPr lvl="1"/>
            <a:r>
              <a:rPr lang="es-AR"/>
              <a:t>Syncfusion</a:t>
            </a:r>
          </a:p>
          <a:p>
            <a:pPr lvl="1"/>
            <a:r>
              <a:rPr lang="es-AR"/>
              <a:t>GenMyModel</a:t>
            </a:r>
          </a:p>
          <a:p>
            <a:pPr lvl="1"/>
            <a:r>
              <a:rPr lang="es-AR"/>
              <a:t>JetBrains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9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Antes de Comenzar...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Los lenguajes tienen </a:t>
            </a:r>
            <a:r>
              <a:rPr lang="es-AR" b="1">
                <a:solidFill>
                  <a:schemeClr val="accent3"/>
                </a:solidFill>
              </a:rPr>
              <a:t>Reglas Sintacticas</a:t>
            </a:r>
          </a:p>
          <a:p>
            <a:pPr lvl="1"/>
            <a:r>
              <a:rPr lang="es-AR"/>
              <a:t>Algunos son mas estrictos que otros</a:t>
            </a:r>
          </a:p>
          <a:p>
            <a:pPr lvl="1"/>
            <a:r>
              <a:rPr lang="es-AR"/>
              <a:t>Lamentablemente C# es de los primeros…</a:t>
            </a:r>
          </a:p>
          <a:p>
            <a:r>
              <a:rPr lang="es-AR"/>
              <a:t>Cuando haya errores, leer el mensaje!</a:t>
            </a:r>
          </a:p>
          <a:p>
            <a:pPr lvl="1"/>
            <a:r>
              <a:rPr lang="es-AR"/>
              <a:t>Normalmente el compilador nos da una pista del problema</a:t>
            </a:r>
          </a:p>
          <a:p>
            <a:r>
              <a:rPr lang="es-AR"/>
              <a:t>Las mayusculas y las minusculas son diferentes</a:t>
            </a:r>
          </a:p>
          <a:p>
            <a:r>
              <a:rPr lang="es-AR"/>
              <a:t>Los parentesis, llaves y corchetes que se abren, deben cerrarse!</a:t>
            </a:r>
          </a:p>
          <a:p>
            <a:r>
              <a:rPr lang="es-AR"/>
              <a:t>Los punto y coma que aparecen al final de las sentencias </a:t>
            </a:r>
            <a:r>
              <a:rPr lang="es-AR" b="1">
                <a:solidFill>
                  <a:schemeClr val="accent3"/>
                </a:solidFill>
              </a:rPr>
              <a:t>no son elementos decorativos</a:t>
            </a:r>
          </a:p>
        </p:txBody>
      </p:sp>
    </p:spTree>
    <p:extLst>
      <p:ext uri="{BB962C8B-B14F-4D97-AF65-F5344CB8AC3E}">
        <p14:creationId xmlns:p14="http://schemas.microsoft.com/office/powerpoint/2010/main" val="29338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39616" y="2852936"/>
            <a:ext cx="7776864" cy="1446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Mostrar en pantalla los primeros cien números enteros positivos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6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Analisis de la Solucion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Diferentes tipos de sentencia</a:t>
            </a:r>
          </a:p>
          <a:p>
            <a:pPr lvl="1"/>
            <a:r>
              <a:rPr lang="es-AR"/>
              <a:t>Invocacion (1 y 7) </a:t>
            </a:r>
            <a:r>
              <a:rPr lang="es-AR">
                <a:sym typeface="Wingdings" panose="05000000000000000000" pitchFamily="2" charset="2"/>
              </a:rPr>
              <a:t> expresión de invocacion o llamada a funcion</a:t>
            </a:r>
            <a:endParaRPr lang="es-AR"/>
          </a:p>
          <a:p>
            <a:pPr lvl="1"/>
            <a:r>
              <a:rPr lang="es-AR"/>
              <a:t>Declaracion (2)</a:t>
            </a:r>
          </a:p>
          <a:p>
            <a:pPr lvl="1"/>
            <a:r>
              <a:rPr lang="es-AR"/>
              <a:t>Asignacion (4, 8)</a:t>
            </a:r>
          </a:p>
          <a:p>
            <a:pPr lvl="1"/>
            <a:r>
              <a:rPr lang="es-AR"/>
              <a:t>Iteracion (5)</a:t>
            </a:r>
          </a:p>
          <a:p>
            <a:pPr lvl="1"/>
            <a:r>
              <a:rPr lang="es-AR"/>
              <a:t>Punto y Coma!!</a:t>
            </a:r>
          </a:p>
          <a:p>
            <a:pPr lvl="1"/>
            <a:r>
              <a:rPr lang="es-AR"/>
              <a:t>Llaves</a:t>
            </a:r>
          </a:p>
          <a:p>
            <a:pPr lvl="1"/>
            <a:r>
              <a:rPr lang="es-AR"/>
              <a:t>Comentarios (5 y 8)</a:t>
            </a:r>
          </a:p>
          <a:p>
            <a:pPr lvl="1"/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5800" y="2636912"/>
            <a:ext cx="7771914" cy="309634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3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Invocacion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08648" cy="5472608"/>
          </a:xfrm>
        </p:spPr>
        <p:txBody>
          <a:bodyPr>
            <a:normAutofit/>
          </a:bodyPr>
          <a:lstStyle/>
          <a:p>
            <a:r>
              <a:rPr lang="es-AR"/>
              <a:t>Usadas para llamadas a </a:t>
            </a:r>
            <a:r>
              <a:rPr lang="es-AR" b="1">
                <a:solidFill>
                  <a:schemeClr val="accent3"/>
                </a:solidFill>
              </a:rPr>
              <a:t>funciones</a:t>
            </a:r>
            <a:r>
              <a:rPr lang="es-AR"/>
              <a:t> o </a:t>
            </a:r>
            <a:r>
              <a:rPr lang="es-AR" b="1">
                <a:solidFill>
                  <a:schemeClr val="accent3"/>
                </a:solidFill>
              </a:rPr>
              <a:t>métodos</a:t>
            </a:r>
          </a:p>
          <a:p>
            <a:endParaRPr lang="es-AR"/>
          </a:p>
          <a:p>
            <a:endParaRPr lang="es-AR"/>
          </a:p>
          <a:p>
            <a:r>
              <a:rPr lang="es-AR"/>
              <a:t>Un método o funcion puede devolver un valor como resultado</a:t>
            </a:r>
          </a:p>
          <a:p>
            <a:pPr lvl="1"/>
            <a:r>
              <a:rPr lang="es-AR"/>
              <a:t>Math.Exp(4); </a:t>
            </a:r>
            <a:r>
              <a:rPr lang="es-AR">
                <a:sym typeface="Wingdings" panose="05000000000000000000" pitchFamily="2" charset="2"/>
              </a:rPr>
              <a:t> retorna e</a:t>
            </a:r>
            <a:r>
              <a:rPr lang="es-AR" baseline="30000">
                <a:sym typeface="Wingdings" panose="05000000000000000000" pitchFamily="2" charset="2"/>
              </a:rPr>
              <a:t>4</a:t>
            </a:r>
            <a:r>
              <a:rPr lang="es-AR">
                <a:sym typeface="Wingdings" panose="05000000000000000000" pitchFamily="2" charset="2"/>
              </a:rPr>
              <a:t> (54,598)</a:t>
            </a:r>
            <a:endParaRPr lang="es-AR"/>
          </a:p>
          <a:p>
            <a:r>
              <a:rPr lang="es-AR"/>
              <a:t>O puede no hacerlo y simplemente realizar una accion</a:t>
            </a:r>
          </a:p>
          <a:p>
            <a:pPr lvl="1"/>
            <a:r>
              <a:rPr lang="es-AR"/>
              <a:t>Console.WriteLine(“Mensaje…”);</a:t>
            </a:r>
          </a:p>
          <a:p>
            <a:r>
              <a:rPr lang="es-AR"/>
              <a:t>C# no necesita procesar el resultado de una funcion </a:t>
            </a:r>
          </a:p>
          <a:p>
            <a:pPr marL="68580" indent="0">
              <a:buNone/>
            </a:pPr>
            <a:endParaRPr lang="es-AR"/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3071664" y="1700808"/>
            <a:ext cx="6398368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NombreMetodo( arg1, arg2, ... argN ) 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NombreMetodo() 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;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4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Declaracion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136640" cy="5472608"/>
          </a:xfrm>
        </p:spPr>
        <p:txBody>
          <a:bodyPr>
            <a:normAutofit/>
          </a:bodyPr>
          <a:lstStyle/>
          <a:p>
            <a:r>
              <a:rPr lang="es-AR"/>
              <a:t>Variable </a:t>
            </a:r>
            <a:r>
              <a:rPr lang="es-AR">
                <a:sym typeface="Wingdings" panose="05000000000000000000" pitchFamily="2" charset="2"/>
              </a:rPr>
              <a:t> nombre o alias para un espacio en memoria</a:t>
            </a:r>
          </a:p>
          <a:p>
            <a:r>
              <a:rPr lang="es-AR"/>
              <a:t>Identificador </a:t>
            </a:r>
            <a:r>
              <a:rPr lang="es-AR">
                <a:sym typeface="Wingdings" panose="05000000000000000000" pitchFamily="2" charset="2"/>
              </a:rPr>
              <a:t> es el nombre con el que identificamos a la variable</a:t>
            </a:r>
            <a:endParaRPr lang="es-AR"/>
          </a:p>
          <a:p>
            <a:r>
              <a:rPr lang="es-AR"/>
              <a:t>Declarar una variable es “avisar” al compilador de su existencia (reserva la memoria)</a:t>
            </a:r>
          </a:p>
          <a:p>
            <a:r>
              <a:rPr lang="es-AR"/>
              <a:t>En C# tenemos que declarar </a:t>
            </a:r>
            <a:r>
              <a:rPr lang="es-AR" b="1">
                <a:solidFill>
                  <a:schemeClr val="accent3"/>
                </a:solidFill>
              </a:rPr>
              <a:t>todas</a:t>
            </a:r>
            <a:r>
              <a:rPr lang="es-AR"/>
              <a:t> las variables que necesitemos, </a:t>
            </a:r>
            <a:r>
              <a:rPr lang="es-AR" b="1">
                <a:solidFill>
                  <a:schemeClr val="accent3"/>
                </a:solidFill>
              </a:rPr>
              <a:t>antes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de poder </a:t>
            </a:r>
            <a:r>
              <a:rPr lang="es-AR" b="1">
                <a:solidFill>
                  <a:schemeClr val="accent3"/>
                </a:solidFill>
              </a:rPr>
              <a:t>referenciarlas</a:t>
            </a:r>
            <a:r>
              <a:rPr lang="es-AR"/>
              <a:t> (mencionarlas)</a:t>
            </a:r>
          </a:p>
          <a:p>
            <a:r>
              <a:rPr lang="es-AR"/>
              <a:t>Ademas, tenemos que darles un valor antes de poder </a:t>
            </a:r>
            <a:r>
              <a:rPr lang="es-AR" b="1">
                <a:solidFill>
                  <a:schemeClr val="accent3"/>
                </a:solidFill>
              </a:rPr>
              <a:t>utilizarlas</a:t>
            </a: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2183864" y="4869160"/>
            <a:ext cx="7800568" cy="16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&lt;tipo&gt; nombre_var ;			//  declara</a:t>
            </a:r>
          </a:p>
          <a:p>
            <a:pPr marL="68580" indent="0">
              <a:buNone/>
            </a:pP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nombre_var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= valor_inicial ; 	//  refiere (l-izq)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. . . 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otra_var =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nombre_var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* 100 ;	//  utiliza (l-der)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4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Iteracion y Decision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20616" cy="5472608"/>
          </a:xfrm>
        </p:spPr>
        <p:txBody>
          <a:bodyPr>
            <a:normAutofit/>
          </a:bodyPr>
          <a:lstStyle/>
          <a:p>
            <a:r>
              <a:rPr lang="es-AR"/>
              <a:t>Permiten repetir una o más sentencias</a:t>
            </a:r>
          </a:p>
          <a:p>
            <a:pPr lvl="1"/>
            <a:r>
              <a:rPr lang="es-AR"/>
              <a:t>Una cantidad de veces pre-establecida </a:t>
            </a:r>
          </a:p>
          <a:p>
            <a:pPr lvl="1"/>
            <a:r>
              <a:rPr lang="es-AR"/>
              <a:t>Un numero indeterminado de veces (archivo)</a:t>
            </a:r>
          </a:p>
          <a:p>
            <a:r>
              <a:rPr lang="es-AR" b="1">
                <a:solidFill>
                  <a:schemeClr val="accent3"/>
                </a:solidFill>
              </a:rPr>
              <a:t>Tenemos</a:t>
            </a:r>
            <a:r>
              <a:rPr lang="es-AR"/>
              <a:t> que asegurar la condición de salida</a:t>
            </a:r>
          </a:p>
          <a:p>
            <a:pPr lvl="1"/>
            <a:r>
              <a:rPr lang="es-AR"/>
              <a:t>El compilador no controla la </a:t>
            </a:r>
            <a:r>
              <a:rPr lang="es-AR" err="1"/>
              <a:t>finalizacion</a:t>
            </a:r>
            <a:endParaRPr lang="es-AR"/>
          </a:p>
          <a:p>
            <a:pPr lvl="1"/>
            <a:r>
              <a:rPr lang="es-AR"/>
              <a:t>Excepto que por diseño se tenga que repetir indefinidamente</a:t>
            </a:r>
          </a:p>
          <a:p>
            <a:pPr lvl="2"/>
            <a:r>
              <a:rPr lang="es-AR"/>
              <a:t>Aun </a:t>
            </a:r>
            <a:r>
              <a:rPr lang="es-AR" err="1"/>
              <a:t>asi</a:t>
            </a:r>
            <a:r>
              <a:rPr lang="es-AR"/>
              <a:t> hay formas de escapar del loop</a:t>
            </a:r>
          </a:p>
          <a:p>
            <a:r>
              <a:rPr lang="es-AR"/>
              <a:t>Permiten decidir entre seguir una linea de procesamiento u otra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7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r>
              <a:rPr lang="en-US"/>
              <a:t>Sentencia </a:t>
            </a:r>
            <a:r>
              <a:rPr lang="en-US" b="1">
                <a:solidFill>
                  <a:schemeClr val="accent3"/>
                </a:solidFill>
              </a:rPr>
              <a:t>while</a:t>
            </a:r>
            <a:endParaRPr lang="en-US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3"/>
          <p:cNvSpPr>
            <a:spLocks noGrp="1"/>
          </p:cNvSpPr>
          <p:nvPr>
            <p:ph type="body" idx="1"/>
          </p:nvPr>
        </p:nvSpPr>
        <p:spPr>
          <a:xfrm>
            <a:off x="720000" y="1426464"/>
            <a:ext cx="11280656" cy="50268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b="1">
                <a:solidFill>
                  <a:schemeClr val="accent3"/>
                </a:solidFill>
                <a:latin typeface="+mj-lt"/>
              </a:rPr>
              <a:t>while</a:t>
            </a:r>
            <a:r>
              <a:rPr lang="es-AR">
                <a:latin typeface="+mj-lt"/>
              </a:rPr>
              <a:t> ( </a:t>
            </a:r>
            <a:r>
              <a:rPr lang="es-AR" i="1">
                <a:latin typeface="+mj-lt"/>
              </a:rPr>
              <a:t>expresión_logica</a:t>
            </a:r>
            <a:r>
              <a:rPr lang="es-AR">
                <a:latin typeface="+mj-lt"/>
              </a:rPr>
              <a:t> )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sentencia_o_bloque ;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</a:t>
            </a:r>
          </a:p>
          <a:p>
            <a:r>
              <a:rPr lang="es-AR"/>
              <a:t>El bloque puede no ejecutarse nunca</a:t>
            </a:r>
          </a:p>
          <a:p>
            <a:r>
              <a:rPr lang="es-AR"/>
              <a:t>Expresion </a:t>
            </a:r>
            <a:r>
              <a:rPr lang="es-AR" b="1">
                <a:solidFill>
                  <a:schemeClr val="accent3"/>
                </a:solidFill>
              </a:rPr>
              <a:t>siempre</a:t>
            </a:r>
            <a:r>
              <a:rPr lang="es-AR"/>
              <a:t> entre parentesis</a:t>
            </a:r>
          </a:p>
          <a:p>
            <a:r>
              <a:rPr lang="es-AR"/>
              <a:t>Siempre asegurarse la condición de salida</a:t>
            </a:r>
          </a:p>
          <a:p>
            <a:pPr lvl="1"/>
            <a:r>
              <a:rPr lang="es-AR"/>
              <a:t>O bien, usar break</a:t>
            </a:r>
          </a:p>
          <a:p>
            <a:r>
              <a:rPr lang="es-AR" b="1"/>
              <a:t>Indentar!!!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60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775520" y="2636912"/>
            <a:ext cx="9001000" cy="1446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Mostrar en pantalla los primeros cien números enteros positivos pares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5400" y="4437112"/>
            <a:ext cx="9903246" cy="2088232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Introduccion a la Programacion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95400" y="188640"/>
            <a:ext cx="5040560" cy="14401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8000" cap="none">
                <a:effectLst/>
              </a:rPr>
              <a:t>Modulo I</a:t>
            </a:r>
          </a:p>
        </p:txBody>
      </p:sp>
    </p:spTree>
    <p:extLst>
      <p:ext uri="{BB962C8B-B14F-4D97-AF65-F5344CB8AC3E}">
        <p14:creationId xmlns:p14="http://schemas.microsoft.com/office/powerpoint/2010/main" val="83508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r>
              <a:rPr lang="en-US"/>
              <a:t>Estructura </a:t>
            </a:r>
            <a:r>
              <a:rPr lang="en-US" b="1">
                <a:solidFill>
                  <a:schemeClr val="accent3"/>
                </a:solidFill>
              </a:rPr>
              <a:t>if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268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b="1">
                <a:solidFill>
                  <a:schemeClr val="accent3"/>
                </a:solidFill>
                <a:latin typeface="+mj-lt"/>
              </a:rPr>
              <a:t>if</a:t>
            </a:r>
            <a:r>
              <a:rPr lang="es-AR">
                <a:latin typeface="+mj-lt"/>
              </a:rPr>
              <a:t> ( </a:t>
            </a:r>
            <a:r>
              <a:rPr lang="es-AR" i="1">
                <a:latin typeface="+mj-lt"/>
              </a:rPr>
              <a:t>expresión_booleana</a:t>
            </a:r>
            <a:r>
              <a:rPr lang="es-AR">
                <a:latin typeface="+mj-lt"/>
              </a:rPr>
              <a:t> )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sentencia_o_bloque ;</a:t>
            </a:r>
          </a:p>
          <a:p>
            <a:pPr marL="68580" indent="0">
              <a:buNone/>
            </a:pPr>
            <a:r>
              <a:rPr lang="es-AR" b="1">
                <a:solidFill>
                  <a:schemeClr val="accent3"/>
                </a:solidFill>
                <a:latin typeface="+mj-lt"/>
              </a:rPr>
              <a:t>else</a:t>
            </a:r>
          </a:p>
          <a:p>
            <a:pPr marL="68580" indent="0">
              <a:buNone/>
            </a:pPr>
            <a:r>
              <a:rPr lang="es-AR">
                <a:latin typeface="+mj-lt"/>
              </a:rPr>
              <a:t>	 sentencia_o_bloque ;</a:t>
            </a:r>
          </a:p>
          <a:p>
            <a:endParaRPr lang="es-AR"/>
          </a:p>
          <a:p>
            <a:r>
              <a:rPr lang="es-AR"/>
              <a:t>La </a:t>
            </a:r>
            <a:r>
              <a:rPr lang="es-AR" b="1">
                <a:solidFill>
                  <a:schemeClr val="accent3"/>
                </a:solidFill>
              </a:rPr>
              <a:t>expresion</a:t>
            </a:r>
            <a:r>
              <a:rPr lang="es-AR"/>
              <a:t> siempre necesita parentesis</a:t>
            </a:r>
          </a:p>
          <a:p>
            <a:r>
              <a:rPr lang="es-AR"/>
              <a:t>La parte </a:t>
            </a:r>
            <a:r>
              <a:rPr lang="es-AR" b="1"/>
              <a:t>else</a:t>
            </a:r>
            <a:r>
              <a:rPr lang="es-AR"/>
              <a:t> es opcional </a:t>
            </a:r>
          </a:p>
          <a:p>
            <a:r>
              <a:rPr lang="es-AR"/>
              <a:t>Cuidado con el uso de llaves para separar los bloques de sentencias</a:t>
            </a:r>
          </a:p>
          <a:p>
            <a:r>
              <a:rPr lang="es-AR" b="1"/>
              <a:t>Indentar!!!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093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Bases y Herramientas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58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Presentacion del Curso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Temas Administrativos</a:t>
            </a:r>
          </a:p>
          <a:p>
            <a:r>
              <a:rPr lang="es-AR"/>
              <a:t>Encuesta Inicial</a:t>
            </a:r>
          </a:p>
          <a:p>
            <a:r>
              <a:rPr lang="es-AR"/>
              <a:t>Objetivos</a:t>
            </a:r>
          </a:p>
          <a:p>
            <a:r>
              <a:rPr lang="es-AR"/>
              <a:t>Fundamentos de Programacion</a:t>
            </a:r>
          </a:p>
          <a:p>
            <a:r>
              <a:rPr lang="es-AR"/>
              <a:t>Herramientas a utilizar</a:t>
            </a:r>
          </a:p>
          <a:p>
            <a:r>
              <a:rPr lang="es-AR"/>
              <a:t>Expresiones, variables y tipos de datos</a:t>
            </a:r>
          </a:p>
          <a:p>
            <a:r>
              <a:rPr lang="es-AR"/>
              <a:t>Decision e iteracion</a:t>
            </a:r>
          </a:p>
          <a:p>
            <a:endParaRPr lang="es-AR"/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Temas Administrativos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Instructor: Enrique Thedy</a:t>
            </a:r>
          </a:p>
          <a:p>
            <a:pPr marL="454914" lvl="1" indent="0">
              <a:buNone/>
            </a:pPr>
            <a:r>
              <a:rPr lang="es-AR"/>
              <a:t>			ethedy@gmail.com</a:t>
            </a:r>
          </a:p>
          <a:p>
            <a:r>
              <a:rPr lang="es-AR"/>
              <a:t>Total de 20 clases de 4 horas – Lunes y Jueves</a:t>
            </a:r>
          </a:p>
          <a:p>
            <a:r>
              <a:rPr lang="es-AR"/>
              <a:t>Breaks de 20 minutos</a:t>
            </a:r>
          </a:p>
          <a:p>
            <a:r>
              <a:rPr lang="es-AR"/>
              <a:t>Asistencia del 75%</a:t>
            </a:r>
          </a:p>
          <a:p>
            <a:r>
              <a:rPr lang="es-AR"/>
              <a:t>Examen final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1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Objetivos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Modulo I - Introduccion</a:t>
            </a:r>
          </a:p>
          <a:p>
            <a:pPr lvl="1"/>
            <a:r>
              <a:rPr lang="es-AR"/>
              <a:t>Bases de programacion, lo minimo que debemos conocer</a:t>
            </a:r>
          </a:p>
          <a:p>
            <a:r>
              <a:rPr lang="es-AR"/>
              <a:t>Modulo II – Programacion Basica en C#</a:t>
            </a:r>
          </a:p>
          <a:p>
            <a:pPr lvl="1"/>
            <a:r>
              <a:rPr lang="es-AR"/>
              <a:t>Tipos de datos abstractos, algoritmos, “clases”</a:t>
            </a:r>
          </a:p>
          <a:p>
            <a:r>
              <a:rPr lang="es-AR"/>
              <a:t>Modulo III – Programacion Orientada a Objetos en C#</a:t>
            </a:r>
          </a:p>
          <a:p>
            <a:pPr lvl="1"/>
            <a:r>
              <a:rPr lang="es-AR"/>
              <a:t>El modelo OO. Creacion de nuevas clases. Interacciones</a:t>
            </a:r>
          </a:p>
          <a:p>
            <a:r>
              <a:rPr lang="es-AR"/>
              <a:t>Modulo IV – Aplicaciones de Escritorio</a:t>
            </a:r>
          </a:p>
          <a:p>
            <a:pPr lvl="1"/>
            <a:r>
              <a:rPr lang="es-AR"/>
              <a:t>Desarrollo en Visual Studio + WPF</a:t>
            </a:r>
          </a:p>
          <a:p>
            <a:r>
              <a:rPr lang="es-AR"/>
              <a:t>Modulo V – Aplicaciones Web</a:t>
            </a:r>
          </a:p>
          <a:p>
            <a:pPr lvl="1"/>
            <a:r>
              <a:rPr lang="es-AR"/>
              <a:t>Desarrollo en Visual Studio + ASP.NET MVC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Motivacion del Programador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39616" y="2852936"/>
            <a:ext cx="7776864" cy="1446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Los Programas existen para resolver Problemas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48" y="2163379"/>
            <a:ext cx="6143352" cy="469462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04006" y="593718"/>
            <a:ext cx="5832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200" b="1">
                <a:solidFill>
                  <a:schemeClr val="accent3"/>
                </a:solidFill>
              </a:rPr>
              <a:t>ENIAC – 1946</a:t>
            </a:r>
          </a:p>
          <a:p>
            <a:pPr algn="r"/>
            <a:r>
              <a:rPr lang="es-AR" sz="3200" b="1">
                <a:solidFill>
                  <a:schemeClr val="accent3"/>
                </a:solidFill>
              </a:rPr>
              <a:t>Un paso atrás?</a:t>
            </a:r>
          </a:p>
          <a:p>
            <a:pPr algn="r"/>
            <a:r>
              <a:rPr lang="es-AR" sz="3200" b="1">
                <a:solidFill>
                  <a:schemeClr val="accent3"/>
                </a:solidFill>
              </a:rPr>
              <a:t>Programacion cableada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00910"/>
            <a:ext cx="4292708" cy="412493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93605" y="4272503"/>
            <a:ext cx="28006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200" b="1">
                <a:solidFill>
                  <a:schemeClr val="accent3"/>
                </a:solidFill>
              </a:rPr>
              <a:t>Analytical Engine – 1837</a:t>
            </a:r>
          </a:p>
          <a:p>
            <a:pPr algn="r"/>
            <a:r>
              <a:rPr lang="es-AR" sz="3200" b="1">
                <a:solidFill>
                  <a:schemeClr val="accent3"/>
                </a:solidFill>
              </a:rPr>
              <a:t>Programa y</a:t>
            </a:r>
          </a:p>
          <a:p>
            <a:pPr algn="r"/>
            <a:r>
              <a:rPr lang="es-AR" sz="3200" b="1">
                <a:solidFill>
                  <a:schemeClr val="accent3"/>
                </a:solidFill>
              </a:rPr>
              <a:t>Datos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9" y="3896446"/>
            <a:ext cx="1717587" cy="29757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54" y="1170057"/>
            <a:ext cx="1883664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5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Fundamentos de Programacion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Definiciones basicas</a:t>
            </a:r>
          </a:p>
          <a:p>
            <a:pPr lvl="1"/>
            <a:r>
              <a:rPr lang="es-AR"/>
              <a:t>Procesador</a:t>
            </a:r>
          </a:p>
          <a:p>
            <a:pPr lvl="1"/>
            <a:r>
              <a:rPr lang="es-AR"/>
              <a:t>Memoria</a:t>
            </a:r>
          </a:p>
          <a:p>
            <a:pPr lvl="1"/>
            <a:r>
              <a:rPr lang="es-AR"/>
              <a:t>Datos y Programa (von Neuman o Harvard?)</a:t>
            </a:r>
          </a:p>
          <a:p>
            <a:pPr lvl="1"/>
            <a:r>
              <a:rPr lang="es-AR"/>
              <a:t>Dispositivos</a:t>
            </a:r>
          </a:p>
          <a:p>
            <a:r>
              <a:rPr lang="es-AR"/>
              <a:t>Lenguajes de alto nivel</a:t>
            </a:r>
          </a:p>
          <a:p>
            <a:r>
              <a:rPr lang="es-AR"/>
              <a:t>Compiladores, Interpretes, Maquinas Virtuales (!)</a:t>
            </a:r>
          </a:p>
          <a:p>
            <a:pPr lvl="1"/>
            <a:r>
              <a:rPr lang="es-AR"/>
              <a:t>JVM y CLR</a:t>
            </a:r>
          </a:p>
          <a:p>
            <a:r>
              <a:rPr lang="es-AR"/>
              <a:t>Algoritmos</a:t>
            </a:r>
          </a:p>
          <a:p>
            <a:pPr lvl="1"/>
            <a:r>
              <a:rPr lang="es-AR"/>
              <a:t>Pasos o acciones para resolver un problema en tiempo finito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765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11308</TotalTime>
  <Words>997</Words>
  <Application>Microsoft Office PowerPoint</Application>
  <PresentationFormat>Panorámica</PresentationFormat>
  <Paragraphs>219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Arial</vt:lpstr>
      <vt:lpstr>Calibri</vt:lpstr>
      <vt:lpstr>Consolas</vt:lpstr>
      <vt:lpstr>Copperplate Gothic Bold</vt:lpstr>
      <vt:lpstr>Corbel</vt:lpstr>
      <vt:lpstr>Segoe</vt:lpstr>
      <vt:lpstr>Segoe Light</vt:lpstr>
      <vt:lpstr>Segoe Semibold</vt:lpstr>
      <vt:lpstr>Segoe UI</vt:lpstr>
      <vt:lpstr>Segoe UI Black</vt:lpstr>
      <vt:lpstr>Verdana</vt:lpstr>
      <vt:lpstr>Wingdings</vt:lpstr>
      <vt:lpstr>Wingdings 2</vt:lpstr>
      <vt:lpstr>Wingdings 3</vt:lpstr>
      <vt:lpstr>Tema1</vt:lpstr>
      <vt:lpstr>Metro</vt:lpstr>
      <vt:lpstr>Desarrollo en C# Plataforma NET</vt:lpstr>
      <vt:lpstr>Introduccion a la Programacion</vt:lpstr>
      <vt:lpstr>Bases y Herramientas</vt:lpstr>
      <vt:lpstr>Presentacion del Curso</vt:lpstr>
      <vt:lpstr>Temas Administrativos</vt:lpstr>
      <vt:lpstr>Objetivos</vt:lpstr>
      <vt:lpstr>Motivacion del Programador</vt:lpstr>
      <vt:lpstr>Presentación de PowerPoint</vt:lpstr>
      <vt:lpstr>Fundamentos de Programacion</vt:lpstr>
      <vt:lpstr>Desarrolo de Algoritmos</vt:lpstr>
      <vt:lpstr>Herramientas a Utilizar</vt:lpstr>
      <vt:lpstr>Antes de Comenzar...</vt:lpstr>
      <vt:lpstr>Problema #1</vt:lpstr>
      <vt:lpstr>Analisis de la Solucion</vt:lpstr>
      <vt:lpstr>Sentencias de Invocacion</vt:lpstr>
      <vt:lpstr>Sentencias de Declaracion</vt:lpstr>
      <vt:lpstr>Sentencias de Iteracion y Decision</vt:lpstr>
      <vt:lpstr>Sentencia while</vt:lpstr>
      <vt:lpstr>Problema #2</vt:lpstr>
      <vt:lpstr>Estructura if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239</cp:revision>
  <dcterms:created xsi:type="dcterms:W3CDTF">2013-04-15T05:37:55Z</dcterms:created>
  <dcterms:modified xsi:type="dcterms:W3CDTF">2016-10-06T12:09:09Z</dcterms:modified>
</cp:coreProperties>
</file>