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4" r:id="rId2"/>
  </p:sldMasterIdLst>
  <p:notesMasterIdLst>
    <p:notesMasterId r:id="rId28"/>
  </p:notesMasterIdLst>
  <p:sldIdLst>
    <p:sldId id="318" r:id="rId3"/>
    <p:sldId id="415" r:id="rId4"/>
    <p:sldId id="416" r:id="rId5"/>
    <p:sldId id="361" r:id="rId6"/>
    <p:sldId id="439" r:id="rId7"/>
    <p:sldId id="440" r:id="rId8"/>
    <p:sldId id="441" r:id="rId9"/>
    <p:sldId id="442" r:id="rId10"/>
    <p:sldId id="431" r:id="rId11"/>
    <p:sldId id="430" r:id="rId12"/>
    <p:sldId id="447" r:id="rId13"/>
    <p:sldId id="432" r:id="rId14"/>
    <p:sldId id="433" r:id="rId15"/>
    <p:sldId id="448" r:id="rId16"/>
    <p:sldId id="449" r:id="rId17"/>
    <p:sldId id="434" r:id="rId18"/>
    <p:sldId id="435" r:id="rId19"/>
    <p:sldId id="450" r:id="rId20"/>
    <p:sldId id="436" r:id="rId21"/>
    <p:sldId id="437" r:id="rId22"/>
    <p:sldId id="438" r:id="rId23"/>
    <p:sldId id="446" r:id="rId24"/>
    <p:sldId id="444" r:id="rId25"/>
    <p:sldId id="443" r:id="rId26"/>
    <p:sldId id="418" r:id="rId27"/>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nrique Thedy" initials="ET" lastIdx="1" clrIdx="0">
    <p:extLst>
      <p:ext uri="{19B8F6BF-5375-455C-9EA6-DF929625EA0E}">
        <p15:presenceInfo xmlns:p15="http://schemas.microsoft.com/office/powerpoint/2012/main" xmlns="" userId="68edfe84f879558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7FD13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995" autoAdjust="0"/>
  </p:normalViewPr>
  <p:slideViewPr>
    <p:cSldViewPr>
      <p:cViewPr varScale="1">
        <p:scale>
          <a:sx n="52" d="100"/>
          <a:sy n="52" d="100"/>
        </p:scale>
        <p:origin x="-1290"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6D594A-3A9F-41F6-9443-5FC12F2A6BAC}" type="datetimeFigureOut">
              <a:rPr lang="es-AR" smtClean="0"/>
              <a:pPr/>
              <a:t>13/10/2016</a:t>
            </a:fld>
            <a:endParaRPr lang="es-AR"/>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BC7257-DB4A-4A53-BF75-67D4399DB8A9}" type="slidenum">
              <a:rPr lang="es-AR" smtClean="0"/>
              <a:pPr/>
              <a:t>‹Nº›</a:t>
            </a:fld>
            <a:endParaRPr lang="es-AR"/>
          </a:p>
        </p:txBody>
      </p:sp>
    </p:spTree>
    <p:extLst>
      <p:ext uri="{BB962C8B-B14F-4D97-AF65-F5344CB8AC3E}">
        <p14:creationId xmlns:p14="http://schemas.microsoft.com/office/powerpoint/2010/main" xmlns="" val="522747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10BC7257-DB4A-4A53-BF75-67D4399DB8A9}" type="slidenum">
              <a:rPr lang="es-AR" smtClean="0">
                <a:solidFill>
                  <a:prstClr val="black"/>
                </a:solidFill>
              </a:rPr>
              <a:pPr/>
              <a:t>1</a:t>
            </a:fld>
            <a:endParaRPr lang="es-AR">
              <a:solidFill>
                <a:prstClr val="black"/>
              </a:solidFill>
            </a:endParaRPr>
          </a:p>
        </p:txBody>
      </p:sp>
    </p:spTree>
    <p:extLst>
      <p:ext uri="{BB962C8B-B14F-4D97-AF65-F5344CB8AC3E}">
        <p14:creationId xmlns:p14="http://schemas.microsoft.com/office/powerpoint/2010/main" xmlns="" val="2436072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10</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xmlns="" val="1924251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11</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xmlns="" val="1857118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12</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xmlns="" val="634519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13</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xmlns="" val="1418894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14</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xmlns="" val="2798066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15</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xmlns="" val="935642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16</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xmlns="" val="30572492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17</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xmlns="" val="39542269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18</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xmlns="" val="26312524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r>
              <a:rPr lang="en-GB" b="1"/>
              <a:t>Dicho de manera simple</a:t>
            </a:r>
          </a:p>
          <a:p>
            <a:r>
              <a:rPr lang="en-GB" b="1"/>
              <a:t>En un lenguaje strong</a:t>
            </a:r>
            <a:r>
              <a:rPr lang="en-GB" b="1" baseline="0"/>
              <a:t> typed, una vez que la variable se asocia a un tipo, el mismo no puede cambiar (Python por ejemplo, no tengo que declarar una variable pero una vez que le asocie un valor el mismo no cambia. Ojo, esto no tiene nada que ver con que la variable luego puede contener un valor de otro tipo, ya que es OTRO valor)</a:t>
            </a:r>
          </a:p>
          <a:p>
            <a:r>
              <a:rPr lang="en-GB" b="1" baseline="0"/>
              <a:t>En un lenguake weak typed una variable no esta enlazada a un tipo, pudiendo realizar operaciones cruzadas sin problema. El caso mas loco es el de C, donde podria sumar 1 a un tipo char. Otro es Javascript donde podemos sumar una cadena con un numero sin problemas. </a:t>
            </a:r>
          </a:p>
          <a:p>
            <a:r>
              <a:rPr lang="en-GB" b="1" baseline="0"/>
              <a:t>Lo mismo vale para la asignacion de un valor de un tipo a otro. Un lenguaje strong no deberia permitir asignar, por ejemplo, un int a un long (por mas que intuitivamente seria correcto)</a:t>
            </a:r>
          </a:p>
          <a:p>
            <a:endParaRPr lang="en-GB" b="1"/>
          </a:p>
          <a:p>
            <a:r>
              <a:rPr lang="en-GB" b="1"/>
              <a:t>En los lenguajes static-typed</a:t>
            </a:r>
            <a:r>
              <a:rPr lang="en-GB" b="1" baseline="0"/>
              <a:t> el tipo de un objeto debe conocerse en tiempo de compilacion, no puedo invocar una propiedad o metodo de un objeto sin que el compilador valide que esa propiedad o metodo pertenezca al tipo del objeto</a:t>
            </a:r>
          </a:p>
          <a:p>
            <a:r>
              <a:rPr lang="en-GB" b="1" baseline="0"/>
              <a:t>En un lenguaje dynamic-typed, puedo invocar un metodo o propiedad sin importar que la misma este definida en el objeto. Si en run-time resulta que el objeto define el metodo, funciona todo bien. De otra manera tengo un error de runtime.</a:t>
            </a:r>
          </a:p>
          <a:p>
            <a:endParaRPr lang="en-GB" b="1" baseline="0"/>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19</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xmlns="" val="2075572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10BC7257-DB4A-4A53-BF75-67D4399DB8A9}" type="slidenum">
              <a:rPr lang="es-AR" smtClean="0">
                <a:solidFill>
                  <a:prstClr val="black"/>
                </a:solidFill>
              </a:rPr>
              <a:pPr/>
              <a:t>2</a:t>
            </a:fld>
            <a:endParaRPr lang="es-AR">
              <a:solidFill>
                <a:prstClr val="black"/>
              </a:solidFill>
            </a:endParaRPr>
          </a:p>
        </p:txBody>
      </p:sp>
    </p:spTree>
    <p:extLst>
      <p:ext uri="{BB962C8B-B14F-4D97-AF65-F5344CB8AC3E}">
        <p14:creationId xmlns:p14="http://schemas.microsoft.com/office/powerpoint/2010/main" xmlns="" val="6792164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r>
              <a:rPr lang="en-GB" b="1" baseline="0"/>
              <a:t>El ultimo punto indica que por ejemplo no puedo convertir una cadena a int, ni lo opuesto tampoco!</a:t>
            </a:r>
          </a:p>
          <a:p>
            <a:endParaRPr lang="en-GB" b="1" baseline="0"/>
          </a:p>
          <a:p>
            <a:r>
              <a:rPr lang="en-GB" b="1" baseline="0"/>
              <a:t>Si bien esto no es 100% cierto (el lenguaje permite escribir funciones de conversion que podrian validar este casting) no es para nada adecuado si los tipos no tienen nada que ver, por ejemplo podriamos aprobar convertir Empleado en Maquina (sin connotaciones socio-politicas) en un sistema que modele una industria…</a:t>
            </a:r>
          </a:p>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20</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xmlns="" val="29004484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baseline="0"/>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21</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xmlns="" val="4727998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r>
              <a:rPr lang="en-GB" b="1"/>
              <a:t>Una funcion no deberia modificar datos externos a la misma,</a:t>
            </a:r>
            <a:r>
              <a:rPr lang="en-GB" b="1" baseline="0"/>
              <a:t> o sea: el resultado deberia depender solamente de sus argumentos (base de la programacion funcional)</a:t>
            </a:r>
          </a:p>
          <a:p>
            <a:endParaRPr lang="en-GB" b="1" baseline="0"/>
          </a:p>
          <a:p>
            <a:r>
              <a:rPr lang="en-GB" b="1" baseline="0"/>
              <a:t>Visto desde aca, entonces el uso de ref y de out esta MAL, pero a veces no hay otra manera de solucionar ciertos problemas ya que una funcion solo puede retornar un unico valor. Esto veremos que no es tan cierto a partir de C# 4 con la introduccion de la Tuplas</a:t>
            </a:r>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22</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xmlns="" val="11373871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r>
              <a:rPr lang="en-GB" b="1"/>
              <a:t>Recordar que lo que aparece entre corchetes es opcional, es decir que el unico valor obligatorio es el indice que apunta al</a:t>
            </a:r>
            <a:r>
              <a:rPr lang="en-GB" b="1" baseline="0"/>
              <a:t> parametro que queremos mostrar</a:t>
            </a:r>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23</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xmlns="" val="3731250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baseline="0"/>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24</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xmlns="" val="10203477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25</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xmlns="" val="2036578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10BC7257-DB4A-4A53-BF75-67D4399DB8A9}" type="slidenum">
              <a:rPr lang="es-AR" smtClean="0">
                <a:solidFill>
                  <a:prstClr val="black"/>
                </a:solidFill>
              </a:rPr>
              <a:pPr/>
              <a:t>3</a:t>
            </a:fld>
            <a:endParaRPr lang="es-AR">
              <a:solidFill>
                <a:prstClr val="black"/>
              </a:solidFill>
            </a:endParaRPr>
          </a:p>
        </p:txBody>
      </p:sp>
    </p:spTree>
    <p:extLst>
      <p:ext uri="{BB962C8B-B14F-4D97-AF65-F5344CB8AC3E}">
        <p14:creationId xmlns:p14="http://schemas.microsoft.com/office/powerpoint/2010/main" xmlns="" val="4265997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4</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xmlns="" val="3070370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baseline="0"/>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5</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xmlns="" val="1539645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baseline="0"/>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6</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xmlns="" val="649250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baseline="0"/>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7</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xmlns="" val="1636144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baseline="0"/>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8</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xmlns="" val="879381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r>
              <a:rPr lang="en-GB" b="1"/>
              <a:t>Lo</a:t>
            </a:r>
            <a:r>
              <a:rPr lang="en-GB" b="1" baseline="0"/>
              <a:t>s tipos primitivos son aquellos que tienen soporte directo en la CPU (normalmente los integrales más los de punto flotante) en el caso nuestro, decimal no es primitivo</a:t>
            </a:r>
          </a:p>
          <a:p>
            <a:endParaRPr lang="en-GB" b="1" baseline="0"/>
          </a:p>
          <a:p>
            <a:r>
              <a:rPr lang="en-GB" b="1" baseline="0"/>
              <a:t>Los tipos Referencia son diferentes al resto, por ahora considerar eso nada mas, luego veremos de que manera son asi de distintos</a:t>
            </a:r>
          </a:p>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9</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xmlns="" val="35719596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86267" y="0"/>
            <a:ext cx="12378267"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1" y="-261182"/>
            <a:ext cx="10037233" cy="3139321"/>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s-ES"/>
              <a:t>Haga clic para modificar el estilo de título del patrón</a:t>
            </a:r>
            <a:endParaRPr lang="en-US"/>
          </a:p>
        </p:txBody>
      </p:sp>
      <p:sp>
        <p:nvSpPr>
          <p:cNvPr id="726020" name="Rectangle 4"/>
          <p:cNvSpPr>
            <a:spLocks noGrp="1" noChangeArrowheads="1"/>
          </p:cNvSpPr>
          <p:nvPr>
            <p:ph type="subTitle" sz="quarter" idx="1"/>
          </p:nvPr>
        </p:nvSpPr>
        <p:spPr>
          <a:xfrm>
            <a:off x="4597400" y="2720975"/>
            <a:ext cx="55372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s-ES"/>
              <a:t>Haga clic para modificar el estilo de subtítulo del patrón</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ítulo y tex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Text Placeholder 2"/>
          <p:cNvSpPr>
            <a:spLocks noGrp="1"/>
          </p:cNvSpPr>
          <p:nvPr>
            <p:ph type="body"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8" name="27 Marcador de fecha"/>
          <p:cNvSpPr>
            <a:spLocks noGrp="1"/>
          </p:cNvSpPr>
          <p:nvPr>
            <p:ph type="dt" sz="half" idx="10"/>
          </p:nvPr>
        </p:nvSpPr>
        <p:spPr/>
        <p:txBody>
          <a:bodyPr/>
          <a:lstStyle/>
          <a:p>
            <a:fld id="{8F6BCBE8-30B0-4476-8762-9236B142003A}" type="datetimeFigureOut">
              <a:rPr lang="en-US" smtClean="0"/>
              <a:pPr/>
              <a:t>10/13/2016</a:t>
            </a:fld>
            <a:endParaRPr lang="en-US" sz="1100">
              <a:solidFill>
                <a:schemeClr val="tx2"/>
              </a:solidFill>
            </a:endParaRPr>
          </a:p>
        </p:txBody>
      </p:sp>
      <p:sp>
        <p:nvSpPr>
          <p:cNvPr id="17" name="16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29" name="28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
        <p:nvSpPr>
          <p:cNvPr id="32" name="31 Rectángulo"/>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9" name="38 Rectángulo"/>
          <p:cNvSpPr/>
          <p:nvPr/>
        </p:nvSpPr>
        <p:spPr>
          <a:xfrm>
            <a:off x="412744" y="680477"/>
            <a:ext cx="6096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0" name="39 Rectángulo"/>
          <p:cNvSpPr/>
          <p:nvPr/>
        </p:nvSpPr>
        <p:spPr>
          <a:xfrm>
            <a:off x="35876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1" name="40 Rectángulo"/>
          <p:cNvSpPr/>
          <p:nvPr/>
        </p:nvSpPr>
        <p:spPr>
          <a:xfrm>
            <a:off x="333360"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2" name="41 Rectángulo"/>
          <p:cNvSpPr/>
          <p:nvPr/>
        </p:nvSpPr>
        <p:spPr>
          <a:xfrm>
            <a:off x="295691"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7 Título"/>
          <p:cNvSpPr>
            <a:spLocks noGrp="1"/>
          </p:cNvSpPr>
          <p:nvPr>
            <p:ph type="ctrTitle"/>
          </p:nvPr>
        </p:nvSpPr>
        <p:spPr>
          <a:xfrm>
            <a:off x="1219200" y="4343400"/>
            <a:ext cx="103632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s-ES"/>
              <a:t>Haga clic para modificar el estilo de título del patrón</a:t>
            </a:r>
            <a:endParaRPr kumimoji="0" lang="en-US"/>
          </a:p>
        </p:txBody>
      </p:sp>
      <p:sp>
        <p:nvSpPr>
          <p:cNvPr id="9" name="8 Subtítulo"/>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a:t>Haga clic para modificar el estilo de subtítulo del patrón</a:t>
            </a:r>
            <a:endParaRPr kumimoji="0" lang="en-US"/>
          </a:p>
        </p:txBody>
      </p:sp>
      <p:sp>
        <p:nvSpPr>
          <p:cNvPr id="56" name="55 Rectángulo"/>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5" name="64 Rectángulo"/>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6" name="65 Rectángulo"/>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7" name="66 Rectángulo"/>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8F6BCBE8-30B0-4476-8762-9236B142003A}" type="datetimeFigureOut">
              <a:rPr lang="en-US" smtClean="0"/>
              <a:pPr/>
              <a:t>10/13/2016</a:t>
            </a:fld>
            <a:endParaRPr lang="en-US" sz="1100">
              <a:solidFill>
                <a:schemeClr val="tx2"/>
              </a:solidFill>
            </a:endParaRPr>
          </a:p>
        </p:txBody>
      </p:sp>
      <p:sp>
        <p:nvSpPr>
          <p:cNvPr id="5" name="4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6" name="5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4" name="13 Forma libre"/>
          <p:cNvSpPr>
            <a:spLocks/>
          </p:cNvSpPr>
          <p:nvPr/>
        </p:nvSpPr>
        <p:spPr bwMode="auto">
          <a:xfrm>
            <a:off x="6438603" y="1073888"/>
            <a:ext cx="5762848"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5" name="14 Forma libre"/>
          <p:cNvSpPr>
            <a:spLocks/>
          </p:cNvSpPr>
          <p:nvPr/>
        </p:nvSpPr>
        <p:spPr bwMode="auto">
          <a:xfrm>
            <a:off x="498621" y="0"/>
            <a:ext cx="7352715"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3" name="12 Forma libre"/>
          <p:cNvSpPr>
            <a:spLocks/>
          </p:cNvSpPr>
          <p:nvPr/>
        </p:nvSpPr>
        <p:spPr bwMode="auto">
          <a:xfrm rot="5236414">
            <a:off x="6635304" y="1285480"/>
            <a:ext cx="4114800" cy="158496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6" name="15 Forma libre"/>
          <p:cNvSpPr>
            <a:spLocks/>
          </p:cNvSpPr>
          <p:nvPr/>
        </p:nvSpPr>
        <p:spPr bwMode="auto">
          <a:xfrm>
            <a:off x="7924800" y="0"/>
            <a:ext cx="36576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7" name="16 Forma libre"/>
          <p:cNvSpPr>
            <a:spLocks/>
          </p:cNvSpPr>
          <p:nvPr/>
        </p:nvSpPr>
        <p:spPr bwMode="auto">
          <a:xfrm>
            <a:off x="7924800" y="4267200"/>
            <a:ext cx="42672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8" name="17 Forma libre"/>
          <p:cNvSpPr>
            <a:spLocks/>
          </p:cNvSpPr>
          <p:nvPr/>
        </p:nvSpPr>
        <p:spPr bwMode="auto">
          <a:xfrm>
            <a:off x="7924800" y="0"/>
            <a:ext cx="18288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9" name="18 Forma libre"/>
          <p:cNvSpPr>
            <a:spLocks/>
          </p:cNvSpPr>
          <p:nvPr/>
        </p:nvSpPr>
        <p:spPr bwMode="auto">
          <a:xfrm>
            <a:off x="7931152" y="4246564"/>
            <a:ext cx="2787649"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0" name="19 Forma libre"/>
          <p:cNvSpPr>
            <a:spLocks/>
          </p:cNvSpPr>
          <p:nvPr/>
        </p:nvSpPr>
        <p:spPr bwMode="auto">
          <a:xfrm>
            <a:off x="7924800" y="4267200"/>
            <a:ext cx="21336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1" name="20 Forma libre"/>
          <p:cNvSpPr>
            <a:spLocks/>
          </p:cNvSpPr>
          <p:nvPr/>
        </p:nvSpPr>
        <p:spPr bwMode="auto">
          <a:xfrm>
            <a:off x="7924800" y="1371600"/>
            <a:ext cx="42672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2" name="21 Forma libre"/>
          <p:cNvSpPr>
            <a:spLocks/>
          </p:cNvSpPr>
          <p:nvPr/>
        </p:nvSpPr>
        <p:spPr bwMode="auto">
          <a:xfrm>
            <a:off x="7924800" y="1752600"/>
            <a:ext cx="42672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3" name="22 Forma libre"/>
          <p:cNvSpPr>
            <a:spLocks/>
          </p:cNvSpPr>
          <p:nvPr/>
        </p:nvSpPr>
        <p:spPr bwMode="auto">
          <a:xfrm>
            <a:off x="1320800" y="4267200"/>
            <a:ext cx="660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4" name="23 Forma libre"/>
          <p:cNvSpPr>
            <a:spLocks/>
          </p:cNvSpPr>
          <p:nvPr/>
        </p:nvSpPr>
        <p:spPr bwMode="auto">
          <a:xfrm>
            <a:off x="711200" y="4267200"/>
            <a:ext cx="7112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5" name="24 Forma libre"/>
          <p:cNvSpPr>
            <a:spLocks/>
          </p:cNvSpPr>
          <p:nvPr/>
        </p:nvSpPr>
        <p:spPr bwMode="auto">
          <a:xfrm>
            <a:off x="489099" y="2438400"/>
            <a:ext cx="75184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6" name="25 Forma libre"/>
          <p:cNvSpPr>
            <a:spLocks/>
          </p:cNvSpPr>
          <p:nvPr/>
        </p:nvSpPr>
        <p:spPr bwMode="auto">
          <a:xfrm>
            <a:off x="489099" y="2133600"/>
            <a:ext cx="75184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7" name="26 Forma libre"/>
          <p:cNvSpPr>
            <a:spLocks/>
          </p:cNvSpPr>
          <p:nvPr/>
        </p:nvSpPr>
        <p:spPr bwMode="auto">
          <a:xfrm>
            <a:off x="6096000" y="4267200"/>
            <a:ext cx="18288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 name="2 Marcador de texto"/>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8F6BCBE8-30B0-4476-8762-9236B142003A}" type="datetimeFigureOut">
              <a:rPr lang="en-US" smtClean="0"/>
              <a:pPr/>
              <a:t>10/13/2016</a:t>
            </a:fld>
            <a:endParaRPr lang="en-US" sz="1100">
              <a:solidFill>
                <a:schemeClr val="tx2"/>
              </a:solidFill>
            </a:endParaRPr>
          </a:p>
        </p:txBody>
      </p:sp>
      <p:sp>
        <p:nvSpPr>
          <p:cNvPr id="5" name="4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6" name="5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
        <p:nvSpPr>
          <p:cNvPr id="7" name="6 Rectángulo"/>
          <p:cNvSpPr/>
          <p:nvPr/>
        </p:nvSpPr>
        <p:spPr>
          <a:xfrm>
            <a:off x="484213" y="402265"/>
            <a:ext cx="1133856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1 Título"/>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s-ES"/>
              <a:t>Haga clic para modificar el estilo de título del patrón</a:t>
            </a:r>
            <a:endParaRPr kumimoji="0" lang="en-US"/>
          </a:p>
        </p:txBody>
      </p:sp>
      <p:sp>
        <p:nvSpPr>
          <p:cNvPr id="8" name="7 Rectángulo"/>
          <p:cNvSpPr/>
          <p:nvPr/>
        </p:nvSpPr>
        <p:spPr>
          <a:xfrm flipH="1">
            <a:off x="49538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8 Rectángulo"/>
          <p:cNvSpPr/>
          <p:nvPr/>
        </p:nvSpPr>
        <p:spPr>
          <a:xfrm flipH="1">
            <a:off x="548145"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9 Rectángulo"/>
          <p:cNvSpPr/>
          <p:nvPr/>
        </p:nvSpPr>
        <p:spPr>
          <a:xfrm flipH="1">
            <a:off x="59793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10 Rectángulo"/>
          <p:cNvSpPr/>
          <p:nvPr/>
        </p:nvSpPr>
        <p:spPr>
          <a:xfrm flipH="1">
            <a:off x="63560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11 Rectángulo"/>
          <p:cNvSpPr/>
          <p:nvPr/>
        </p:nvSpPr>
        <p:spPr>
          <a:xfrm>
            <a:off x="667304" y="680477"/>
            <a:ext cx="48768"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609600" y="512064"/>
            <a:ext cx="10972800" cy="914400"/>
          </a:xfrm>
        </p:spPr>
        <p:txBody>
          <a:bodyPr/>
          <a:lstStyle/>
          <a:p>
            <a:r>
              <a:rPr kumimoji="0" lang="es-ES"/>
              <a:t>Haga clic para modificar el estilo de título del patrón</a:t>
            </a:r>
            <a:endParaRPr kumimoji="0" lang="en-US"/>
          </a:p>
        </p:txBody>
      </p:sp>
      <p:sp>
        <p:nvSpPr>
          <p:cNvPr id="3" name="2 Marcador de contenido"/>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8F6BCBE8-30B0-4476-8762-9236B142003A}" type="datetimeFigureOut">
              <a:rPr lang="en-US" smtClean="0"/>
              <a:pPr/>
              <a:t>10/13/2016</a:t>
            </a:fld>
            <a:endParaRPr lang="en-US" sz="1100">
              <a:solidFill>
                <a:schemeClr val="tx2"/>
              </a:solidFill>
            </a:endParaRPr>
          </a:p>
        </p:txBody>
      </p:sp>
      <p:sp>
        <p:nvSpPr>
          <p:cNvPr id="6" name="5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7" name="6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5" name="24 Rectángulo"/>
          <p:cNvSpPr/>
          <p:nvPr/>
        </p:nvSpPr>
        <p:spPr>
          <a:xfrm>
            <a:off x="0" y="402266"/>
            <a:ext cx="11822773"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1 Título"/>
          <p:cNvSpPr>
            <a:spLocks noGrp="1"/>
          </p:cNvSpPr>
          <p:nvPr>
            <p:ph type="title"/>
          </p:nvPr>
        </p:nvSpPr>
        <p:spPr>
          <a:xfrm>
            <a:off x="673099" y="512064"/>
            <a:ext cx="10363200" cy="914400"/>
          </a:xfrm>
        </p:spPr>
        <p:txBody>
          <a:bodyPr anchor="t"/>
          <a:lstStyle>
            <a:lvl1pPr>
              <a:defRPr sz="4000"/>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609600" y="1809750"/>
            <a:ext cx="5386917"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6193368" y="1809750"/>
            <a:ext cx="5389033"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5" name="4 Marcador de contenido"/>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5 Marcador de contenido"/>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8F6BCBE8-30B0-4476-8762-9236B142003A}" type="datetimeFigureOut">
              <a:rPr lang="en-US" smtClean="0"/>
              <a:pPr/>
              <a:t>10/13/2016</a:t>
            </a:fld>
            <a:endParaRPr lang="en-US" sz="1100">
              <a:solidFill>
                <a:schemeClr val="tx2"/>
              </a:solidFill>
            </a:endParaRPr>
          </a:p>
        </p:txBody>
      </p:sp>
      <p:sp>
        <p:nvSpPr>
          <p:cNvPr id="8" name="7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9" name="8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
        <p:nvSpPr>
          <p:cNvPr id="16" name="15 Rectángulo"/>
          <p:cNvSpPr/>
          <p:nvPr/>
        </p:nvSpPr>
        <p:spPr>
          <a:xfrm>
            <a:off x="117053" y="680477"/>
            <a:ext cx="6096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7" name="16 Rectángulo"/>
          <p:cNvSpPr/>
          <p:nvPr/>
        </p:nvSpPr>
        <p:spPr>
          <a:xfrm>
            <a:off x="6307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8" name="17 Rectángulo"/>
          <p:cNvSpPr/>
          <p:nvPr/>
        </p:nvSpPr>
        <p:spPr>
          <a:xfrm>
            <a:off x="37669"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9" name="18 Rectángulo"/>
          <p:cNvSpPr/>
          <p:nvPr/>
        </p:nvSpPr>
        <p:spPr>
          <a:xfrm>
            <a:off x="0"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0" name="19 Rectángulo"/>
          <p:cNvSpPr/>
          <p:nvPr/>
        </p:nvSpPr>
        <p:spPr>
          <a:xfrm flipH="1">
            <a:off x="19969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1" name="20 Rectángulo"/>
          <p:cNvSpPr/>
          <p:nvPr/>
        </p:nvSpPr>
        <p:spPr>
          <a:xfrm flipH="1">
            <a:off x="252455"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21 Rectángulo"/>
          <p:cNvSpPr/>
          <p:nvPr/>
        </p:nvSpPr>
        <p:spPr>
          <a:xfrm flipH="1">
            <a:off x="302243"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9" name="28 Rectángulo"/>
          <p:cNvSpPr/>
          <p:nvPr/>
        </p:nvSpPr>
        <p:spPr>
          <a:xfrm flipH="1">
            <a:off x="339912"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0" name="29 Rectángulo"/>
          <p:cNvSpPr/>
          <p:nvPr/>
        </p:nvSpPr>
        <p:spPr>
          <a:xfrm>
            <a:off x="371613" y="680477"/>
            <a:ext cx="48768"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219200" y="512064"/>
            <a:ext cx="10363200" cy="914400"/>
          </a:xfrm>
        </p:spPr>
        <p:txBody>
          <a:bodyPr/>
          <a:lstStyle>
            <a:lvl1pPr>
              <a:defRPr sz="4000" cap="none" baseline="0"/>
            </a:lvl1pPr>
            <a:extLst/>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8F6BCBE8-30B0-4476-8762-9236B142003A}" type="datetimeFigureOut">
              <a:rPr lang="en-US" smtClean="0"/>
              <a:pPr/>
              <a:t>10/13/2016</a:t>
            </a:fld>
            <a:endParaRPr lang="en-US" sz="1100">
              <a:solidFill>
                <a:schemeClr val="tx2"/>
              </a:solidFill>
            </a:endParaRPr>
          </a:p>
        </p:txBody>
      </p:sp>
      <p:sp>
        <p:nvSpPr>
          <p:cNvPr id="4" name="3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5" name="4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F6BCBE8-30B0-4476-8762-9236B142003A}" type="datetimeFigureOut">
              <a:rPr lang="en-US" smtClean="0"/>
              <a:pPr/>
              <a:t>10/13/2016</a:t>
            </a:fld>
            <a:endParaRPr lang="en-US" sz="1100">
              <a:solidFill>
                <a:schemeClr val="tx2"/>
              </a:solidFill>
            </a:endParaRPr>
          </a:p>
        </p:txBody>
      </p:sp>
      <p:sp>
        <p:nvSpPr>
          <p:cNvPr id="3" name="2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4" name="3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273050"/>
            <a:ext cx="10972800" cy="1162050"/>
          </a:xfrm>
        </p:spPr>
        <p:txBody>
          <a:bodyPr anchor="ctr"/>
          <a:lstStyle>
            <a:lvl1pPr algn="l">
              <a:buNone/>
              <a:defRPr sz="3600" b="0"/>
            </a:lvl1pPr>
            <a:extLst/>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s-ES"/>
              <a:t>Haga clic para modificar el estilo de texto del patrón</a:t>
            </a:r>
          </a:p>
        </p:txBody>
      </p:sp>
      <p:sp>
        <p:nvSpPr>
          <p:cNvPr id="4" name="3 Marcador de contenido"/>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8F6BCBE8-30B0-4476-8762-9236B142003A}" type="datetimeFigureOut">
              <a:rPr lang="en-US" smtClean="0"/>
              <a:pPr/>
              <a:t>10/13/2016</a:t>
            </a:fld>
            <a:endParaRPr lang="en-US" sz="1100">
              <a:solidFill>
                <a:schemeClr val="tx2"/>
              </a:solidFill>
            </a:endParaRPr>
          </a:p>
        </p:txBody>
      </p:sp>
      <p:sp>
        <p:nvSpPr>
          <p:cNvPr id="6" name="5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7" name="6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7 Rectángulo"/>
          <p:cNvSpPr/>
          <p:nvPr/>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cxnSp>
        <p:nvCxnSpPr>
          <p:cNvPr id="9" name="8 Conector recto"/>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9 Grupo"/>
          <p:cNvGrpSpPr/>
          <p:nvPr/>
        </p:nvGrpSpPr>
        <p:grpSpPr>
          <a:xfrm rot="5400000">
            <a:off x="11374903" y="1197789"/>
            <a:ext cx="132763" cy="171288"/>
            <a:chOff x="6668087" y="1297746"/>
            <a:chExt cx="161840" cy="156602"/>
          </a:xfrm>
        </p:grpSpPr>
        <p:cxnSp>
          <p:nvCxnSpPr>
            <p:cNvPr id="15" name="14 Conector recto"/>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15 Conector recto"/>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16 Conector recto"/>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1 Título"/>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s-ES"/>
              <a:t>Haga clic para modificar el estilo de título del patrón</a:t>
            </a:r>
            <a:endParaRPr kumimoji="0" lang="en-US"/>
          </a:p>
        </p:txBody>
      </p:sp>
      <p:sp>
        <p:nvSpPr>
          <p:cNvPr id="3" name="2 Marcador de posición de imagen"/>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s-ES"/>
              <a:t>Haga clic en el icono para agregar una imagen</a:t>
            </a:r>
            <a:endParaRPr kumimoji="0" lang="en-US"/>
          </a:p>
        </p:txBody>
      </p:sp>
      <p:sp>
        <p:nvSpPr>
          <p:cNvPr id="4" name="3 Marcador de texto"/>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s-ES"/>
              <a:t>Haga clic para modificar el estilo de texto del patrón</a:t>
            </a:r>
          </a:p>
        </p:txBody>
      </p:sp>
      <p:grpSp>
        <p:nvGrpSpPr>
          <p:cNvPr id="14" name="13 Grupo"/>
          <p:cNvGrpSpPr/>
          <p:nvPr/>
        </p:nvGrpSpPr>
        <p:grpSpPr>
          <a:xfrm rot="5400000">
            <a:off x="11578103" y="1350189"/>
            <a:ext cx="132763" cy="171288"/>
            <a:chOff x="6668087" y="1297746"/>
            <a:chExt cx="161840" cy="156602"/>
          </a:xfrm>
        </p:grpSpPr>
        <p:cxnSp>
          <p:nvCxnSpPr>
            <p:cNvPr id="11" name="10 Conector recto"/>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11 Conector recto"/>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12 Conector recto"/>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17 Grupo"/>
          <p:cNvGrpSpPr/>
          <p:nvPr/>
        </p:nvGrpSpPr>
        <p:grpSpPr>
          <a:xfrm rot="5400000">
            <a:off x="11115579" y="1453352"/>
            <a:ext cx="132763" cy="171288"/>
            <a:chOff x="6668087" y="1297746"/>
            <a:chExt cx="161840" cy="156602"/>
          </a:xfrm>
        </p:grpSpPr>
        <p:cxnSp>
          <p:nvCxnSpPr>
            <p:cNvPr id="19" name="18 Conector recto"/>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19 Conector recto"/>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20 Conector recto"/>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4 Marcador de fecha"/>
          <p:cNvSpPr>
            <a:spLocks noGrp="1"/>
          </p:cNvSpPr>
          <p:nvPr>
            <p:ph type="dt" sz="half" idx="10"/>
          </p:nvPr>
        </p:nvSpPr>
        <p:spPr>
          <a:xfrm>
            <a:off x="8636000" y="55499"/>
            <a:ext cx="2844800" cy="365125"/>
          </a:xfrm>
        </p:spPr>
        <p:txBody>
          <a:bodyPr/>
          <a:lstStyle/>
          <a:p>
            <a:fld id="{8F6BCBE8-30B0-4476-8762-9236B142003A}" type="datetimeFigureOut">
              <a:rPr lang="en-US" smtClean="0"/>
              <a:pPr/>
              <a:t>10/13/2016</a:t>
            </a:fld>
            <a:endParaRPr lang="en-US" sz="1100">
              <a:solidFill>
                <a:schemeClr val="tx2"/>
              </a:solidFill>
            </a:endParaRPr>
          </a:p>
        </p:txBody>
      </p:sp>
      <p:sp>
        <p:nvSpPr>
          <p:cNvPr id="6" name="5 Marcador de pie de página"/>
          <p:cNvSpPr>
            <a:spLocks noGrp="1"/>
          </p:cNvSpPr>
          <p:nvPr>
            <p:ph type="ftr" sz="quarter" idx="11"/>
          </p:nvPr>
        </p:nvSpPr>
        <p:spPr>
          <a:xfrm>
            <a:off x="1219200" y="55499"/>
            <a:ext cx="7416800" cy="365125"/>
          </a:xfrm>
        </p:spPr>
        <p:txBody>
          <a:bodyPr/>
          <a:lstStyle/>
          <a:p>
            <a:pPr algn="r" eaLnBrk="1" latinLnBrk="0" hangingPunct="1"/>
            <a:endParaRPr kumimoji="0" lang="en-US" sz="1100">
              <a:solidFill>
                <a:schemeClr val="tx2"/>
              </a:solidFill>
            </a:endParaRPr>
          </a:p>
        </p:txBody>
      </p:sp>
      <p:sp>
        <p:nvSpPr>
          <p:cNvPr id="7" name="6 Marcador de número de diapositiva"/>
          <p:cNvSpPr>
            <a:spLocks noGrp="1"/>
          </p:cNvSpPr>
          <p:nvPr>
            <p:ph type="sldNum" sz="quarter" idx="12"/>
          </p:nvPr>
        </p:nvSpPr>
        <p:spPr>
          <a:xfrm>
            <a:off x="11480800" y="55499"/>
            <a:ext cx="609600" cy="365125"/>
          </a:xfrm>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8F6BCBE8-30B0-4476-8762-9236B142003A}" type="datetimeFigureOut">
              <a:rPr lang="en-US" smtClean="0"/>
              <a:pPr/>
              <a:t>10/13/2016</a:t>
            </a:fld>
            <a:endParaRPr lang="en-US" sz="1100">
              <a:solidFill>
                <a:schemeClr val="tx2"/>
              </a:solidFill>
            </a:endParaRPr>
          </a:p>
        </p:txBody>
      </p:sp>
      <p:sp>
        <p:nvSpPr>
          <p:cNvPr id="5" name="4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6" name="5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40"/>
            <a:ext cx="2641600" cy="5851525"/>
          </a:xfrm>
        </p:spPr>
        <p:txBody>
          <a:bodyPr vert="eaVert" anchor="ct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812800" y="274640"/>
            <a:ext cx="78232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8F6BCBE8-30B0-4476-8762-9236B142003A}" type="datetimeFigureOut">
              <a:rPr lang="en-US" smtClean="0"/>
              <a:pPr/>
              <a:t>10/13/2016</a:t>
            </a:fld>
            <a:endParaRPr lang="en-US" sz="1100">
              <a:solidFill>
                <a:schemeClr val="tx2"/>
              </a:solidFill>
            </a:endParaRPr>
          </a:p>
        </p:txBody>
      </p:sp>
      <p:sp>
        <p:nvSpPr>
          <p:cNvPr id="5" name="4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6" name="5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ítulo y tex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Text Placeholder 2"/>
          <p:cNvSpPr>
            <a:spLocks noGrp="1"/>
          </p:cNvSpPr>
          <p:nvPr>
            <p:ph type="body"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s-ES"/>
              <a:t>Haga clic para modificar el estilo de título del patrón</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s-ES"/>
              <a:t>Haga clic para modificar el estilo de título del patrón</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4">
                <a:lumMod val="40000"/>
                <a:lumOff val="60000"/>
              </a:schemeClr>
            </a:gs>
            <a:gs pos="0">
              <a:srgbClr val="00B0F0"/>
            </a:gs>
            <a:gs pos="100000">
              <a:schemeClr val="accent5">
                <a:lumMod val="50000"/>
              </a:schemeClr>
            </a:gs>
          </a:gsLst>
          <a:lin ang="5400000" scaled="1"/>
          <a:tileRect/>
        </a:gra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4" cstate="print"/>
          <a:srcRect/>
          <a:stretch>
            <a:fillRect/>
          </a:stretch>
        </p:blipFill>
        <p:spPr bwMode="auto">
          <a:xfrm>
            <a:off x="0" y="6529388"/>
            <a:ext cx="12192000" cy="328612"/>
          </a:xfrm>
          <a:prstGeom prst="rect">
            <a:avLst/>
          </a:prstGeom>
          <a:noFill/>
          <a:ln w="9525">
            <a:noFill/>
            <a:miter lim="800000"/>
            <a:headEnd/>
            <a:tailEnd/>
          </a:ln>
        </p:spPr>
      </p:pic>
      <p:pic>
        <p:nvPicPr>
          <p:cNvPr id="1027" name="Picture 6" descr="bckgrd_1.jpg"/>
          <p:cNvPicPr>
            <a:picLocks noChangeAspect="1"/>
          </p:cNvPicPr>
          <p:nvPr/>
        </p:nvPicPr>
        <p:blipFill>
          <a:blip r:embed="rId15" cstate="print"/>
          <a:srcRect/>
          <a:stretch>
            <a:fillRect/>
          </a:stretch>
        </p:blipFill>
        <p:spPr bwMode="auto">
          <a:xfrm>
            <a:off x="0" y="1"/>
            <a:ext cx="12192000" cy="701675"/>
          </a:xfrm>
          <a:prstGeom prst="rect">
            <a:avLst/>
          </a:prstGeom>
          <a:noFill/>
          <a:ln w="9525">
            <a:noFill/>
            <a:miter lim="800000"/>
            <a:headEnd/>
            <a:tailEnd/>
          </a:ln>
        </p:spPr>
      </p:pic>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a:cs typeface="+mn-cs"/>
            </a:endParaRPr>
          </a:p>
        </p:txBody>
      </p:sp>
      <p:sp>
        <p:nvSpPr>
          <p:cNvPr id="1029" name="Rectangle 4"/>
          <p:cNvSpPr>
            <a:spLocks noGrp="1" noChangeArrowheads="1"/>
          </p:cNvSpPr>
          <p:nvPr>
            <p:ph type="title"/>
          </p:nvPr>
        </p:nvSpPr>
        <p:spPr bwMode="auto">
          <a:xfrm>
            <a:off x="613834" y="1"/>
            <a:ext cx="10365317"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GB"/>
              <a:t>Slide Title</a:t>
            </a:r>
          </a:p>
        </p:txBody>
      </p:sp>
      <p:sp>
        <p:nvSpPr>
          <p:cNvPr id="1030" name="Rectangle 5"/>
          <p:cNvSpPr>
            <a:spLocks noGrp="1" noChangeArrowheads="1"/>
          </p:cNvSpPr>
          <p:nvPr>
            <p:ph type="body" idx="1"/>
          </p:nvPr>
        </p:nvSpPr>
        <p:spPr bwMode="auto">
          <a:xfrm>
            <a:off x="611717" y="992188"/>
            <a:ext cx="10335683"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a:t>Body Text</a:t>
            </a:r>
          </a:p>
          <a:p>
            <a:pPr lvl="1"/>
            <a:r>
              <a:rPr lang="en-GB"/>
              <a:t>Second level</a:t>
            </a:r>
          </a:p>
          <a:p>
            <a:pPr lvl="2"/>
            <a:r>
              <a:rPr lang="en-GB"/>
              <a:t>Third level</a:t>
            </a:r>
          </a:p>
          <a:p>
            <a:pPr lvl="3"/>
            <a:r>
              <a:rPr lang="en-GB"/>
              <a:t>Fourth level</a:t>
            </a:r>
          </a:p>
          <a:p>
            <a:pPr lvl="4"/>
            <a:r>
              <a:rPr lang="en-GB"/>
              <a:t>Fifth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40000"/>
                <a:lumOff val="60000"/>
              </a:schemeClr>
            </a:gs>
            <a:gs pos="0">
              <a:srgbClr val="00B0F0"/>
            </a:gs>
            <a:gs pos="100000">
              <a:schemeClr val="accent5">
                <a:lumMod val="50000"/>
              </a:schemeClr>
            </a:gs>
          </a:gsLst>
          <a:lin ang="5400000" scaled="1"/>
          <a:tileRect/>
        </a:gradFill>
        <a:effectLst/>
      </p:bgPr>
    </p:bg>
    <p:spTree>
      <p:nvGrpSpPr>
        <p:cNvPr id="1" name=""/>
        <p:cNvGrpSpPr/>
        <p:nvPr/>
      </p:nvGrpSpPr>
      <p:grpSpPr>
        <a:xfrm>
          <a:off x="0" y="0"/>
          <a:ext cx="0" cy="0"/>
          <a:chOff x="0" y="0"/>
          <a:chExt cx="0" cy="0"/>
        </a:xfrm>
      </p:grpSpPr>
      <p:sp>
        <p:nvSpPr>
          <p:cNvPr id="7" name="6 Rectángulo"/>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7 Rectángulo"/>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8 Rectángulo"/>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9 Rectángulo"/>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10 Rectángulo"/>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11 Rectángulo"/>
          <p:cNvSpPr/>
          <p:nvPr/>
        </p:nvSpPr>
        <p:spPr>
          <a:xfrm>
            <a:off x="412744" y="680477"/>
            <a:ext cx="6096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5" name="14 Rectángulo"/>
          <p:cNvSpPr/>
          <p:nvPr/>
        </p:nvSpPr>
        <p:spPr>
          <a:xfrm>
            <a:off x="358764" y="680477"/>
            <a:ext cx="36576"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6" name="15 Rectángulo"/>
          <p:cNvSpPr/>
          <p:nvPr/>
        </p:nvSpPr>
        <p:spPr>
          <a:xfrm>
            <a:off x="333360"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7" name="16 Rectángulo"/>
          <p:cNvSpPr/>
          <p:nvPr/>
        </p:nvSpPr>
        <p:spPr>
          <a:xfrm>
            <a:off x="295691"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21 Marcador de título"/>
          <p:cNvSpPr>
            <a:spLocks noGrp="1"/>
          </p:cNvSpPr>
          <p:nvPr>
            <p:ph type="title"/>
          </p:nvPr>
        </p:nvSpPr>
        <p:spPr>
          <a:xfrm>
            <a:off x="1219200" y="512064"/>
            <a:ext cx="10363200" cy="914400"/>
          </a:xfrm>
          <a:prstGeom prst="rect">
            <a:avLst/>
          </a:prstGeom>
        </p:spPr>
        <p:txBody>
          <a:bodyPr vert="horz" anchor="t">
            <a:noAutofit/>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1219200" y="1783560"/>
            <a:ext cx="10363200" cy="4572000"/>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4" name="13 Marcador de fecha"/>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8F6BCBE8-30B0-4476-8762-9236B142003A}" type="datetimeFigureOut">
              <a:rPr lang="en-US" smtClean="0"/>
              <a:pPr/>
              <a:t>10/13/2016</a:t>
            </a:fld>
            <a:endParaRPr lang="en-US" sz="1100">
              <a:solidFill>
                <a:schemeClr val="tx2"/>
              </a:solidFill>
            </a:endParaRPr>
          </a:p>
        </p:txBody>
      </p:sp>
      <p:sp>
        <p:nvSpPr>
          <p:cNvPr id="3" name="2 Marcador de pie de página"/>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pPr algn="r" eaLnBrk="1" latinLnBrk="0" hangingPunct="1"/>
            <a:endParaRPr kumimoji="0" lang="en-US" sz="1100">
              <a:solidFill>
                <a:schemeClr val="tx2"/>
              </a:solidFill>
            </a:endParaRPr>
          </a:p>
        </p:txBody>
      </p:sp>
      <p:sp>
        <p:nvSpPr>
          <p:cNvPr id="23" name="22 Marcador de número de diapositiva"/>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200">
                <a:solidFill>
                  <a:schemeClr val="tx2"/>
                </a:solidFill>
              </a:defRPr>
            </a:lvl1pPr>
            <a:extLst/>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4.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495600" y="692696"/>
            <a:ext cx="7776864" cy="2664296"/>
          </a:xfrm>
        </p:spPr>
        <p:txBody>
          <a:bodyPr>
            <a:noAutofit/>
          </a:bodyPr>
          <a:lstStyle/>
          <a:p>
            <a:r>
              <a:rPr lang="es-AR" sz="7200" cap="none">
                <a:effectLst/>
                <a:latin typeface="Segoe UI" panose="020B0502040204020203" pitchFamily="34" charset="0"/>
                <a:ea typeface="Segoe UI Black" panose="020B0A02040204020203" pitchFamily="34" charset="0"/>
                <a:cs typeface="Segoe UI" panose="020B0502040204020203" pitchFamily="34" charset="0"/>
              </a:rPr>
              <a:t>Desarrollo en C#</a:t>
            </a:r>
            <a:br>
              <a:rPr lang="es-AR" sz="7200" cap="none">
                <a:effectLst/>
                <a:latin typeface="Segoe UI" panose="020B0502040204020203" pitchFamily="34" charset="0"/>
                <a:ea typeface="Segoe UI Black" panose="020B0A02040204020203" pitchFamily="34" charset="0"/>
                <a:cs typeface="Segoe UI" panose="020B0502040204020203" pitchFamily="34" charset="0"/>
              </a:rPr>
            </a:br>
            <a:r>
              <a:rPr lang="es-AR" sz="7200" cap="none">
                <a:effectLst/>
                <a:latin typeface="Segoe UI" panose="020B0502040204020203" pitchFamily="34" charset="0"/>
                <a:ea typeface="Segoe UI Black" panose="020B0A02040204020203" pitchFamily="34" charset="0"/>
                <a:cs typeface="Segoe UI" panose="020B0502040204020203" pitchFamily="34" charset="0"/>
              </a:rPr>
              <a:t>Plataforma NET</a:t>
            </a:r>
            <a:endParaRPr lang="es-AR" sz="7200" b="1" cap="none">
              <a:effectLst/>
              <a:latin typeface="Segoe UI" panose="020B0502040204020203" pitchFamily="34" charset="0"/>
              <a:ea typeface="Segoe UI Black" panose="020B0A02040204020203" pitchFamily="34" charset="0"/>
              <a:cs typeface="Segoe UI" panose="020B0502040204020203" pitchFamily="34" charset="0"/>
            </a:endParaRPr>
          </a:p>
        </p:txBody>
      </p:sp>
      <p:pic>
        <p:nvPicPr>
          <p:cNvPr id="5" name="Imagen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544272" y="5733256"/>
            <a:ext cx="3231127" cy="720080"/>
          </a:xfrm>
          <a:prstGeom prst="rect">
            <a:avLst/>
          </a:prstGeom>
        </p:spPr>
      </p:pic>
      <p:pic>
        <p:nvPicPr>
          <p:cNvPr id="6" name="Imagen 5"/>
          <p:cNvPicPr>
            <a:picLocks noChangeAspect="1"/>
          </p:cNvPicPr>
          <p:nvPr/>
        </p:nvPicPr>
        <p:blipFill>
          <a:blip r:embed="rId4" cstate="print"/>
          <a:stretch>
            <a:fillRect/>
          </a:stretch>
        </p:blipFill>
        <p:spPr>
          <a:xfrm>
            <a:off x="695400" y="5733256"/>
            <a:ext cx="5738136" cy="720080"/>
          </a:xfrm>
          <a:prstGeom prst="rect">
            <a:avLst/>
          </a:prstGeom>
        </p:spPr>
      </p:pic>
    </p:spTree>
    <p:extLst>
      <p:ext uri="{BB962C8B-B14F-4D97-AF65-F5344CB8AC3E}">
        <p14:creationId xmlns:p14="http://schemas.microsoft.com/office/powerpoint/2010/main" xmlns="" val="3058350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r>
              <a:rPr lang="en-US"/>
              <a:t>Que es el tipo de una variable? </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Marcador de texto 1"/>
          <p:cNvSpPr>
            <a:spLocks noGrp="1"/>
          </p:cNvSpPr>
          <p:nvPr>
            <p:ph type="body" idx="1"/>
          </p:nvPr>
        </p:nvSpPr>
        <p:spPr>
          <a:xfrm>
            <a:off x="720000" y="1099350"/>
            <a:ext cx="11280656" cy="5472608"/>
          </a:xfrm>
        </p:spPr>
        <p:txBody>
          <a:bodyPr>
            <a:normAutofit/>
          </a:bodyPr>
          <a:lstStyle/>
          <a:p>
            <a:r>
              <a:rPr lang="es-AR"/>
              <a:t>Especifica la “forma” de la memoria</a:t>
            </a:r>
          </a:p>
          <a:p>
            <a:pPr lvl="1"/>
            <a:r>
              <a:rPr lang="es-AR"/>
              <a:t>Tamaño</a:t>
            </a:r>
          </a:p>
          <a:p>
            <a:pPr lvl="1"/>
            <a:r>
              <a:rPr lang="es-AR"/>
              <a:t>Layout (disposición)</a:t>
            </a:r>
          </a:p>
          <a:p>
            <a:r>
              <a:rPr lang="es-AR"/>
              <a:t>Valores que puede asumir la variable</a:t>
            </a:r>
          </a:p>
          <a:p>
            <a:pPr lvl="1"/>
            <a:r>
              <a:rPr lang="es-AR"/>
              <a:t>Un </a:t>
            </a:r>
            <a:r>
              <a:rPr lang="es-AR" b="1">
                <a:solidFill>
                  <a:schemeClr val="accent3"/>
                </a:solidFill>
              </a:rPr>
              <a:t>int</a:t>
            </a:r>
            <a:r>
              <a:rPr lang="es-AR">
                <a:solidFill>
                  <a:schemeClr val="accent3"/>
                </a:solidFill>
              </a:rPr>
              <a:t> </a:t>
            </a:r>
            <a:r>
              <a:rPr lang="es-AR"/>
              <a:t>tiene un rango entre -2</a:t>
            </a:r>
            <a:r>
              <a:rPr lang="es-AR" baseline="30000"/>
              <a:t>31</a:t>
            </a:r>
            <a:r>
              <a:rPr lang="es-AR"/>
              <a:t> y +2</a:t>
            </a:r>
            <a:r>
              <a:rPr lang="es-AR" baseline="30000"/>
              <a:t>31</a:t>
            </a:r>
            <a:r>
              <a:rPr lang="es-AR"/>
              <a:t>-1</a:t>
            </a:r>
          </a:p>
          <a:p>
            <a:pPr lvl="1"/>
            <a:r>
              <a:rPr lang="es-AR"/>
              <a:t>Un </a:t>
            </a:r>
            <a:r>
              <a:rPr lang="es-AR" b="1">
                <a:solidFill>
                  <a:schemeClr val="accent3"/>
                </a:solidFill>
              </a:rPr>
              <a:t>string</a:t>
            </a:r>
            <a:r>
              <a:rPr lang="es-AR">
                <a:solidFill>
                  <a:schemeClr val="accent3"/>
                </a:solidFill>
              </a:rPr>
              <a:t> </a:t>
            </a:r>
            <a:r>
              <a:rPr lang="es-AR"/>
              <a:t>puede abarcar cualquier numero de caracteres Unicode (16 bits)</a:t>
            </a:r>
          </a:p>
          <a:p>
            <a:r>
              <a:rPr lang="es-AR"/>
              <a:t>Operaciones que se pueden realizar con la variable</a:t>
            </a:r>
          </a:p>
          <a:p>
            <a:pPr lvl="1"/>
            <a:r>
              <a:rPr lang="es-AR"/>
              <a:t>Por que es tan importante el tipo?</a:t>
            </a:r>
          </a:p>
          <a:p>
            <a:pPr lvl="2"/>
            <a:r>
              <a:rPr lang="es-AR"/>
              <a:t>Podemos sumar dos números pero no dos fechas</a:t>
            </a:r>
          </a:p>
          <a:p>
            <a:pPr lvl="2"/>
            <a:r>
              <a:rPr lang="es-AR"/>
              <a:t>Podremos restar dos fechas?</a:t>
            </a:r>
          </a:p>
          <a:p>
            <a:pPr lvl="2"/>
            <a:r>
              <a:rPr lang="es-AR"/>
              <a:t>Podemos sumar una fecha con un numero? </a:t>
            </a:r>
          </a:p>
        </p:txBody>
      </p:sp>
    </p:spTree>
    <p:extLst>
      <p:ext uri="{BB962C8B-B14F-4D97-AF65-F5344CB8AC3E}">
        <p14:creationId xmlns:p14="http://schemas.microsoft.com/office/powerpoint/2010/main" xmlns="" val="824687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r>
              <a:rPr lang="en-US"/>
              <a:t>Recordar </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Marcador de texto 1"/>
          <p:cNvSpPr>
            <a:spLocks noGrp="1"/>
          </p:cNvSpPr>
          <p:nvPr>
            <p:ph type="body" idx="1"/>
          </p:nvPr>
        </p:nvSpPr>
        <p:spPr>
          <a:xfrm>
            <a:off x="720000" y="1099350"/>
            <a:ext cx="11280656" cy="5472608"/>
          </a:xfrm>
        </p:spPr>
        <p:txBody>
          <a:bodyPr>
            <a:normAutofit/>
          </a:bodyPr>
          <a:lstStyle/>
          <a:p>
            <a:r>
              <a:rPr lang="es-AR"/>
              <a:t>Declarar  todas las variables</a:t>
            </a:r>
          </a:p>
          <a:p>
            <a:pPr>
              <a:buNone/>
            </a:pPr>
            <a:r>
              <a:rPr lang="es-AR"/>
              <a:t>				</a:t>
            </a:r>
            <a:r>
              <a:rPr lang="es-AR" b="1" i="1">
                <a:solidFill>
                  <a:schemeClr val="accent3"/>
                </a:solidFill>
                <a:latin typeface="Georgia" pitchFamily="18" charset="0"/>
                <a:cs typeface="Times New Roman" pitchFamily="18" charset="0"/>
              </a:rPr>
              <a:t>tipo _dato</a:t>
            </a:r>
            <a:r>
              <a:rPr lang="es-AR"/>
              <a:t> </a:t>
            </a:r>
            <a:r>
              <a:rPr lang="es-AR">
                <a:latin typeface="+mj-lt"/>
              </a:rPr>
              <a:t>identificador ;</a:t>
            </a:r>
          </a:p>
          <a:p>
            <a:r>
              <a:rPr lang="es-AR"/>
              <a:t>Asignar antes de Usar!</a:t>
            </a:r>
          </a:p>
          <a:p>
            <a:pPr>
              <a:buNone/>
            </a:pPr>
            <a:r>
              <a:rPr lang="es-AR"/>
              <a:t>			</a:t>
            </a:r>
            <a:r>
              <a:rPr lang="es-AR">
                <a:latin typeface="+mj-lt"/>
              </a:rPr>
              <a:t>identificador = valor_inicial ;</a:t>
            </a:r>
          </a:p>
          <a:p>
            <a:r>
              <a:rPr lang="es-AR"/>
              <a:t>Valores iniciales posibles</a:t>
            </a:r>
          </a:p>
          <a:p>
            <a:pPr lvl="1"/>
            <a:r>
              <a:rPr lang="es-AR"/>
              <a:t>Entero y numericos en general </a:t>
            </a:r>
            <a:r>
              <a:rPr lang="es-AR">
                <a:sym typeface="Wingdings" pitchFamily="2" charset="2"/>
              </a:rPr>
              <a:t> </a:t>
            </a:r>
            <a:r>
              <a:rPr lang="es-AR">
                <a:latin typeface="+mj-lt"/>
                <a:sym typeface="Wingdings" pitchFamily="2" charset="2"/>
              </a:rPr>
              <a:t>0, MaxValue, MinValue</a:t>
            </a:r>
          </a:p>
          <a:p>
            <a:pPr lvl="1"/>
            <a:r>
              <a:rPr lang="es-AR">
                <a:sym typeface="Wingdings" pitchFamily="2" charset="2"/>
              </a:rPr>
              <a:t>Logicos  false (true)</a:t>
            </a:r>
          </a:p>
          <a:p>
            <a:pPr lvl="1"/>
            <a:r>
              <a:rPr lang="es-AR">
                <a:sym typeface="Wingdings" pitchFamily="2" charset="2"/>
              </a:rPr>
              <a:t>char  </a:t>
            </a:r>
            <a:r>
              <a:rPr lang="es-AR">
                <a:latin typeface="+mj-lt"/>
                <a:sym typeface="Wingdings" pitchFamily="2" charset="2"/>
              </a:rPr>
              <a:t>‘\u0000’, MinValue, MaxValue</a:t>
            </a:r>
          </a:p>
          <a:p>
            <a:pPr lvl="1"/>
            <a:r>
              <a:rPr lang="es-AR">
                <a:sym typeface="Wingdings" pitchFamily="2" charset="2"/>
              </a:rPr>
              <a:t>string   null</a:t>
            </a:r>
          </a:p>
          <a:p>
            <a:pPr lvl="1"/>
            <a:r>
              <a:rPr lang="es-AR"/>
              <a:t>float, double, decimal </a:t>
            </a:r>
            <a:r>
              <a:rPr lang="es-AR">
                <a:sym typeface="Wingdings" pitchFamily="2" charset="2"/>
              </a:rPr>
              <a:t> </a:t>
            </a:r>
            <a:r>
              <a:rPr lang="es-AR">
                <a:latin typeface="+mj-lt"/>
                <a:sym typeface="Wingdings" pitchFamily="2" charset="2"/>
              </a:rPr>
              <a:t>0.0f, 0.0, 0.0m</a:t>
            </a:r>
            <a:endParaRPr lang="es-AR">
              <a:latin typeface="+mj-lt"/>
            </a:endParaRPr>
          </a:p>
        </p:txBody>
      </p:sp>
    </p:spTree>
    <p:extLst>
      <p:ext uri="{BB962C8B-B14F-4D97-AF65-F5344CB8AC3E}">
        <p14:creationId xmlns:p14="http://schemas.microsoft.com/office/powerpoint/2010/main" xmlns="" val="1674204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r>
              <a:rPr lang="en-US"/>
              <a:t>Expresiones y operadores</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Marcador de texto 1"/>
          <p:cNvSpPr>
            <a:spLocks noGrp="1"/>
          </p:cNvSpPr>
          <p:nvPr>
            <p:ph type="body" idx="1"/>
          </p:nvPr>
        </p:nvSpPr>
        <p:spPr>
          <a:xfrm>
            <a:off x="720000" y="1094400"/>
            <a:ext cx="11280656" cy="5472608"/>
          </a:xfrm>
        </p:spPr>
        <p:txBody>
          <a:bodyPr>
            <a:normAutofit lnSpcReduction="10000"/>
          </a:bodyPr>
          <a:lstStyle/>
          <a:p>
            <a:r>
              <a:rPr lang="es-AR"/>
              <a:t>Expresion (sentido matematico)</a:t>
            </a:r>
          </a:p>
          <a:p>
            <a:pPr lvl="1"/>
            <a:r>
              <a:rPr lang="es-AR"/>
              <a:t>Sucesion de </a:t>
            </a:r>
            <a:r>
              <a:rPr lang="es-AR" b="1">
                <a:solidFill>
                  <a:schemeClr val="accent3"/>
                </a:solidFill>
              </a:rPr>
              <a:t>operaciones</a:t>
            </a:r>
            <a:r>
              <a:rPr lang="es-AR"/>
              <a:t> entre elementos</a:t>
            </a:r>
          </a:p>
          <a:p>
            <a:pPr lvl="2"/>
            <a:r>
              <a:rPr lang="es-AR"/>
              <a:t>Pueden ser valores (literales o resultados de métodos)</a:t>
            </a:r>
          </a:p>
          <a:p>
            <a:pPr lvl="2"/>
            <a:r>
              <a:rPr lang="es-AR"/>
              <a:t>Pueden ser otras expresiones</a:t>
            </a:r>
          </a:p>
          <a:p>
            <a:pPr lvl="2"/>
            <a:r>
              <a:rPr lang="es-AR"/>
              <a:t>Los elementos </a:t>
            </a:r>
            <a:r>
              <a:rPr lang="es-AR" b="1">
                <a:solidFill>
                  <a:schemeClr val="accent3"/>
                </a:solidFill>
              </a:rPr>
              <a:t>deben</a:t>
            </a:r>
            <a:r>
              <a:rPr lang="es-AR"/>
              <a:t> ser del mismo tipo</a:t>
            </a:r>
          </a:p>
          <a:p>
            <a:r>
              <a:rPr lang="es-AR"/>
              <a:t>En este contexto una expresión </a:t>
            </a:r>
            <a:r>
              <a:rPr lang="es-AR" b="1">
                <a:solidFill>
                  <a:schemeClr val="accent3"/>
                </a:solidFill>
              </a:rPr>
              <a:t>siempre</a:t>
            </a:r>
            <a:r>
              <a:rPr lang="es-AR"/>
              <a:t> devuelve un resultado</a:t>
            </a:r>
          </a:p>
          <a:p>
            <a:r>
              <a:rPr lang="es-AR"/>
              <a:t>El tipo del resultado es el tipo de la expresión!</a:t>
            </a:r>
          </a:p>
          <a:p>
            <a:r>
              <a:rPr lang="es-AR"/>
              <a:t>Podemos dividir las expresiones en</a:t>
            </a:r>
          </a:p>
          <a:p>
            <a:pPr lvl="1"/>
            <a:r>
              <a:rPr lang="es-AR"/>
              <a:t>Numericas</a:t>
            </a:r>
          </a:p>
          <a:p>
            <a:pPr lvl="1"/>
            <a:r>
              <a:rPr lang="es-AR"/>
              <a:t>Logicas (true o false)</a:t>
            </a:r>
          </a:p>
          <a:p>
            <a:pPr lvl="1"/>
            <a:r>
              <a:rPr lang="es-AR"/>
              <a:t>De cadena</a:t>
            </a:r>
          </a:p>
          <a:p>
            <a:pPr lvl="1"/>
            <a:r>
              <a:rPr lang="es-AR"/>
              <a:t>Otras…</a:t>
            </a:r>
          </a:p>
        </p:txBody>
      </p:sp>
    </p:spTree>
    <p:extLst>
      <p:ext uri="{BB962C8B-B14F-4D97-AF65-F5344CB8AC3E}">
        <p14:creationId xmlns:p14="http://schemas.microsoft.com/office/powerpoint/2010/main" xmlns="" val="3859975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Operadores</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Marcador de texto 1"/>
          <p:cNvSpPr>
            <a:spLocks noGrp="1"/>
          </p:cNvSpPr>
          <p:nvPr>
            <p:ph type="body" idx="1"/>
          </p:nvPr>
        </p:nvSpPr>
        <p:spPr>
          <a:xfrm>
            <a:off x="720000" y="1196752"/>
            <a:ext cx="11280656" cy="5472608"/>
          </a:xfrm>
        </p:spPr>
        <p:txBody>
          <a:bodyPr>
            <a:normAutofit/>
          </a:bodyPr>
          <a:lstStyle/>
          <a:p>
            <a:r>
              <a:rPr lang="es-AR"/>
              <a:t>Aritmeticos</a:t>
            </a:r>
          </a:p>
          <a:p>
            <a:pPr lvl="1"/>
            <a:r>
              <a:rPr lang="es-AR">
                <a:latin typeface="+mj-lt"/>
              </a:rPr>
              <a:t>+ ,  -  , *  ,  /   (división entera!!) ,  % </a:t>
            </a:r>
          </a:p>
          <a:p>
            <a:pPr lvl="1"/>
            <a:r>
              <a:rPr lang="es-AR">
                <a:latin typeface="+mj-lt"/>
              </a:rPr>
              <a:t>-- , ++ (pre y post fijos)</a:t>
            </a:r>
          </a:p>
          <a:p>
            <a:r>
              <a:rPr lang="es-AR"/>
              <a:t>Logicos y Bitwise</a:t>
            </a:r>
          </a:p>
          <a:p>
            <a:pPr lvl="1"/>
            <a:r>
              <a:rPr lang="es-AR">
                <a:latin typeface="+mj-lt"/>
              </a:rPr>
              <a:t>&amp; , | , ^ , ! (lógico) , ~ (bitwise)</a:t>
            </a:r>
          </a:p>
          <a:p>
            <a:pPr lvl="1"/>
            <a:r>
              <a:rPr lang="es-AR">
                <a:latin typeface="+mj-lt"/>
              </a:rPr>
              <a:t>&amp;&amp; , ||  (short-cut evaluation)</a:t>
            </a:r>
          </a:p>
          <a:p>
            <a:r>
              <a:rPr lang="es-AR"/>
              <a:t>Relacionales y de igualdad</a:t>
            </a:r>
          </a:p>
          <a:p>
            <a:pPr lvl="1"/>
            <a:r>
              <a:rPr lang="es-AR">
                <a:latin typeface="+mj-lt"/>
              </a:rPr>
              <a:t>&gt;  ,  &lt;  , &gt;= , &lt;= , == , !=</a:t>
            </a:r>
          </a:p>
          <a:p>
            <a:r>
              <a:rPr lang="es-AR"/>
              <a:t>Asignacion</a:t>
            </a:r>
          </a:p>
          <a:p>
            <a:pPr lvl="1"/>
            <a:r>
              <a:rPr lang="es-AR">
                <a:latin typeface="+mj-lt"/>
              </a:rPr>
              <a:t>= , += , -= , &amp;= , ^= , |= , *= , /=</a:t>
            </a:r>
          </a:p>
        </p:txBody>
      </p:sp>
    </p:spTree>
    <p:extLst>
      <p:ext uri="{BB962C8B-B14F-4D97-AF65-F5344CB8AC3E}">
        <p14:creationId xmlns:p14="http://schemas.microsoft.com/office/powerpoint/2010/main" xmlns="" val="2081816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vert="horz" anchor="t">
            <a:noAutofit/>
          </a:bodyPr>
          <a:lstStyle/>
          <a:p>
            <a:r>
              <a:rPr lang="en-US"/>
              <a:t>Problema #1</a:t>
            </a:r>
          </a:p>
        </p:txBody>
      </p:sp>
      <p:sp>
        <p:nvSpPr>
          <p:cNvPr id="3" name="CuadroTexto 2"/>
          <p:cNvSpPr txBox="1"/>
          <p:nvPr/>
        </p:nvSpPr>
        <p:spPr>
          <a:xfrm>
            <a:off x="1343472" y="2492896"/>
            <a:ext cx="10009112" cy="2123658"/>
          </a:xfrm>
          <a:prstGeom prst="rect">
            <a:avLst/>
          </a:prstGeom>
          <a:solidFill>
            <a:schemeClr val="accent5">
              <a:lumMod val="60000"/>
              <a:lumOff val="40000"/>
            </a:schemeClr>
          </a:solidFill>
          <a:ln w="57150">
            <a:solidFill>
              <a:srgbClr val="00B0F0"/>
            </a:solidFill>
          </a:ln>
        </p:spPr>
        <p:txBody>
          <a:bodyPr wrap="square" rtlCol="0">
            <a:spAutoFit/>
          </a:bodyPr>
          <a:lstStyle/>
          <a:p>
            <a:r>
              <a:rPr lang="es-AR" sz="4400">
                <a:solidFill>
                  <a:srgbClr val="000000"/>
                </a:solidFill>
              </a:rPr>
              <a:t>Si voy al cine cuando es fin de semana o viernes y ademas la entrada sale menos de $50, como puedo expresarlo en C#?</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68172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El tipo DateTime</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Marcador de texto 1"/>
          <p:cNvSpPr>
            <a:spLocks noGrp="1"/>
          </p:cNvSpPr>
          <p:nvPr>
            <p:ph type="body" idx="1"/>
          </p:nvPr>
        </p:nvSpPr>
        <p:spPr>
          <a:xfrm>
            <a:off x="724573" y="1121571"/>
            <a:ext cx="11276084" cy="5472608"/>
          </a:xfrm>
        </p:spPr>
        <p:txBody>
          <a:bodyPr>
            <a:normAutofit/>
          </a:bodyPr>
          <a:lstStyle/>
          <a:p>
            <a:r>
              <a:rPr lang="es-AR"/>
              <a:t>Permite expresar un valor puntual en el tiempo</a:t>
            </a:r>
          </a:p>
          <a:p>
            <a:pPr lvl="1"/>
            <a:r>
              <a:rPr lang="es-AR"/>
              <a:t>Fecha, hora, zona horaria, </a:t>
            </a:r>
          </a:p>
          <a:p>
            <a:r>
              <a:rPr lang="es-AR"/>
              <a:t>Como declaramos variables de este tipo?	</a:t>
            </a:r>
          </a:p>
          <a:p>
            <a:pPr>
              <a:buNone/>
            </a:pPr>
            <a:r>
              <a:rPr lang="es-AR">
                <a:latin typeface="+mj-lt"/>
              </a:rPr>
              <a:t>		DateTime fecha = DateTime.Now;</a:t>
            </a:r>
          </a:p>
          <a:p>
            <a:pPr>
              <a:buNone/>
            </a:pPr>
            <a:r>
              <a:rPr lang="es-AR">
                <a:latin typeface="+mj-lt"/>
              </a:rPr>
              <a:t>		fecha = </a:t>
            </a:r>
            <a:r>
              <a:rPr lang="es-AR" b="1">
                <a:solidFill>
                  <a:schemeClr val="accent3"/>
                </a:solidFill>
                <a:latin typeface="+mj-lt"/>
              </a:rPr>
              <a:t>new</a:t>
            </a:r>
            <a:r>
              <a:rPr lang="es-AR">
                <a:latin typeface="+mj-lt"/>
              </a:rPr>
              <a:t> DateTime( 2016, 10, 6) ;</a:t>
            </a:r>
          </a:p>
          <a:p>
            <a:r>
              <a:rPr lang="es-AR"/>
              <a:t>Por que usamos new?</a:t>
            </a:r>
          </a:p>
          <a:p>
            <a:pPr lvl="1"/>
            <a:r>
              <a:rPr lang="es-AR"/>
              <a:t>No existen literales para inicializar variables tipo DateTime</a:t>
            </a:r>
          </a:p>
          <a:p>
            <a:r>
              <a:rPr lang="es-AR"/>
              <a:t>Funciones y propiedades asociadas a DateTime: Add(), AddDays(), Substract(), DayOfWeek, </a:t>
            </a:r>
            <a:r>
              <a:rPr lang="es-AR" b="1">
                <a:solidFill>
                  <a:schemeClr val="accent3"/>
                </a:solidFill>
              </a:rPr>
              <a:t>DateTime.IsLapYear()</a:t>
            </a:r>
            <a:r>
              <a:rPr lang="es-AR"/>
              <a:t> </a:t>
            </a:r>
          </a:p>
        </p:txBody>
      </p:sp>
    </p:spTree>
    <p:extLst>
      <p:ext uri="{BB962C8B-B14F-4D97-AF65-F5344CB8AC3E}">
        <p14:creationId xmlns:p14="http://schemas.microsoft.com/office/powerpoint/2010/main" xmlns="" val="785339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A tener en cuenta... </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Marcador de texto 1"/>
          <p:cNvSpPr>
            <a:spLocks noGrp="1"/>
          </p:cNvSpPr>
          <p:nvPr>
            <p:ph type="body" idx="1"/>
          </p:nvPr>
        </p:nvSpPr>
        <p:spPr>
          <a:xfrm>
            <a:off x="724572" y="1121571"/>
            <a:ext cx="11276084" cy="5472608"/>
          </a:xfrm>
        </p:spPr>
        <p:txBody>
          <a:bodyPr>
            <a:normAutofit/>
          </a:bodyPr>
          <a:lstStyle/>
          <a:p>
            <a:r>
              <a:rPr lang="es-AR"/>
              <a:t>La división entre dos enteros es entera</a:t>
            </a:r>
          </a:p>
          <a:p>
            <a:pPr lvl="1"/>
            <a:r>
              <a:rPr lang="es-AR"/>
              <a:t>Si queremos resultado decimal, uno de los operandos tiene que tener punto decimal</a:t>
            </a:r>
          </a:p>
          <a:p>
            <a:r>
              <a:rPr lang="es-AR"/>
              <a:t>Diferencias entre </a:t>
            </a:r>
            <a:r>
              <a:rPr lang="es-AR">
                <a:latin typeface="+mj-lt"/>
              </a:rPr>
              <a:t>&amp;&amp;</a:t>
            </a:r>
            <a:r>
              <a:rPr lang="es-AR"/>
              <a:t> y </a:t>
            </a:r>
            <a:r>
              <a:rPr lang="es-AR">
                <a:latin typeface="+mj-lt"/>
              </a:rPr>
              <a:t>&amp;,</a:t>
            </a:r>
            <a:r>
              <a:rPr lang="es-AR"/>
              <a:t> </a:t>
            </a:r>
            <a:r>
              <a:rPr lang="es-AR">
                <a:latin typeface="+mj-lt"/>
              </a:rPr>
              <a:t>||</a:t>
            </a:r>
            <a:r>
              <a:rPr lang="es-AR"/>
              <a:t> y </a:t>
            </a:r>
            <a:r>
              <a:rPr lang="es-AR">
                <a:latin typeface="+mj-lt"/>
              </a:rPr>
              <a:t>|</a:t>
            </a:r>
            <a:r>
              <a:rPr lang="es-AR"/>
              <a:t> </a:t>
            </a:r>
          </a:p>
          <a:p>
            <a:pPr lvl="1"/>
            <a:r>
              <a:rPr lang="es-AR"/>
              <a:t>Usar preferentemente shortcut evaluation</a:t>
            </a:r>
          </a:p>
          <a:p>
            <a:r>
              <a:rPr lang="es-AR"/>
              <a:t>Warning! No es lo mismo usar </a:t>
            </a:r>
            <a:r>
              <a:rPr lang="es-AR" b="1">
                <a:solidFill>
                  <a:schemeClr val="accent3"/>
                </a:solidFill>
                <a:latin typeface="+mj-lt"/>
              </a:rPr>
              <a:t>++x</a:t>
            </a:r>
            <a:r>
              <a:rPr lang="es-AR"/>
              <a:t>  que </a:t>
            </a:r>
            <a:r>
              <a:rPr lang="es-AR" b="1">
                <a:solidFill>
                  <a:schemeClr val="accent3"/>
                </a:solidFill>
                <a:latin typeface="+mj-lt"/>
              </a:rPr>
              <a:t>x++</a:t>
            </a:r>
          </a:p>
          <a:p>
            <a:pPr lvl="1"/>
            <a:r>
              <a:rPr lang="es-AR"/>
              <a:t>El valor final de x es el mismo pero…</a:t>
            </a:r>
          </a:p>
          <a:p>
            <a:pPr lvl="1"/>
            <a:r>
              <a:rPr lang="es-AR"/>
              <a:t>Si estamos dentro de una expresión recordar que</a:t>
            </a:r>
          </a:p>
          <a:p>
            <a:pPr lvl="2"/>
            <a:r>
              <a:rPr lang="es-AR"/>
              <a:t> x++ incrementa x luego de usarla</a:t>
            </a:r>
          </a:p>
          <a:p>
            <a:pPr lvl="2"/>
            <a:r>
              <a:rPr lang="es-AR"/>
              <a:t>++x incrementa x y luego la usa</a:t>
            </a:r>
          </a:p>
        </p:txBody>
      </p:sp>
    </p:spTree>
    <p:extLst>
      <p:ext uri="{BB962C8B-B14F-4D97-AF65-F5344CB8AC3E}">
        <p14:creationId xmlns:p14="http://schemas.microsoft.com/office/powerpoint/2010/main" xmlns="" val="1642523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Operadores</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Marcador de texto 1"/>
          <p:cNvSpPr>
            <a:spLocks noGrp="1"/>
          </p:cNvSpPr>
          <p:nvPr>
            <p:ph type="body" idx="1"/>
          </p:nvPr>
        </p:nvSpPr>
        <p:spPr>
          <a:xfrm>
            <a:off x="720000" y="1268760"/>
            <a:ext cx="11280656" cy="1224136"/>
          </a:xfrm>
        </p:spPr>
        <p:txBody>
          <a:bodyPr>
            <a:normAutofit/>
          </a:bodyPr>
          <a:lstStyle/>
          <a:p>
            <a:r>
              <a:rPr lang="es-AR"/>
              <a:t>Comprobar el uso post-fijo y pre-fijo del operador de incremento y short-cut evaluation de &amp; (and) y | (or)</a:t>
            </a:r>
          </a:p>
        </p:txBody>
      </p:sp>
      <p:pic>
        <p:nvPicPr>
          <p:cNvPr id="2" name="Imagen 1"/>
          <p:cNvPicPr>
            <a:picLocks noChangeAspect="1"/>
          </p:cNvPicPr>
          <p:nvPr/>
        </p:nvPicPr>
        <p:blipFill>
          <a:blip r:embed="rId3" cstate="print"/>
          <a:stretch>
            <a:fillRect/>
          </a:stretch>
        </p:blipFill>
        <p:spPr>
          <a:xfrm>
            <a:off x="2495600" y="2348880"/>
            <a:ext cx="7737277" cy="1987234"/>
          </a:xfrm>
          <a:prstGeom prst="rect">
            <a:avLst/>
          </a:prstGeom>
        </p:spPr>
      </p:pic>
      <p:pic>
        <p:nvPicPr>
          <p:cNvPr id="3" name="Imagen 2"/>
          <p:cNvPicPr>
            <a:picLocks noChangeAspect="1"/>
          </p:cNvPicPr>
          <p:nvPr/>
        </p:nvPicPr>
        <p:blipFill>
          <a:blip r:embed="rId4" cstate="print"/>
          <a:stretch>
            <a:fillRect/>
          </a:stretch>
        </p:blipFill>
        <p:spPr>
          <a:xfrm>
            <a:off x="2898439" y="4509120"/>
            <a:ext cx="6923777" cy="2145396"/>
          </a:xfrm>
          <a:prstGeom prst="rect">
            <a:avLst/>
          </a:prstGeom>
        </p:spPr>
      </p:pic>
    </p:spTree>
    <p:extLst>
      <p:ext uri="{BB962C8B-B14F-4D97-AF65-F5344CB8AC3E}">
        <p14:creationId xmlns:p14="http://schemas.microsoft.com/office/powerpoint/2010/main" xmlns="" val="3120387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El tipo String </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Marcador de texto 1"/>
          <p:cNvSpPr>
            <a:spLocks noGrp="1"/>
          </p:cNvSpPr>
          <p:nvPr>
            <p:ph type="body" idx="1"/>
          </p:nvPr>
        </p:nvSpPr>
        <p:spPr>
          <a:xfrm>
            <a:off x="720000" y="1094400"/>
            <a:ext cx="11280656" cy="5763600"/>
          </a:xfrm>
        </p:spPr>
        <p:txBody>
          <a:bodyPr>
            <a:normAutofit/>
          </a:bodyPr>
          <a:lstStyle/>
          <a:p>
            <a:r>
              <a:rPr lang="es-AR"/>
              <a:t>Contiene texto en formato Unicode</a:t>
            </a:r>
          </a:p>
          <a:p>
            <a:endParaRPr lang="es-AR"/>
          </a:p>
          <a:p>
            <a:endParaRPr lang="es-AR"/>
          </a:p>
          <a:p>
            <a:endParaRPr lang="es-AR"/>
          </a:p>
          <a:p>
            <a:endParaRPr lang="es-AR"/>
          </a:p>
          <a:p>
            <a:endParaRPr lang="es-AR"/>
          </a:p>
          <a:p>
            <a:r>
              <a:rPr lang="es-AR"/>
              <a:t>Podemos usar algunos operadores matematicos con cadenas:</a:t>
            </a:r>
          </a:p>
          <a:p>
            <a:pPr lvl="1"/>
            <a:r>
              <a:rPr lang="es-AR"/>
              <a:t>+ , == , != , &gt; , &lt; </a:t>
            </a:r>
          </a:p>
          <a:p>
            <a:r>
              <a:rPr lang="es-AR"/>
              <a:t>Ademas, string posee una cantidad de funciones y propiedades: Contains(), Length, IndexOf(), Substring(), </a:t>
            </a:r>
            <a:r>
              <a:rPr lang="es-AR" b="1">
                <a:solidFill>
                  <a:schemeClr val="accent3"/>
                </a:solidFill>
              </a:rPr>
              <a:t>String.IsNullOrEmpty()</a:t>
            </a:r>
          </a:p>
          <a:p>
            <a:endParaRPr lang="es-AR"/>
          </a:p>
          <a:p>
            <a:endParaRPr lang="es-AR"/>
          </a:p>
          <a:p>
            <a:endParaRPr lang="es-AR"/>
          </a:p>
          <a:p>
            <a:endParaRPr lang="es-AR"/>
          </a:p>
        </p:txBody>
      </p:sp>
      <p:sp>
        <p:nvSpPr>
          <p:cNvPr id="8" name="Marcador de texto 1"/>
          <p:cNvSpPr txBox="1">
            <a:spLocks/>
          </p:cNvSpPr>
          <p:nvPr/>
        </p:nvSpPr>
        <p:spPr>
          <a:xfrm>
            <a:off x="911424" y="1781456"/>
            <a:ext cx="10657184" cy="2511640"/>
          </a:xfrm>
          <a:prstGeom prst="rect">
            <a:avLst/>
          </a:prstGeom>
          <a:solidFill>
            <a:schemeClr val="accent2">
              <a:lumMod val="40000"/>
              <a:lumOff val="60000"/>
            </a:schemeClr>
          </a:solidFill>
          <a:ln w="76200">
            <a:solidFill>
              <a:schemeClr val="accent3">
                <a:lumMod val="60000"/>
                <a:lumOff val="40000"/>
              </a:schemeClr>
            </a:solidFill>
          </a:ln>
        </p:spPr>
        <p:txBody>
          <a:bodyPr vert="horz" lIns="180000" tIns="180000" rIns="180000" bIns="180000">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68580" indent="0">
              <a:buClr>
                <a:srgbClr val="FFFFFF"/>
              </a:buClr>
              <a:buNone/>
            </a:pPr>
            <a:r>
              <a:rPr lang="es-AR" sz="1800" noProof="1">
                <a:solidFill>
                  <a:sysClr val="windowText" lastClr="000000"/>
                </a:solidFill>
                <a:latin typeface="Consolas"/>
              </a:rPr>
              <a:t>string mensaje, path, sinDatos;</a:t>
            </a:r>
          </a:p>
          <a:p>
            <a:pPr marL="68580" indent="0">
              <a:buClr>
                <a:srgbClr val="FFFFFF"/>
              </a:buClr>
              <a:buNone/>
            </a:pPr>
            <a:r>
              <a:rPr lang="es-AR" sz="1800" noProof="1">
                <a:solidFill>
                  <a:sysClr val="windowText" lastClr="000000"/>
                </a:solidFill>
                <a:latin typeface="Consolas"/>
              </a:rPr>
              <a:t>mensaje = “Bienvenidos al\nCurso EmplearTec”;  path = “F:\\CURSO”; </a:t>
            </a:r>
          </a:p>
          <a:p>
            <a:pPr marL="68580" indent="0">
              <a:buClr>
                <a:srgbClr val="FFFFFF"/>
              </a:buClr>
              <a:buNone/>
            </a:pPr>
            <a:r>
              <a:rPr lang="es-AR" sz="1800" noProof="1">
                <a:solidFill>
                  <a:sysClr val="windowText" lastClr="000000"/>
                </a:solidFill>
                <a:latin typeface="Consolas"/>
              </a:rPr>
              <a:t>mensaje = @“Bienvenidos al</a:t>
            </a:r>
          </a:p>
          <a:p>
            <a:pPr marL="68580" indent="0">
              <a:buClr>
                <a:srgbClr val="FFFFFF"/>
              </a:buClr>
              <a:buNone/>
            </a:pPr>
            <a:r>
              <a:rPr lang="es-AR" sz="1800" noProof="1">
                <a:solidFill>
                  <a:sysClr val="windowText" lastClr="000000"/>
                </a:solidFill>
                <a:latin typeface="Consolas"/>
              </a:rPr>
              <a:t>Curso EmplearTec”; </a:t>
            </a:r>
          </a:p>
          <a:p>
            <a:pPr marL="68580" indent="0">
              <a:buClr>
                <a:srgbClr val="FFFFFF"/>
              </a:buClr>
              <a:buNone/>
            </a:pPr>
            <a:r>
              <a:rPr lang="es-AR" sz="1800" noProof="1">
                <a:solidFill>
                  <a:sysClr val="windowText" lastClr="000000"/>
                </a:solidFill>
                <a:latin typeface="Consolas"/>
              </a:rPr>
              <a:t>path = @“F:\CURSO”;</a:t>
            </a:r>
          </a:p>
          <a:p>
            <a:pPr marL="68580" indent="0">
              <a:buClr>
                <a:srgbClr val="FFFFFF"/>
              </a:buClr>
              <a:buNone/>
            </a:pPr>
            <a:r>
              <a:rPr lang="es-AR" sz="1800" noProof="1">
                <a:solidFill>
                  <a:sysClr val="windowText" lastClr="000000"/>
                </a:solidFill>
                <a:latin typeface="Consolas"/>
              </a:rPr>
              <a:t>sinDatos = </a:t>
            </a:r>
            <a:r>
              <a:rPr lang="es-AR" sz="1800" b="1" noProof="1">
                <a:solidFill>
                  <a:srgbClr val="00B050"/>
                </a:solidFill>
                <a:latin typeface="Consolas"/>
              </a:rPr>
              <a:t>null</a:t>
            </a:r>
            <a:r>
              <a:rPr lang="es-AR" sz="1800" noProof="1">
                <a:solidFill>
                  <a:sysClr val="windowText" lastClr="000000"/>
                </a:solidFill>
                <a:latin typeface="Consolas"/>
              </a:rPr>
              <a:t>;  // un numero lo inicializamos en un valor, un string en null!!</a:t>
            </a:r>
          </a:p>
        </p:txBody>
      </p:sp>
    </p:spTree>
    <p:extLst>
      <p:ext uri="{BB962C8B-B14F-4D97-AF65-F5344CB8AC3E}">
        <p14:creationId xmlns:p14="http://schemas.microsoft.com/office/powerpoint/2010/main" xmlns="" val="3415128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992624" cy="914400"/>
          </a:xfrm>
        </p:spPr>
        <p:txBody>
          <a:bodyPr/>
          <a:lstStyle/>
          <a:p>
            <a:r>
              <a:rPr lang="en-US"/>
              <a:t>Un comentario acerca de los tipos</a:t>
            </a:r>
          </a:p>
        </p:txBody>
      </p:sp>
      <p:cxnSp>
        <p:nvCxnSpPr>
          <p:cNvPr id="9" name="Conector recto 8"/>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Marcador de texto 1"/>
          <p:cNvSpPr>
            <a:spLocks noGrp="1"/>
          </p:cNvSpPr>
          <p:nvPr>
            <p:ph type="body" idx="1"/>
          </p:nvPr>
        </p:nvSpPr>
        <p:spPr>
          <a:xfrm>
            <a:off x="720000" y="1196752"/>
            <a:ext cx="11280656" cy="1872208"/>
          </a:xfrm>
        </p:spPr>
        <p:txBody>
          <a:bodyPr>
            <a:normAutofit/>
          </a:bodyPr>
          <a:lstStyle/>
          <a:p>
            <a:r>
              <a:rPr lang="es-AR"/>
              <a:t>Lenguajes </a:t>
            </a:r>
            <a:r>
              <a:rPr lang="es-AR" err="1"/>
              <a:t>strong-typed</a:t>
            </a:r>
            <a:r>
              <a:rPr lang="es-AR"/>
              <a:t> vs </a:t>
            </a:r>
            <a:r>
              <a:rPr lang="es-AR" err="1"/>
              <a:t>weak-typed</a:t>
            </a:r>
            <a:endParaRPr lang="es-AR"/>
          </a:p>
          <a:p>
            <a:r>
              <a:rPr lang="es-AR"/>
              <a:t>Lenguajes </a:t>
            </a:r>
            <a:r>
              <a:rPr lang="es-AR" err="1"/>
              <a:t>static-typed</a:t>
            </a:r>
            <a:r>
              <a:rPr lang="es-AR"/>
              <a:t> vs </a:t>
            </a:r>
            <a:r>
              <a:rPr lang="es-AR" err="1"/>
              <a:t>dynamic-typed</a:t>
            </a:r>
            <a:endParaRPr lang="es-AR"/>
          </a:p>
          <a:p>
            <a:r>
              <a:rPr lang="es-AR"/>
              <a:t>Que pasa si tenemos el siguiente </a:t>
            </a:r>
            <a:r>
              <a:rPr lang="es-AR" err="1"/>
              <a:t>codigo</a:t>
            </a:r>
            <a:r>
              <a:rPr lang="es-AR"/>
              <a:t>?</a:t>
            </a:r>
          </a:p>
        </p:txBody>
      </p:sp>
      <p:sp>
        <p:nvSpPr>
          <p:cNvPr id="7" name="Marcador de texto 1"/>
          <p:cNvSpPr txBox="1">
            <a:spLocks/>
          </p:cNvSpPr>
          <p:nvPr/>
        </p:nvSpPr>
        <p:spPr>
          <a:xfrm>
            <a:off x="3119968" y="3171312"/>
            <a:ext cx="6480720" cy="2592288"/>
          </a:xfrm>
          <a:prstGeom prst="rect">
            <a:avLst/>
          </a:prstGeom>
          <a:solidFill>
            <a:schemeClr val="accent2">
              <a:lumMod val="40000"/>
              <a:lumOff val="60000"/>
            </a:schemeClr>
          </a:solidFill>
          <a:ln w="76200">
            <a:solidFill>
              <a:schemeClr val="accent3">
                <a:lumMod val="60000"/>
                <a:lumOff val="40000"/>
              </a:schemeClr>
            </a:solidFill>
          </a:ln>
        </p:spPr>
        <p:txBody>
          <a:bodyPr vert="horz" lIns="180000" tIns="180000" rIns="180000" bIns="180000">
            <a:normAutofit/>
          </a:bodyPr>
          <a:lstStyle/>
          <a:p>
            <a:pPr marL="68580">
              <a:spcBef>
                <a:spcPts val="700"/>
              </a:spcBef>
              <a:buClr>
                <a:srgbClr val="FFFFFF"/>
              </a:buClr>
              <a:buSzPct val="95000"/>
              <a:defRPr/>
            </a:pPr>
            <a:r>
              <a:rPr lang="es-AR" noProof="1">
                <a:solidFill>
                  <a:sysClr val="windowText" lastClr="000000"/>
                </a:solidFill>
                <a:latin typeface="Consolas"/>
              </a:rPr>
              <a:t>//  estos son casos de strong-typing</a:t>
            </a:r>
          </a:p>
          <a:p>
            <a:pPr marL="68580">
              <a:spcBef>
                <a:spcPts val="700"/>
              </a:spcBef>
              <a:buClr>
                <a:srgbClr val="FFFFFF"/>
              </a:buClr>
              <a:buSzPct val="95000"/>
              <a:defRPr/>
            </a:pPr>
            <a:r>
              <a:rPr lang="es-AR" noProof="1">
                <a:solidFill>
                  <a:sysClr val="windowText" lastClr="000000"/>
                </a:solidFill>
                <a:latin typeface="Consolas"/>
              </a:rPr>
              <a:t>int x = 1234;</a:t>
            </a:r>
          </a:p>
          <a:p>
            <a:pPr marL="68580">
              <a:spcBef>
                <a:spcPts val="700"/>
              </a:spcBef>
              <a:buClr>
                <a:srgbClr val="FFFFFF"/>
              </a:buClr>
              <a:buSzPct val="95000"/>
              <a:defRPr/>
            </a:pPr>
            <a:r>
              <a:rPr lang="es-AR" noProof="1">
                <a:solidFill>
                  <a:sysClr val="windowText" lastClr="000000"/>
                </a:solidFill>
                <a:latin typeface="Consolas"/>
              </a:rPr>
              <a:t>string s = “1234”;</a:t>
            </a:r>
          </a:p>
          <a:p>
            <a:pPr marL="68580">
              <a:spcBef>
                <a:spcPts val="700"/>
              </a:spcBef>
              <a:buClr>
                <a:srgbClr val="FFFFFF"/>
              </a:buClr>
              <a:buSzPct val="95000"/>
              <a:defRPr/>
            </a:pPr>
            <a:r>
              <a:rPr lang="es-AR" noProof="1">
                <a:solidFill>
                  <a:sysClr val="windowText" lastClr="000000"/>
                </a:solidFill>
                <a:latin typeface="Consolas"/>
              </a:rPr>
              <a:t>long y = x;	//  OK por default</a:t>
            </a:r>
          </a:p>
          <a:p>
            <a:pPr marL="68580">
              <a:spcBef>
                <a:spcPts val="700"/>
              </a:spcBef>
              <a:buClr>
                <a:srgbClr val="FFFFFF"/>
              </a:buClr>
              <a:buSzPct val="95000"/>
              <a:defRPr/>
            </a:pPr>
            <a:r>
              <a:rPr lang="es-AR" noProof="1">
                <a:solidFill>
                  <a:sysClr val="windowText" lastClr="000000"/>
                </a:solidFill>
                <a:latin typeface="Consolas"/>
              </a:rPr>
              <a:t>int z = y ;	//  ERROR</a:t>
            </a:r>
          </a:p>
          <a:p>
            <a:pPr marL="68580">
              <a:spcBef>
                <a:spcPts val="700"/>
              </a:spcBef>
              <a:buClr>
                <a:srgbClr val="FFFFFF"/>
              </a:buClr>
              <a:buSzPct val="95000"/>
              <a:defRPr/>
            </a:pPr>
            <a:r>
              <a:rPr lang="es-AR" noProof="1">
                <a:solidFill>
                  <a:sysClr val="windowText" lastClr="000000"/>
                </a:solidFill>
                <a:latin typeface="Consolas"/>
              </a:rPr>
              <a:t>Console.WriteLine(x + s);  //  ERROR!!</a:t>
            </a:r>
          </a:p>
        </p:txBody>
      </p:sp>
    </p:spTree>
    <p:extLst>
      <p:ext uri="{BB962C8B-B14F-4D97-AF65-F5344CB8AC3E}">
        <p14:creationId xmlns:p14="http://schemas.microsoft.com/office/powerpoint/2010/main" xmlns="" val="470135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95400" y="4437112"/>
            <a:ext cx="9903246" cy="2088232"/>
          </a:xfrm>
        </p:spPr>
        <p:txBody>
          <a:bodyPr>
            <a:noAutofit/>
          </a:bodyPr>
          <a:lstStyle/>
          <a:p>
            <a:r>
              <a:rPr lang="es-AR" sz="5400" cap="none">
                <a:effectLst/>
              </a:rPr>
              <a:t>Introduccion a la Programacion</a:t>
            </a:r>
            <a:endParaRPr lang="es-AR" sz="5400" b="1" cap="none">
              <a:effectLst/>
            </a:endParaRPr>
          </a:p>
        </p:txBody>
      </p:sp>
      <p:sp>
        <p:nvSpPr>
          <p:cNvPr id="3" name="1 Título"/>
          <p:cNvSpPr txBox="1">
            <a:spLocks/>
          </p:cNvSpPr>
          <p:nvPr/>
        </p:nvSpPr>
        <p:spPr>
          <a:xfrm>
            <a:off x="695400" y="188640"/>
            <a:ext cx="5040560" cy="1440160"/>
          </a:xfrm>
          <a:prstGeom prst="rect">
            <a:avLst/>
          </a:prstGeom>
        </p:spPr>
        <p:txBody>
          <a:bodyPr vert="horz" anchor="t">
            <a:noAutofit/>
          </a:bodyPr>
          <a:lstStyle>
            <a:lvl1pPr marR="9144" algn="l" rtl="0" eaLnBrk="1" latinLnBrk="0" hangingPunct="1">
              <a:spcBef>
                <a:spcPct val="0"/>
              </a:spcBef>
              <a:buNone/>
              <a:defRPr kumimoji="0" sz="4000" b="1" kern="1200" cap="all" spc="0" baseline="0">
                <a:solidFill>
                  <a:schemeClr val="tx2">
                    <a:satMod val="200000"/>
                  </a:schemeClr>
                </a:solidFill>
                <a:effectLst>
                  <a:reflection blurRad="12700" stA="34000" endA="740" endPos="53000" dir="5400000" sy="-100000" algn="bl" rotWithShape="0"/>
                </a:effectLst>
                <a:latin typeface="+mj-lt"/>
                <a:ea typeface="+mj-ea"/>
                <a:cs typeface="+mj-cs"/>
              </a:defRPr>
            </a:lvl1pPr>
            <a:extLst/>
          </a:lstStyle>
          <a:p>
            <a:r>
              <a:rPr lang="es-AR" sz="8000" cap="none">
                <a:effectLst/>
              </a:rPr>
              <a:t>Modulo I</a:t>
            </a:r>
          </a:p>
        </p:txBody>
      </p:sp>
    </p:spTree>
    <p:extLst>
      <p:ext uri="{BB962C8B-B14F-4D97-AF65-F5344CB8AC3E}">
        <p14:creationId xmlns:p14="http://schemas.microsoft.com/office/powerpoint/2010/main" xmlns="" val="835081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992624" cy="914400"/>
          </a:xfrm>
        </p:spPr>
        <p:txBody>
          <a:bodyPr/>
          <a:lstStyle/>
          <a:p>
            <a:r>
              <a:rPr lang="es-AR"/>
              <a:t>Conversión entre tipos (casting)</a:t>
            </a:r>
            <a:endParaRPr lang="en-US"/>
          </a:p>
        </p:txBody>
      </p:sp>
      <p:cxnSp>
        <p:nvCxnSpPr>
          <p:cNvPr id="9" name="Conector recto 8"/>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Marcador de texto 1"/>
          <p:cNvSpPr>
            <a:spLocks noGrp="1"/>
          </p:cNvSpPr>
          <p:nvPr>
            <p:ph type="body" idx="1"/>
          </p:nvPr>
        </p:nvSpPr>
        <p:spPr>
          <a:xfrm>
            <a:off x="720000" y="1268760"/>
            <a:ext cx="11280656" cy="5400600"/>
          </a:xfrm>
        </p:spPr>
        <p:txBody>
          <a:bodyPr>
            <a:normAutofit/>
          </a:bodyPr>
          <a:lstStyle/>
          <a:p>
            <a:r>
              <a:rPr lang="es-AR"/>
              <a:t>Cuando operamos sobre variables de diferentes tipos, tenemos que convertirlas a un tipo comun</a:t>
            </a:r>
          </a:p>
          <a:p>
            <a:r>
              <a:rPr lang="es-AR"/>
              <a:t>Existen dos tipos de conversión posible</a:t>
            </a:r>
          </a:p>
          <a:p>
            <a:pPr lvl="1"/>
            <a:r>
              <a:rPr lang="es-AR" err="1"/>
              <a:t>Implicita</a:t>
            </a:r>
            <a:r>
              <a:rPr lang="es-AR"/>
              <a:t> </a:t>
            </a:r>
            <a:r>
              <a:rPr lang="es-AR">
                <a:sym typeface="Wingdings" panose="05000000000000000000" pitchFamily="2" charset="2"/>
              </a:rPr>
              <a:t> x = y ;</a:t>
            </a:r>
            <a:endParaRPr lang="es-AR"/>
          </a:p>
          <a:p>
            <a:pPr lvl="1"/>
            <a:r>
              <a:rPr lang="es-AR"/>
              <a:t>Explicita </a:t>
            </a:r>
            <a:r>
              <a:rPr lang="es-AR">
                <a:sym typeface="Wingdings" panose="05000000000000000000" pitchFamily="2" charset="2"/>
              </a:rPr>
              <a:t> x = </a:t>
            </a:r>
            <a:r>
              <a:rPr lang="es-AR" b="1">
                <a:solidFill>
                  <a:schemeClr val="accent3"/>
                </a:solidFill>
                <a:sym typeface="Wingdings" panose="05000000000000000000" pitchFamily="2" charset="2"/>
              </a:rPr>
              <a:t>(tipo) </a:t>
            </a:r>
            <a:r>
              <a:rPr lang="es-AR">
                <a:sym typeface="Wingdings" panose="05000000000000000000" pitchFamily="2" charset="2"/>
              </a:rPr>
              <a:t>y ;</a:t>
            </a:r>
            <a:endParaRPr lang="es-AR"/>
          </a:p>
          <a:p>
            <a:r>
              <a:rPr lang="es-AR"/>
              <a:t>La conversión implícita la aprueba el </a:t>
            </a:r>
            <a:r>
              <a:rPr lang="es-AR" b="1">
                <a:solidFill>
                  <a:schemeClr val="accent3"/>
                </a:solidFill>
              </a:rPr>
              <a:t>compilador</a:t>
            </a:r>
          </a:p>
          <a:p>
            <a:r>
              <a:rPr lang="es-AR"/>
              <a:t>La conversión explicita la aprueba el </a:t>
            </a:r>
            <a:r>
              <a:rPr lang="es-AR" b="1">
                <a:solidFill>
                  <a:schemeClr val="accent3"/>
                </a:solidFill>
              </a:rPr>
              <a:t>programador</a:t>
            </a:r>
            <a:r>
              <a:rPr lang="es-AR"/>
              <a:t> y la comprueba el </a:t>
            </a:r>
            <a:r>
              <a:rPr lang="es-AR" b="1" err="1">
                <a:solidFill>
                  <a:schemeClr val="accent3"/>
                </a:solidFill>
              </a:rPr>
              <a:t>runtime</a:t>
            </a:r>
            <a:endParaRPr lang="es-AR" b="1">
              <a:solidFill>
                <a:schemeClr val="accent3"/>
              </a:solidFill>
            </a:endParaRPr>
          </a:p>
          <a:p>
            <a:r>
              <a:rPr lang="es-AR"/>
              <a:t>Las conversiones siempre deben darse dentro de la misma jerarquía de tipos</a:t>
            </a:r>
          </a:p>
          <a:p>
            <a:pPr lvl="1"/>
            <a:endParaRPr lang="es-AR"/>
          </a:p>
        </p:txBody>
      </p:sp>
    </p:spTree>
    <p:extLst>
      <p:ext uri="{BB962C8B-B14F-4D97-AF65-F5344CB8AC3E}">
        <p14:creationId xmlns:p14="http://schemas.microsoft.com/office/powerpoint/2010/main" xmlns="" val="2543592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992624" cy="914400"/>
          </a:xfrm>
        </p:spPr>
        <p:txBody>
          <a:bodyPr/>
          <a:lstStyle/>
          <a:p>
            <a:r>
              <a:rPr lang="en-US"/>
              <a:t>Casting y otras conversiones</a:t>
            </a:r>
          </a:p>
        </p:txBody>
      </p:sp>
      <p:cxnSp>
        <p:nvCxnSpPr>
          <p:cNvPr id="9" name="Conector recto 8"/>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Marcador de texto 1"/>
          <p:cNvSpPr>
            <a:spLocks noGrp="1"/>
          </p:cNvSpPr>
          <p:nvPr>
            <p:ph type="body" idx="1"/>
          </p:nvPr>
        </p:nvSpPr>
        <p:spPr>
          <a:xfrm>
            <a:off x="720000" y="1196752"/>
            <a:ext cx="10945216" cy="5661248"/>
          </a:xfrm>
        </p:spPr>
        <p:txBody>
          <a:bodyPr>
            <a:normAutofit/>
          </a:bodyPr>
          <a:lstStyle/>
          <a:p>
            <a:r>
              <a:rPr lang="es-AR"/>
              <a:t>Todas las variables pueden </a:t>
            </a:r>
            <a:r>
              <a:rPr lang="es-AR" b="1">
                <a:solidFill>
                  <a:schemeClr val="accent3"/>
                </a:solidFill>
              </a:rPr>
              <a:t>convertirse</a:t>
            </a:r>
            <a:r>
              <a:rPr lang="es-AR">
                <a:solidFill>
                  <a:schemeClr val="accent3"/>
                </a:solidFill>
              </a:rPr>
              <a:t> </a:t>
            </a:r>
            <a:r>
              <a:rPr lang="es-AR"/>
              <a:t>a un tipo llamado </a:t>
            </a:r>
            <a:r>
              <a:rPr lang="es-AR" b="1">
                <a:solidFill>
                  <a:schemeClr val="accent3"/>
                </a:solidFill>
              </a:rPr>
              <a:t>object</a:t>
            </a:r>
          </a:p>
          <a:p>
            <a:r>
              <a:rPr lang="es-AR"/>
              <a:t>Todos las variables puede “</a:t>
            </a:r>
            <a:r>
              <a:rPr lang="es-AR" i="1" u="sng"/>
              <a:t>convertirse</a:t>
            </a:r>
            <a:r>
              <a:rPr lang="es-AR"/>
              <a:t>” a string</a:t>
            </a:r>
          </a:p>
          <a:p>
            <a:r>
              <a:rPr lang="es-AR"/>
              <a:t>Podemos convertir desde string a un tipo si el tipo expone alguna de las siguientes funciones:</a:t>
            </a:r>
          </a:p>
          <a:p>
            <a:pPr lvl="1"/>
            <a:r>
              <a:rPr lang="es-AR">
                <a:latin typeface="+mj-lt"/>
              </a:rPr>
              <a:t>Parse, TryParse</a:t>
            </a:r>
          </a:p>
          <a:p>
            <a:pPr lvl="1"/>
            <a:r>
              <a:rPr lang="es-AR">
                <a:latin typeface="+mj-lt"/>
              </a:rPr>
              <a:t>ParseExact, TryParseExact</a:t>
            </a:r>
          </a:p>
          <a:p>
            <a:pPr lvl="1"/>
            <a:r>
              <a:rPr lang="es-AR">
                <a:latin typeface="+mj-lt"/>
              </a:rPr>
              <a:t>Int32, Int16, Single, Double, Decimal, DateTime</a:t>
            </a:r>
            <a:r>
              <a:rPr lang="es-AR"/>
              <a:t> y otros disponen de algunas o todas estas funciones</a:t>
            </a:r>
          </a:p>
          <a:p>
            <a:r>
              <a:rPr lang="es-AR"/>
              <a:t>Podemos convertir entre tipos (clase </a:t>
            </a:r>
            <a:r>
              <a:rPr lang="es-AR">
                <a:latin typeface="+mj-lt"/>
              </a:rPr>
              <a:t>Convert</a:t>
            </a:r>
            <a:r>
              <a:rPr lang="es-AR"/>
              <a:t>):</a:t>
            </a:r>
          </a:p>
          <a:p>
            <a:pPr lvl="1"/>
            <a:r>
              <a:rPr lang="es-AR">
                <a:latin typeface="+mj-lt"/>
              </a:rPr>
              <a:t>Convert.ToInt32(“123”) ;</a:t>
            </a:r>
          </a:p>
          <a:p>
            <a:pPr lvl="1"/>
            <a:r>
              <a:rPr lang="es-AR">
                <a:latin typeface="+mj-lt"/>
              </a:rPr>
              <a:t>Convert.ToDateTime(“10/04/1967”) ;</a:t>
            </a:r>
          </a:p>
        </p:txBody>
      </p:sp>
    </p:spTree>
    <p:extLst>
      <p:ext uri="{BB962C8B-B14F-4D97-AF65-F5344CB8AC3E}">
        <p14:creationId xmlns:p14="http://schemas.microsoft.com/office/powerpoint/2010/main" xmlns="" val="1325455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Convertir desde String </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Marcador de texto 1"/>
          <p:cNvSpPr>
            <a:spLocks noGrp="1"/>
          </p:cNvSpPr>
          <p:nvPr>
            <p:ph type="body" idx="1"/>
          </p:nvPr>
        </p:nvSpPr>
        <p:spPr>
          <a:xfrm>
            <a:off x="720000" y="1094400"/>
            <a:ext cx="11280656" cy="5286928"/>
          </a:xfrm>
        </p:spPr>
        <p:txBody>
          <a:bodyPr>
            <a:normAutofit/>
          </a:bodyPr>
          <a:lstStyle/>
          <a:p>
            <a:r>
              <a:rPr lang="es-AR"/>
              <a:t>Para pasar argumentos por referencia, usamos </a:t>
            </a:r>
            <a:r>
              <a:rPr lang="es-AR" b="1">
                <a:solidFill>
                  <a:schemeClr val="accent3"/>
                </a:solidFill>
              </a:rPr>
              <a:t>out</a:t>
            </a:r>
            <a:r>
              <a:rPr lang="es-AR"/>
              <a:t> o </a:t>
            </a:r>
            <a:r>
              <a:rPr lang="es-AR" b="1">
                <a:solidFill>
                  <a:schemeClr val="accent3"/>
                </a:solidFill>
              </a:rPr>
              <a:t>ref</a:t>
            </a:r>
          </a:p>
          <a:p>
            <a:pPr lvl="1"/>
            <a:r>
              <a:rPr lang="es-AR" b="1">
                <a:solidFill>
                  <a:schemeClr val="accent3"/>
                </a:solidFill>
              </a:rPr>
              <a:t>out</a:t>
            </a:r>
            <a:r>
              <a:rPr lang="es-AR"/>
              <a:t> </a:t>
            </a:r>
            <a:r>
              <a:rPr lang="es-AR">
                <a:sym typeface="Wingdings" panose="05000000000000000000" pitchFamily="2" charset="2"/>
              </a:rPr>
              <a:t> obligacion de asignar antes de terminar la funcion</a:t>
            </a:r>
          </a:p>
          <a:p>
            <a:pPr lvl="1"/>
            <a:r>
              <a:rPr lang="es-AR" b="1">
                <a:solidFill>
                  <a:schemeClr val="accent3"/>
                </a:solidFill>
                <a:sym typeface="Wingdings" panose="05000000000000000000" pitchFamily="2" charset="2"/>
              </a:rPr>
              <a:t>ref</a:t>
            </a:r>
            <a:r>
              <a:rPr lang="es-AR">
                <a:sym typeface="Wingdings" panose="05000000000000000000" pitchFamily="2" charset="2"/>
              </a:rPr>
              <a:t>  obligacion de asignar antes de llamar a la funcion</a:t>
            </a:r>
          </a:p>
          <a:p>
            <a:pPr lvl="1"/>
            <a:r>
              <a:rPr lang="es-AR">
                <a:sym typeface="Wingdings" panose="05000000000000000000" pitchFamily="2" charset="2"/>
              </a:rPr>
              <a:t>En ambos casos, debemos </a:t>
            </a:r>
            <a:r>
              <a:rPr lang="es-AR" b="1">
                <a:solidFill>
                  <a:schemeClr val="accent3"/>
                </a:solidFill>
                <a:sym typeface="Wingdings" panose="05000000000000000000" pitchFamily="2" charset="2"/>
              </a:rPr>
              <a:t>declarar</a:t>
            </a:r>
            <a:r>
              <a:rPr lang="es-AR">
                <a:sym typeface="Wingdings" panose="05000000000000000000" pitchFamily="2" charset="2"/>
              </a:rPr>
              <a:t> la variable ref/out</a:t>
            </a:r>
            <a:endParaRPr lang="es-AR"/>
          </a:p>
          <a:p>
            <a:r>
              <a:rPr lang="es-AR"/>
              <a:t>Los ejemplos de </a:t>
            </a:r>
            <a:r>
              <a:rPr lang="es-AR" b="1">
                <a:solidFill>
                  <a:schemeClr val="accent3"/>
                </a:solidFill>
              </a:rPr>
              <a:t>TryParse</a:t>
            </a:r>
            <a:r>
              <a:rPr lang="es-AR">
                <a:solidFill>
                  <a:schemeClr val="bg1"/>
                </a:solidFill>
              </a:rPr>
              <a:t> (retornan bool)</a:t>
            </a:r>
          </a:p>
          <a:p>
            <a:endParaRPr lang="es-AR"/>
          </a:p>
          <a:p>
            <a:endParaRPr lang="es-AR"/>
          </a:p>
          <a:p>
            <a:endParaRPr lang="es-AR"/>
          </a:p>
          <a:p>
            <a:endParaRPr lang="es-AR"/>
          </a:p>
          <a:p>
            <a:r>
              <a:rPr lang="es-AR"/>
              <a:t>Evitar “side effects” </a:t>
            </a:r>
            <a:r>
              <a:rPr lang="es-AR">
                <a:sym typeface="Wingdings" panose="05000000000000000000" pitchFamily="2" charset="2"/>
              </a:rPr>
              <a:t> programacion funcional</a:t>
            </a:r>
            <a:endParaRPr lang="es-AR"/>
          </a:p>
          <a:p>
            <a:endParaRPr lang="es-AR"/>
          </a:p>
        </p:txBody>
      </p:sp>
      <p:sp>
        <p:nvSpPr>
          <p:cNvPr id="8" name="Marcador de texto 1"/>
          <p:cNvSpPr txBox="1">
            <a:spLocks/>
          </p:cNvSpPr>
          <p:nvPr/>
        </p:nvSpPr>
        <p:spPr>
          <a:xfrm>
            <a:off x="911424" y="3861048"/>
            <a:ext cx="10657184" cy="1800200"/>
          </a:xfrm>
          <a:prstGeom prst="rect">
            <a:avLst/>
          </a:prstGeom>
          <a:solidFill>
            <a:schemeClr val="accent2">
              <a:lumMod val="40000"/>
              <a:lumOff val="60000"/>
            </a:schemeClr>
          </a:solidFill>
          <a:ln w="76200">
            <a:solidFill>
              <a:schemeClr val="accent3">
                <a:lumMod val="60000"/>
                <a:lumOff val="40000"/>
              </a:schemeClr>
            </a:solidFill>
          </a:ln>
        </p:spPr>
        <p:txBody>
          <a:bodyPr vert="horz" lIns="180000" tIns="180000" rIns="180000" bIns="180000">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68580" indent="0">
              <a:buClr>
                <a:srgbClr val="FFFFFF"/>
              </a:buClr>
              <a:buNone/>
            </a:pPr>
            <a:r>
              <a:rPr lang="es-AR" sz="1800" noProof="1">
                <a:solidFill>
                  <a:sysClr val="windowText" lastClr="000000"/>
                </a:solidFill>
                <a:latin typeface="Consolas"/>
              </a:rPr>
              <a:t>int i; DateTime dat;</a:t>
            </a:r>
          </a:p>
          <a:p>
            <a:pPr marL="68580" indent="0">
              <a:buNone/>
            </a:pPr>
            <a:r>
              <a:rPr lang="es-AR" sz="1800" noProof="1">
                <a:solidFill>
                  <a:sysClr val="windowText" lastClr="000000"/>
                </a:solidFill>
                <a:latin typeface="+mj-lt"/>
              </a:rPr>
              <a:t>if (Int32.TryParse(“12345”, </a:t>
            </a:r>
            <a:r>
              <a:rPr lang="es-AR" sz="1800" b="1" noProof="1">
                <a:solidFill>
                  <a:srgbClr val="FF0000"/>
                </a:solidFill>
                <a:latin typeface="+mj-lt"/>
              </a:rPr>
              <a:t>out</a:t>
            </a:r>
            <a:r>
              <a:rPr lang="es-AR" sz="1800" noProof="1">
                <a:solidFill>
                  <a:sysClr val="windowText" lastClr="000000"/>
                </a:solidFill>
                <a:latin typeface="+mj-lt"/>
              </a:rPr>
              <a:t> i)) { . . . }</a:t>
            </a:r>
          </a:p>
          <a:p>
            <a:pPr marL="68580" indent="0">
              <a:buNone/>
            </a:pPr>
            <a:r>
              <a:rPr lang="es-AR" sz="1800" noProof="1">
                <a:solidFill>
                  <a:sysClr val="windowText" lastClr="000000"/>
                </a:solidFill>
                <a:latin typeface="+mj-lt"/>
              </a:rPr>
              <a:t>if (DateTime.TryParseExact("10 </a:t>
            </a:r>
            <a:r>
              <a:rPr lang="es-AR" sz="1800" b="1" noProof="1">
                <a:solidFill>
                  <a:srgbClr val="FF0000"/>
                </a:solidFill>
                <a:latin typeface="+mj-lt"/>
              </a:rPr>
              <a:t>de</a:t>
            </a:r>
            <a:r>
              <a:rPr lang="es-AR" sz="1800" noProof="1">
                <a:solidFill>
                  <a:sysClr val="windowText" lastClr="000000"/>
                </a:solidFill>
                <a:latin typeface="+mj-lt"/>
              </a:rPr>
              <a:t> abril </a:t>
            </a:r>
            <a:r>
              <a:rPr lang="es-AR" sz="1800" b="1" noProof="1">
                <a:solidFill>
                  <a:srgbClr val="FF0000"/>
                </a:solidFill>
                <a:latin typeface="+mj-lt"/>
              </a:rPr>
              <a:t>del año</a:t>
            </a:r>
            <a:r>
              <a:rPr lang="es-AR" sz="1800" noProof="1">
                <a:solidFill>
                  <a:sysClr val="windowText" lastClr="000000"/>
                </a:solidFill>
                <a:latin typeface="+mj-lt"/>
              </a:rPr>
              <a:t> 1967", </a:t>
            </a:r>
          </a:p>
          <a:p>
            <a:pPr marL="68580" indent="0">
              <a:buNone/>
            </a:pPr>
            <a:r>
              <a:rPr lang="es-AR" sz="1800" noProof="1">
                <a:solidFill>
                  <a:sysClr val="windowText" lastClr="000000"/>
                </a:solidFill>
                <a:latin typeface="+mj-lt"/>
              </a:rPr>
              <a:t>"dd </a:t>
            </a:r>
            <a:r>
              <a:rPr lang="es-AR" sz="1800" b="1" noProof="1">
                <a:solidFill>
                  <a:srgbClr val="FF0000"/>
                </a:solidFill>
                <a:latin typeface="+mj-lt"/>
              </a:rPr>
              <a:t>'de'</a:t>
            </a:r>
            <a:r>
              <a:rPr lang="es-AR" sz="1800" noProof="1">
                <a:solidFill>
                  <a:sysClr val="windowText" lastClr="000000"/>
                </a:solidFill>
                <a:latin typeface="+mj-lt"/>
              </a:rPr>
              <a:t> MMMM </a:t>
            </a:r>
            <a:r>
              <a:rPr lang="es-AR" sz="1800" b="1" noProof="1">
                <a:solidFill>
                  <a:srgbClr val="FF0000"/>
                </a:solidFill>
                <a:latin typeface="+mj-lt"/>
              </a:rPr>
              <a:t>'del año'</a:t>
            </a:r>
            <a:r>
              <a:rPr lang="es-AR" sz="1800" noProof="1">
                <a:solidFill>
                  <a:sysClr val="windowText" lastClr="000000"/>
                </a:solidFill>
                <a:latin typeface="+mj-lt"/>
              </a:rPr>
              <a:t> yyyy", null, DateTimeStyles.None, </a:t>
            </a:r>
            <a:r>
              <a:rPr lang="es-AR" sz="1800" b="1" noProof="1">
                <a:solidFill>
                  <a:srgbClr val="FF0000"/>
                </a:solidFill>
                <a:latin typeface="+mj-lt"/>
              </a:rPr>
              <a:t>out</a:t>
            </a:r>
            <a:r>
              <a:rPr lang="es-AR" sz="1800" noProof="1">
                <a:solidFill>
                  <a:sysClr val="windowText" lastClr="000000"/>
                </a:solidFill>
                <a:latin typeface="+mj-lt"/>
              </a:rPr>
              <a:t> dat)) { . . . }</a:t>
            </a:r>
          </a:p>
        </p:txBody>
      </p:sp>
    </p:spTree>
    <p:extLst>
      <p:ext uri="{BB962C8B-B14F-4D97-AF65-F5344CB8AC3E}">
        <p14:creationId xmlns:p14="http://schemas.microsoft.com/office/powerpoint/2010/main" xmlns="" val="1349582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992624" cy="914400"/>
          </a:xfrm>
        </p:spPr>
        <p:txBody>
          <a:bodyPr/>
          <a:lstStyle/>
          <a:p>
            <a:pPr eaLnBrk="1" hangingPunct="1"/>
            <a:r>
              <a:rPr lang="en-US"/>
              <a:t>Cadenas de Formato</a:t>
            </a:r>
          </a:p>
        </p:txBody>
      </p:sp>
      <p:cxnSp>
        <p:nvCxnSpPr>
          <p:cNvPr id="9" name="Conector recto 8"/>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n 2"/>
          <p:cNvPicPr>
            <a:picLocks noChangeAspect="1"/>
          </p:cNvPicPr>
          <p:nvPr/>
        </p:nvPicPr>
        <p:blipFill>
          <a:blip r:embed="rId3" cstate="print"/>
          <a:stretch>
            <a:fillRect/>
          </a:stretch>
        </p:blipFill>
        <p:spPr>
          <a:xfrm>
            <a:off x="2503526" y="1185593"/>
            <a:ext cx="7425572" cy="1091279"/>
          </a:xfrm>
          <a:prstGeom prst="rect">
            <a:avLst/>
          </a:prstGeom>
        </p:spPr>
      </p:pic>
      <p:sp>
        <p:nvSpPr>
          <p:cNvPr id="6" name="Marcador de texto 1"/>
          <p:cNvSpPr txBox="1">
            <a:spLocks/>
          </p:cNvSpPr>
          <p:nvPr/>
        </p:nvSpPr>
        <p:spPr>
          <a:xfrm>
            <a:off x="720000" y="1196752"/>
            <a:ext cx="11280656" cy="5472608"/>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endParaRPr lang="es-AR"/>
          </a:p>
          <a:p>
            <a:endParaRPr lang="es-AR"/>
          </a:p>
          <a:p>
            <a:pPr>
              <a:buFont typeface="Wingdings"/>
              <a:buNone/>
            </a:pPr>
            <a:r>
              <a:rPr lang="es-AR"/>
              <a:t>	</a:t>
            </a:r>
            <a:r>
              <a:rPr lang="es-AR" sz="2800">
                <a:latin typeface="+mj-lt"/>
              </a:rPr>
              <a:t>			{index[,alineacion][:formato]}</a:t>
            </a:r>
            <a:endParaRPr lang="es-AR">
              <a:latin typeface="+mj-lt"/>
            </a:endParaRPr>
          </a:p>
          <a:p>
            <a:r>
              <a:rPr lang="es-AR"/>
              <a:t>Permiten ordenar la impresión de texto</a:t>
            </a:r>
          </a:p>
          <a:p>
            <a:pPr lvl="1"/>
            <a:r>
              <a:rPr lang="es-AR"/>
              <a:t>Valores numericos (D, D4, X, ###, )</a:t>
            </a:r>
          </a:p>
          <a:p>
            <a:pPr lvl="1"/>
            <a:r>
              <a:rPr lang="es-AR"/>
              <a:t>Monedas (C, C4)</a:t>
            </a:r>
          </a:p>
          <a:p>
            <a:pPr lvl="1"/>
            <a:r>
              <a:rPr lang="es-AR"/>
              <a:t>Fechas (d, D, dd, MM)</a:t>
            </a:r>
          </a:p>
          <a:p>
            <a:pPr lvl="1"/>
            <a:r>
              <a:rPr lang="es-AR"/>
              <a:t>Justificacion y espaciado </a:t>
            </a:r>
          </a:p>
          <a:p>
            <a:pPr lvl="2"/>
            <a:r>
              <a:rPr lang="es-AR"/>
              <a:t>Positivo </a:t>
            </a:r>
            <a:r>
              <a:rPr lang="es-AR">
                <a:sym typeface="Wingdings" pitchFamily="2" charset="2"/>
              </a:rPr>
              <a:t> derecha</a:t>
            </a:r>
          </a:p>
          <a:p>
            <a:pPr lvl="2"/>
            <a:r>
              <a:rPr lang="es-AR">
                <a:sym typeface="Wingdings" pitchFamily="2" charset="2"/>
              </a:rPr>
              <a:t>Negativo  izquierda</a:t>
            </a:r>
            <a:endParaRPr lang="es-AR"/>
          </a:p>
        </p:txBody>
      </p:sp>
    </p:spTree>
    <p:extLst>
      <p:ext uri="{BB962C8B-B14F-4D97-AF65-F5344CB8AC3E}">
        <p14:creationId xmlns:p14="http://schemas.microsoft.com/office/powerpoint/2010/main" xmlns="" val="3900075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992624" cy="914400"/>
          </a:xfrm>
        </p:spPr>
        <p:txBody>
          <a:bodyPr/>
          <a:lstStyle/>
          <a:p>
            <a:r>
              <a:rPr lang="en-US"/>
              <a:t>Entrada desde teclado</a:t>
            </a:r>
            <a:endParaRPr lang="en-US" b="1">
              <a:solidFill>
                <a:schemeClr val="accent3"/>
              </a:solidFill>
            </a:endParaRPr>
          </a:p>
        </p:txBody>
      </p:sp>
      <p:cxnSp>
        <p:nvCxnSpPr>
          <p:cNvPr id="9" name="Conector recto 8"/>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3"/>
          <p:cNvSpPr>
            <a:spLocks noGrp="1"/>
          </p:cNvSpPr>
          <p:nvPr>
            <p:ph type="body" idx="1"/>
          </p:nvPr>
        </p:nvSpPr>
        <p:spPr>
          <a:xfrm>
            <a:off x="720000" y="1268760"/>
            <a:ext cx="11280656" cy="5589240"/>
          </a:xfrm>
        </p:spPr>
        <p:txBody>
          <a:bodyPr>
            <a:normAutofit/>
          </a:bodyPr>
          <a:lstStyle/>
          <a:p>
            <a:r>
              <a:rPr lang="es-AR"/>
              <a:t>Se realiza mediante la clase </a:t>
            </a:r>
            <a:r>
              <a:rPr lang="es-AR">
                <a:latin typeface="+mj-lt"/>
              </a:rPr>
              <a:t>Console</a:t>
            </a:r>
          </a:p>
          <a:p>
            <a:endParaRPr lang="es-AR"/>
          </a:p>
          <a:p>
            <a:endParaRPr lang="es-AR"/>
          </a:p>
          <a:p>
            <a:endParaRPr lang="es-AR"/>
          </a:p>
          <a:p>
            <a:endParaRPr lang="es-AR"/>
          </a:p>
          <a:p>
            <a:endParaRPr lang="es-AR"/>
          </a:p>
          <a:p>
            <a:r>
              <a:rPr lang="es-AR"/>
              <a:t>Funciones y propiedades de clase para interactuar con teclado y pantalla</a:t>
            </a:r>
          </a:p>
          <a:p>
            <a:r>
              <a:rPr lang="es-AR"/>
              <a:t>Otros metodos: Read(), ReadKey() [usar ConsoleKey para obtener la tecla presionada], SetIn(), SetOut()</a:t>
            </a:r>
          </a:p>
        </p:txBody>
      </p:sp>
      <p:sp>
        <p:nvSpPr>
          <p:cNvPr id="5" name="Marcador de texto 1"/>
          <p:cNvSpPr txBox="1">
            <a:spLocks/>
          </p:cNvSpPr>
          <p:nvPr/>
        </p:nvSpPr>
        <p:spPr>
          <a:xfrm>
            <a:off x="887720" y="1981996"/>
            <a:ext cx="10657184" cy="2527124"/>
          </a:xfrm>
          <a:prstGeom prst="rect">
            <a:avLst/>
          </a:prstGeom>
          <a:solidFill>
            <a:schemeClr val="accent2">
              <a:lumMod val="40000"/>
              <a:lumOff val="60000"/>
            </a:schemeClr>
          </a:solidFill>
          <a:ln w="76200">
            <a:solidFill>
              <a:schemeClr val="accent3">
                <a:lumMod val="60000"/>
                <a:lumOff val="40000"/>
              </a:schemeClr>
            </a:solidFill>
          </a:ln>
        </p:spPr>
        <p:txBody>
          <a:bodyPr vert="horz" lIns="180000" tIns="180000" rIns="180000" bIns="180000">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68580" indent="0">
              <a:buClr>
                <a:srgbClr val="FFFFFF"/>
              </a:buClr>
              <a:buNone/>
            </a:pPr>
            <a:r>
              <a:rPr lang="es-AR" sz="1800" noProof="1">
                <a:solidFill>
                  <a:sysClr val="windowText" lastClr="000000"/>
                </a:solidFill>
                <a:latin typeface="Consolas"/>
              </a:rPr>
              <a:t>string linea; decimal valor;</a:t>
            </a:r>
          </a:p>
          <a:p>
            <a:pPr marL="68580" indent="0">
              <a:buNone/>
            </a:pPr>
            <a:r>
              <a:rPr lang="es-AR" sz="1800" noProof="1">
                <a:solidFill>
                  <a:sysClr val="windowText" lastClr="000000"/>
                </a:solidFill>
                <a:latin typeface="+mj-lt"/>
              </a:rPr>
              <a:t>linea = </a:t>
            </a:r>
            <a:r>
              <a:rPr lang="es-AR" sz="1800" b="1" noProof="1">
                <a:solidFill>
                  <a:srgbClr val="002060"/>
                </a:solidFill>
                <a:latin typeface="+mj-lt"/>
              </a:rPr>
              <a:t>Console.ReadLine();</a:t>
            </a:r>
            <a:r>
              <a:rPr lang="es-AR" sz="1800" noProof="1">
                <a:solidFill>
                  <a:sysClr val="windowText" lastClr="000000"/>
                </a:solidFill>
                <a:latin typeface="+mj-lt"/>
              </a:rPr>
              <a:t>	//  espera ingreso de teclado hasta un [Enter]</a:t>
            </a:r>
          </a:p>
          <a:p>
            <a:pPr marL="68580" indent="0">
              <a:buNone/>
            </a:pPr>
            <a:r>
              <a:rPr lang="es-AR" sz="1800" noProof="1">
                <a:solidFill>
                  <a:sysClr val="windowText" lastClr="000000"/>
                </a:solidFill>
                <a:latin typeface="+mj-lt"/>
              </a:rPr>
              <a:t>if (!Decimal.TryParse(linea, out valor))</a:t>
            </a:r>
          </a:p>
          <a:p>
            <a:pPr marL="68580" indent="0">
              <a:buNone/>
            </a:pPr>
            <a:r>
              <a:rPr lang="es-AR" sz="1800" noProof="1">
                <a:solidFill>
                  <a:sysClr val="windowText" lastClr="000000"/>
                </a:solidFill>
                <a:latin typeface="+mj-lt"/>
              </a:rPr>
              <a:t>  Console.WriteLine(“ERROR: por favor ingresar un valor decimal”);</a:t>
            </a:r>
          </a:p>
          <a:p>
            <a:pPr marL="68580" indent="0">
              <a:buNone/>
            </a:pPr>
            <a:r>
              <a:rPr lang="es-AR" sz="1800" noProof="1">
                <a:solidFill>
                  <a:sysClr val="windowText" lastClr="000000"/>
                </a:solidFill>
                <a:latin typeface="+mj-lt"/>
              </a:rPr>
              <a:t>do { . . .</a:t>
            </a:r>
          </a:p>
          <a:p>
            <a:pPr marL="68580" indent="0">
              <a:buNone/>
            </a:pPr>
            <a:r>
              <a:rPr lang="es-AR" sz="1800" noProof="1">
                <a:solidFill>
                  <a:sysClr val="windowText" lastClr="000000"/>
                </a:solidFill>
                <a:latin typeface="+mj-lt"/>
              </a:rPr>
              <a:t>} while ( </a:t>
            </a:r>
            <a:r>
              <a:rPr lang="es-AR" sz="1800" b="1" noProof="1">
                <a:solidFill>
                  <a:srgbClr val="002060"/>
                </a:solidFill>
                <a:latin typeface="+mj-lt"/>
              </a:rPr>
              <a:t>Console.ReadKey().Key</a:t>
            </a:r>
            <a:r>
              <a:rPr lang="es-AR" sz="1800" noProof="1">
                <a:solidFill>
                  <a:sysClr val="windowText" lastClr="000000"/>
                </a:solidFill>
                <a:latin typeface="+mj-lt"/>
              </a:rPr>
              <a:t> != </a:t>
            </a:r>
            <a:r>
              <a:rPr lang="es-AR" sz="1800" b="1" noProof="1">
                <a:solidFill>
                  <a:srgbClr val="002060"/>
                </a:solidFill>
                <a:latin typeface="+mj-lt"/>
              </a:rPr>
              <a:t>ConsoleKey.Escape</a:t>
            </a:r>
            <a:r>
              <a:rPr lang="es-AR" sz="1800" noProof="1">
                <a:solidFill>
                  <a:sysClr val="windowText" lastClr="000000"/>
                </a:solidFill>
                <a:latin typeface="+mj-lt"/>
              </a:rPr>
              <a:t> );</a:t>
            </a:r>
          </a:p>
        </p:txBody>
      </p:sp>
    </p:spTree>
    <p:extLst>
      <p:ext uri="{BB962C8B-B14F-4D97-AF65-F5344CB8AC3E}">
        <p14:creationId xmlns:p14="http://schemas.microsoft.com/office/powerpoint/2010/main" xmlns="" val="186827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Resumen</a:t>
            </a:r>
          </a:p>
        </p:txBody>
      </p:sp>
      <p:sp>
        <p:nvSpPr>
          <p:cNvPr id="2" name="Marcador de texto 1"/>
          <p:cNvSpPr>
            <a:spLocks noGrp="1"/>
          </p:cNvSpPr>
          <p:nvPr>
            <p:ph type="body" idx="1"/>
          </p:nvPr>
        </p:nvSpPr>
        <p:spPr>
          <a:xfrm>
            <a:off x="720000" y="1094400"/>
            <a:ext cx="10128528" cy="5472608"/>
          </a:xfrm>
        </p:spPr>
        <p:txBody>
          <a:bodyPr>
            <a:normAutofit/>
          </a:bodyPr>
          <a:lstStyle/>
          <a:p>
            <a:r>
              <a:rPr lang="es-AR"/>
              <a:t>Variables: declaracion, asignacion, uso</a:t>
            </a:r>
          </a:p>
          <a:p>
            <a:r>
              <a:rPr lang="es-AR"/>
              <a:t>Tipos predefinidos, primitivos, palabras clave</a:t>
            </a:r>
          </a:p>
          <a:p>
            <a:r>
              <a:rPr lang="es-AR"/>
              <a:t>DateTime, String, Console</a:t>
            </a:r>
          </a:p>
          <a:p>
            <a:r>
              <a:rPr lang="es-AR"/>
              <a:t>Uso del operador new</a:t>
            </a:r>
          </a:p>
          <a:p>
            <a:r>
              <a:rPr lang="es-AR"/>
              <a:t>Operadores y Expresiones</a:t>
            </a:r>
          </a:p>
          <a:p>
            <a:r>
              <a:rPr lang="es-AR"/>
              <a:t>Uso de null en tipos referencia (string)</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742915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631504" y="3356992"/>
            <a:ext cx="9903246" cy="3096344"/>
          </a:xfrm>
        </p:spPr>
        <p:txBody>
          <a:bodyPr>
            <a:noAutofit/>
          </a:bodyPr>
          <a:lstStyle/>
          <a:p>
            <a:r>
              <a:rPr lang="es-AR" sz="5400" cap="none">
                <a:effectLst/>
              </a:rPr>
              <a:t>Operadores y Tipos de Datos</a:t>
            </a:r>
            <a:endParaRPr lang="es-AR" sz="5400" b="1" cap="none">
              <a:effectLst/>
            </a:endParaRPr>
          </a:p>
        </p:txBody>
      </p:sp>
      <p:sp>
        <p:nvSpPr>
          <p:cNvPr id="3" name="1 Título"/>
          <p:cNvSpPr txBox="1">
            <a:spLocks/>
          </p:cNvSpPr>
          <p:nvPr/>
        </p:nvSpPr>
        <p:spPr>
          <a:xfrm>
            <a:off x="9806558" y="0"/>
            <a:ext cx="1728192" cy="2376264"/>
          </a:xfrm>
          <a:prstGeom prst="rect">
            <a:avLst/>
          </a:prstGeom>
        </p:spPr>
        <p:txBody>
          <a:bodyPr vert="horz" anchor="t">
            <a:noAutofit/>
          </a:bodyPr>
          <a:lstStyle>
            <a:lvl1pPr marR="9144" algn="l" rtl="0" eaLnBrk="1" latinLnBrk="0" hangingPunct="1">
              <a:spcBef>
                <a:spcPct val="0"/>
              </a:spcBef>
              <a:buNone/>
              <a:defRPr kumimoji="0" sz="4000" b="1" kern="1200" cap="all" spc="0" baseline="0">
                <a:solidFill>
                  <a:schemeClr val="tx2">
                    <a:satMod val="200000"/>
                  </a:schemeClr>
                </a:solidFill>
                <a:effectLst>
                  <a:reflection blurRad="12700" stA="34000" endA="740" endPos="53000" dir="5400000" sy="-100000" algn="bl" rotWithShape="0"/>
                </a:effectLst>
                <a:latin typeface="+mj-lt"/>
                <a:ea typeface="+mj-ea"/>
                <a:cs typeface="+mj-cs"/>
              </a:defRPr>
            </a:lvl1pPr>
            <a:extLst/>
          </a:lstStyle>
          <a:p>
            <a:pPr algn="ctr"/>
            <a:r>
              <a:rPr lang="es-AR" sz="12800" cap="none">
                <a:effectLst/>
              </a:rPr>
              <a:t>2</a:t>
            </a:r>
          </a:p>
        </p:txBody>
      </p:sp>
    </p:spTree>
    <p:extLst>
      <p:ext uri="{BB962C8B-B14F-4D97-AF65-F5344CB8AC3E}">
        <p14:creationId xmlns:p14="http://schemas.microsoft.com/office/powerpoint/2010/main" xmlns="" val="1948587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Contenido del Capitulo</a:t>
            </a:r>
          </a:p>
        </p:txBody>
      </p:sp>
      <p:sp>
        <p:nvSpPr>
          <p:cNvPr id="2" name="Marcador de texto 1"/>
          <p:cNvSpPr>
            <a:spLocks noGrp="1"/>
          </p:cNvSpPr>
          <p:nvPr>
            <p:ph type="body" idx="1"/>
          </p:nvPr>
        </p:nvSpPr>
        <p:spPr>
          <a:xfrm>
            <a:off x="720000" y="1094400"/>
            <a:ext cx="10128528" cy="5472608"/>
          </a:xfrm>
        </p:spPr>
        <p:txBody>
          <a:bodyPr>
            <a:normAutofit/>
          </a:bodyPr>
          <a:lstStyle/>
          <a:p>
            <a:r>
              <a:rPr lang="es-AR"/>
              <a:t>Otras sentencias de iteracion y decision</a:t>
            </a:r>
          </a:p>
          <a:p>
            <a:r>
              <a:rPr lang="es-AR"/>
              <a:t>Tipos de Datos – Vision mas completa</a:t>
            </a:r>
          </a:p>
          <a:p>
            <a:r>
              <a:rPr lang="es-AR"/>
              <a:t>Conversiones entre tipos de datos</a:t>
            </a:r>
          </a:p>
          <a:p>
            <a:r>
              <a:rPr lang="es-AR"/>
              <a:t>Conversion desde y hacia string</a:t>
            </a:r>
          </a:p>
          <a:p>
            <a:endParaRPr lang="es-AR"/>
          </a:p>
          <a:p>
            <a:endParaRPr lang="es-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084849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992624" cy="914400"/>
          </a:xfrm>
        </p:spPr>
        <p:txBody>
          <a:bodyPr/>
          <a:lstStyle/>
          <a:p>
            <a:r>
              <a:rPr lang="en-US"/>
              <a:t>Sentencia </a:t>
            </a:r>
            <a:r>
              <a:rPr lang="en-US" b="1">
                <a:solidFill>
                  <a:schemeClr val="accent3"/>
                </a:solidFill>
              </a:rPr>
              <a:t>do...while</a:t>
            </a:r>
            <a:endParaRPr lang="en-US"/>
          </a:p>
        </p:txBody>
      </p:sp>
      <p:cxnSp>
        <p:nvCxnSpPr>
          <p:cNvPr id="9" name="Conector recto 8"/>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3"/>
          <p:cNvSpPr>
            <a:spLocks noGrp="1"/>
          </p:cNvSpPr>
          <p:nvPr>
            <p:ph type="body" idx="1"/>
          </p:nvPr>
        </p:nvSpPr>
        <p:spPr>
          <a:xfrm>
            <a:off x="720000" y="1268760"/>
            <a:ext cx="11280656" cy="5026872"/>
          </a:xfrm>
        </p:spPr>
        <p:txBody>
          <a:bodyPr>
            <a:normAutofit/>
          </a:bodyPr>
          <a:lstStyle/>
          <a:p>
            <a:pPr marL="68580" indent="0">
              <a:buNone/>
            </a:pPr>
            <a:r>
              <a:rPr lang="es-AR" b="1">
                <a:solidFill>
                  <a:schemeClr val="accent3"/>
                </a:solidFill>
                <a:latin typeface="+mj-lt"/>
              </a:rPr>
              <a:t>do</a:t>
            </a:r>
            <a:r>
              <a:rPr lang="es-AR">
                <a:latin typeface="+mj-lt"/>
              </a:rPr>
              <a:t> {</a:t>
            </a:r>
          </a:p>
          <a:p>
            <a:pPr marL="68580" indent="0">
              <a:buNone/>
            </a:pPr>
            <a:r>
              <a:rPr lang="es-AR">
                <a:latin typeface="+mj-lt"/>
              </a:rPr>
              <a:t>	sentencias ;</a:t>
            </a:r>
          </a:p>
          <a:p>
            <a:pPr marL="68580" indent="0">
              <a:buNone/>
            </a:pPr>
            <a:r>
              <a:rPr lang="es-AR">
                <a:latin typeface="+mj-lt"/>
              </a:rPr>
              <a:t>} </a:t>
            </a:r>
            <a:r>
              <a:rPr lang="es-AR" b="1">
                <a:solidFill>
                  <a:schemeClr val="accent3"/>
                </a:solidFill>
                <a:latin typeface="+mj-lt"/>
              </a:rPr>
              <a:t>while</a:t>
            </a:r>
            <a:r>
              <a:rPr lang="es-AR">
                <a:solidFill>
                  <a:schemeClr val="accent3"/>
                </a:solidFill>
                <a:latin typeface="+mj-lt"/>
              </a:rPr>
              <a:t> </a:t>
            </a:r>
            <a:r>
              <a:rPr lang="es-AR">
                <a:latin typeface="+mj-lt"/>
              </a:rPr>
              <a:t>( </a:t>
            </a:r>
            <a:r>
              <a:rPr lang="es-AR" i="1">
                <a:latin typeface="+mj-lt"/>
              </a:rPr>
              <a:t>expresión_booleana</a:t>
            </a:r>
            <a:r>
              <a:rPr lang="es-AR">
                <a:latin typeface="+mj-lt"/>
              </a:rPr>
              <a:t> ) ;</a:t>
            </a:r>
          </a:p>
          <a:p>
            <a:pPr marL="68580" indent="0">
              <a:buNone/>
            </a:pPr>
            <a:r>
              <a:rPr lang="es-AR">
                <a:latin typeface="+mj-lt"/>
              </a:rPr>
              <a:t>	</a:t>
            </a:r>
          </a:p>
          <a:p>
            <a:r>
              <a:rPr lang="es-AR"/>
              <a:t>El bloque siempre se ejecuta una vez</a:t>
            </a:r>
          </a:p>
          <a:p>
            <a:r>
              <a:rPr lang="es-AR"/>
              <a:t>Expresion siempre entre parentesis</a:t>
            </a:r>
          </a:p>
          <a:p>
            <a:r>
              <a:rPr lang="es-AR"/>
              <a:t>Asegurarse la condición de salida</a:t>
            </a:r>
          </a:p>
          <a:p>
            <a:pPr lvl="1"/>
            <a:r>
              <a:rPr lang="es-AR"/>
              <a:t>O utilizar break</a:t>
            </a:r>
          </a:p>
          <a:p>
            <a:r>
              <a:rPr lang="es-AR" b="1"/>
              <a:t>Indentar!!!</a:t>
            </a:r>
          </a:p>
          <a:p>
            <a:endParaRPr lang="es-AR"/>
          </a:p>
        </p:txBody>
      </p:sp>
    </p:spTree>
    <p:extLst>
      <p:ext uri="{BB962C8B-B14F-4D97-AF65-F5344CB8AC3E}">
        <p14:creationId xmlns:p14="http://schemas.microsoft.com/office/powerpoint/2010/main" xmlns="" val="275597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992624" cy="914400"/>
          </a:xfrm>
        </p:spPr>
        <p:txBody>
          <a:bodyPr/>
          <a:lstStyle/>
          <a:p>
            <a:r>
              <a:rPr lang="en-US"/>
              <a:t>Sentencia </a:t>
            </a:r>
            <a:r>
              <a:rPr lang="en-US" b="1">
                <a:solidFill>
                  <a:schemeClr val="accent3"/>
                </a:solidFill>
              </a:rPr>
              <a:t>for</a:t>
            </a:r>
            <a:endParaRPr lang="en-US"/>
          </a:p>
        </p:txBody>
      </p:sp>
      <p:cxnSp>
        <p:nvCxnSpPr>
          <p:cNvPr id="9" name="Conector recto 8"/>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3"/>
          <p:cNvSpPr>
            <a:spLocks noGrp="1"/>
          </p:cNvSpPr>
          <p:nvPr>
            <p:ph type="body" idx="1"/>
          </p:nvPr>
        </p:nvSpPr>
        <p:spPr>
          <a:xfrm>
            <a:off x="720000" y="1340768"/>
            <a:ext cx="11280656" cy="5026872"/>
          </a:xfrm>
        </p:spPr>
        <p:txBody>
          <a:bodyPr>
            <a:normAutofit lnSpcReduction="10000"/>
          </a:bodyPr>
          <a:lstStyle/>
          <a:p>
            <a:pPr marL="68580" indent="0">
              <a:buNone/>
            </a:pPr>
            <a:r>
              <a:rPr lang="es-AR" b="1">
                <a:solidFill>
                  <a:schemeClr val="accent3"/>
                </a:solidFill>
                <a:latin typeface="+mj-lt"/>
              </a:rPr>
              <a:t>for</a:t>
            </a:r>
            <a:r>
              <a:rPr lang="es-AR">
                <a:latin typeface="+mj-lt"/>
              </a:rPr>
              <a:t> ( init ; cond ; iter )</a:t>
            </a:r>
          </a:p>
          <a:p>
            <a:pPr marL="68580" indent="0">
              <a:buNone/>
            </a:pPr>
            <a:r>
              <a:rPr lang="es-AR">
                <a:latin typeface="+mj-lt"/>
              </a:rPr>
              <a:t>	sentencias ;</a:t>
            </a:r>
          </a:p>
          <a:p>
            <a:pPr marL="68580" indent="0">
              <a:buNone/>
            </a:pPr>
            <a:r>
              <a:rPr lang="es-AR">
                <a:latin typeface="+mj-lt"/>
              </a:rPr>
              <a:t>	</a:t>
            </a:r>
          </a:p>
          <a:p>
            <a:r>
              <a:rPr lang="es-AR"/>
              <a:t>Es similar a una estructura while</a:t>
            </a:r>
          </a:p>
          <a:p>
            <a:r>
              <a:rPr lang="es-AR"/>
              <a:t>Las tres partes son opcionales</a:t>
            </a:r>
          </a:p>
          <a:p>
            <a:pPr lvl="1"/>
            <a:r>
              <a:rPr lang="es-AR"/>
              <a:t>init </a:t>
            </a:r>
            <a:r>
              <a:rPr lang="es-AR">
                <a:sym typeface="Wingdings" panose="05000000000000000000" pitchFamily="2" charset="2"/>
              </a:rPr>
              <a:t> inicializa variables con alcance local</a:t>
            </a:r>
          </a:p>
          <a:p>
            <a:pPr lvl="1"/>
            <a:r>
              <a:rPr lang="es-AR"/>
              <a:t>cond </a:t>
            </a:r>
            <a:r>
              <a:rPr lang="es-AR">
                <a:sym typeface="Wingdings" panose="05000000000000000000" pitchFamily="2" charset="2"/>
              </a:rPr>
              <a:t> boolean, la condición de continuación (sigue mientras sea verdadera)</a:t>
            </a:r>
          </a:p>
          <a:p>
            <a:pPr lvl="1"/>
            <a:r>
              <a:rPr lang="es-AR">
                <a:sym typeface="Wingdings" panose="05000000000000000000" pitchFamily="2" charset="2"/>
              </a:rPr>
              <a:t>iter  que hacer cada vez que se repite el loop</a:t>
            </a:r>
            <a:r>
              <a:rPr lang="es-AR"/>
              <a:t> </a:t>
            </a:r>
          </a:p>
          <a:p>
            <a:r>
              <a:rPr lang="es-AR"/>
              <a:t>Podemos salir con break o seguir con continue</a:t>
            </a:r>
          </a:p>
        </p:txBody>
      </p:sp>
    </p:spTree>
    <p:extLst>
      <p:ext uri="{BB962C8B-B14F-4D97-AF65-F5344CB8AC3E}">
        <p14:creationId xmlns:p14="http://schemas.microsoft.com/office/powerpoint/2010/main" xmlns="" val="2604933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992624" cy="914400"/>
          </a:xfrm>
        </p:spPr>
        <p:txBody>
          <a:bodyPr/>
          <a:lstStyle/>
          <a:p>
            <a:r>
              <a:rPr lang="en-US"/>
              <a:t>Sentencia </a:t>
            </a:r>
            <a:r>
              <a:rPr lang="en-US" b="1">
                <a:solidFill>
                  <a:schemeClr val="accent3"/>
                </a:solidFill>
              </a:rPr>
              <a:t>switch</a:t>
            </a:r>
          </a:p>
        </p:txBody>
      </p:sp>
      <p:cxnSp>
        <p:nvCxnSpPr>
          <p:cNvPr id="9" name="Conector recto 8"/>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3"/>
          <p:cNvSpPr>
            <a:spLocks noGrp="1"/>
          </p:cNvSpPr>
          <p:nvPr>
            <p:ph type="body" idx="1"/>
          </p:nvPr>
        </p:nvSpPr>
        <p:spPr>
          <a:xfrm>
            <a:off x="720000" y="1340768"/>
            <a:ext cx="4943952" cy="5026872"/>
          </a:xfrm>
        </p:spPr>
        <p:txBody>
          <a:bodyPr>
            <a:normAutofit lnSpcReduction="10000"/>
          </a:bodyPr>
          <a:lstStyle/>
          <a:p>
            <a:pPr marL="68580" indent="0">
              <a:buNone/>
            </a:pPr>
            <a:r>
              <a:rPr lang="es-AR" sz="2400" b="1">
                <a:solidFill>
                  <a:schemeClr val="accent3"/>
                </a:solidFill>
                <a:latin typeface="+mj-lt"/>
              </a:rPr>
              <a:t>switch</a:t>
            </a:r>
            <a:r>
              <a:rPr lang="es-AR" sz="2400">
                <a:latin typeface="+mj-lt"/>
              </a:rPr>
              <a:t> ( expr )</a:t>
            </a:r>
          </a:p>
          <a:p>
            <a:pPr marL="68580" indent="0">
              <a:buNone/>
            </a:pPr>
            <a:r>
              <a:rPr lang="es-AR" sz="2400">
                <a:latin typeface="+mj-lt"/>
              </a:rPr>
              <a:t>{</a:t>
            </a:r>
          </a:p>
          <a:p>
            <a:pPr marL="68580" indent="0">
              <a:buNone/>
            </a:pPr>
            <a:r>
              <a:rPr lang="es-AR" sz="2400">
                <a:latin typeface="+mj-lt"/>
              </a:rPr>
              <a:t>	</a:t>
            </a:r>
            <a:r>
              <a:rPr lang="es-AR" sz="2400" b="1">
                <a:solidFill>
                  <a:schemeClr val="accent3"/>
                </a:solidFill>
                <a:latin typeface="+mj-lt"/>
              </a:rPr>
              <a:t>case</a:t>
            </a:r>
            <a:r>
              <a:rPr lang="es-AR" sz="2400">
                <a:latin typeface="+mj-lt"/>
              </a:rPr>
              <a:t> constante_1:</a:t>
            </a:r>
          </a:p>
          <a:p>
            <a:pPr marL="68580" indent="0">
              <a:buNone/>
            </a:pPr>
            <a:r>
              <a:rPr lang="es-AR" sz="2400">
                <a:latin typeface="+mj-lt"/>
              </a:rPr>
              <a:t>		sentencias ;</a:t>
            </a:r>
          </a:p>
          <a:p>
            <a:pPr marL="68580" indent="0">
              <a:buNone/>
            </a:pPr>
            <a:r>
              <a:rPr lang="es-AR" sz="2400">
                <a:latin typeface="+mj-lt"/>
              </a:rPr>
              <a:t>		</a:t>
            </a:r>
            <a:r>
              <a:rPr lang="es-AR" sz="2400" b="1">
                <a:solidFill>
                  <a:schemeClr val="accent3"/>
                </a:solidFill>
                <a:latin typeface="+mj-lt"/>
              </a:rPr>
              <a:t>break</a:t>
            </a:r>
            <a:r>
              <a:rPr lang="es-AR" sz="2400">
                <a:latin typeface="+mj-lt"/>
              </a:rPr>
              <a:t>;</a:t>
            </a:r>
          </a:p>
          <a:p>
            <a:pPr marL="68580" indent="0">
              <a:buNone/>
            </a:pPr>
            <a:r>
              <a:rPr lang="es-AR" sz="2400">
                <a:latin typeface="+mj-lt"/>
              </a:rPr>
              <a:t>	. . . </a:t>
            </a:r>
          </a:p>
          <a:p>
            <a:pPr marL="68580" indent="0">
              <a:buNone/>
            </a:pPr>
            <a:r>
              <a:rPr lang="es-AR" sz="2400">
                <a:latin typeface="+mj-lt"/>
              </a:rPr>
              <a:t>	</a:t>
            </a:r>
            <a:r>
              <a:rPr lang="es-AR" sz="2400" b="1">
                <a:solidFill>
                  <a:schemeClr val="accent3"/>
                </a:solidFill>
                <a:latin typeface="+mj-lt"/>
              </a:rPr>
              <a:t>default</a:t>
            </a:r>
            <a:r>
              <a:rPr lang="es-AR" sz="2400">
                <a:latin typeface="+mj-lt"/>
              </a:rPr>
              <a:t>:</a:t>
            </a:r>
          </a:p>
          <a:p>
            <a:pPr marL="68580" indent="0">
              <a:buNone/>
            </a:pPr>
            <a:r>
              <a:rPr lang="es-AR" sz="2400">
                <a:latin typeface="+mj-lt"/>
              </a:rPr>
              <a:t>		sentencias ;</a:t>
            </a:r>
          </a:p>
          <a:p>
            <a:pPr marL="68580" indent="0">
              <a:buNone/>
            </a:pPr>
            <a:r>
              <a:rPr lang="es-AR" sz="2400">
                <a:latin typeface="+mj-lt"/>
              </a:rPr>
              <a:t>		</a:t>
            </a:r>
            <a:r>
              <a:rPr lang="es-AR" sz="2400">
                <a:solidFill>
                  <a:schemeClr val="accent3"/>
                </a:solidFill>
                <a:latin typeface="+mj-lt"/>
              </a:rPr>
              <a:t>break</a:t>
            </a:r>
            <a:r>
              <a:rPr lang="es-AR" sz="2400">
                <a:latin typeface="+mj-lt"/>
              </a:rPr>
              <a:t>;</a:t>
            </a:r>
          </a:p>
          <a:p>
            <a:pPr marL="68580" indent="0">
              <a:buNone/>
            </a:pPr>
            <a:r>
              <a:rPr lang="es-AR" sz="2400">
                <a:latin typeface="+mj-lt"/>
              </a:rPr>
              <a:t>}</a:t>
            </a:r>
          </a:p>
          <a:p>
            <a:pPr marL="68580" indent="0">
              <a:buNone/>
            </a:pPr>
            <a:r>
              <a:rPr lang="es-AR">
                <a:latin typeface="+mj-lt"/>
              </a:rPr>
              <a:t>	</a:t>
            </a:r>
          </a:p>
        </p:txBody>
      </p:sp>
      <p:sp>
        <p:nvSpPr>
          <p:cNvPr id="5" name="Marcador de texto 3"/>
          <p:cNvSpPr txBox="1">
            <a:spLocks/>
          </p:cNvSpPr>
          <p:nvPr/>
        </p:nvSpPr>
        <p:spPr>
          <a:xfrm>
            <a:off x="5807968" y="1340768"/>
            <a:ext cx="6192688" cy="5026872"/>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s-AR"/>
              <a:t>Decision multiple en funcion de una expresion (integral o cadena)</a:t>
            </a:r>
          </a:p>
          <a:p>
            <a:r>
              <a:rPr lang="es-AR"/>
              <a:t>Los elementos </a:t>
            </a:r>
            <a:r>
              <a:rPr lang="es-AR" b="1"/>
              <a:t>case</a:t>
            </a:r>
            <a:r>
              <a:rPr lang="es-AR"/>
              <a:t> solo permiten una constante en tiempo de compilacion (puede cambiar)</a:t>
            </a:r>
          </a:p>
          <a:p>
            <a:r>
              <a:rPr lang="es-AR"/>
              <a:t>El uso de </a:t>
            </a:r>
            <a:r>
              <a:rPr lang="es-AR" b="1"/>
              <a:t>break</a:t>
            </a:r>
            <a:r>
              <a:rPr lang="es-AR"/>
              <a:t> es “casi” obligatorio</a:t>
            </a:r>
          </a:p>
        </p:txBody>
      </p:sp>
    </p:spTree>
    <p:extLst>
      <p:ext uri="{BB962C8B-B14F-4D97-AF65-F5344CB8AC3E}">
        <p14:creationId xmlns:p14="http://schemas.microsoft.com/office/powerpoint/2010/main" xmlns="" val="762857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992624" cy="914400"/>
          </a:xfrm>
        </p:spPr>
        <p:txBody>
          <a:bodyPr/>
          <a:lstStyle/>
          <a:p>
            <a:r>
              <a:rPr lang="en-US"/>
              <a:t>break y continue</a:t>
            </a:r>
          </a:p>
        </p:txBody>
      </p:sp>
      <p:cxnSp>
        <p:nvCxnSpPr>
          <p:cNvPr id="9" name="Conector recto 8"/>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3"/>
          <p:cNvSpPr>
            <a:spLocks noGrp="1"/>
          </p:cNvSpPr>
          <p:nvPr>
            <p:ph type="body" idx="1"/>
          </p:nvPr>
        </p:nvSpPr>
        <p:spPr>
          <a:xfrm>
            <a:off x="715545" y="1340768"/>
            <a:ext cx="10992624" cy="5026872"/>
          </a:xfrm>
        </p:spPr>
        <p:txBody>
          <a:bodyPr>
            <a:normAutofit/>
          </a:bodyPr>
          <a:lstStyle/>
          <a:p>
            <a:r>
              <a:rPr lang="es-AR" sz="3200"/>
              <a:t>Son sentencias que rompen el flujo normal (no son “estructuradas”)</a:t>
            </a:r>
          </a:p>
          <a:p>
            <a:r>
              <a:rPr lang="es-AR" sz="3200"/>
              <a:t>Ambas tienen validez dentro de un bloque de iteración</a:t>
            </a:r>
          </a:p>
          <a:p>
            <a:r>
              <a:rPr lang="es-AR" sz="3200"/>
              <a:t>Usar break para salir del bloque de la estructura de iteración más cercana</a:t>
            </a:r>
          </a:p>
          <a:p>
            <a:r>
              <a:rPr lang="es-AR"/>
              <a:t>Usar continue para saltear el código sub-siguiente y comenzar la siguiente iteración</a:t>
            </a:r>
          </a:p>
        </p:txBody>
      </p:sp>
    </p:spTree>
    <p:extLst>
      <p:ext uri="{BB962C8B-B14F-4D97-AF65-F5344CB8AC3E}">
        <p14:creationId xmlns:p14="http://schemas.microsoft.com/office/powerpoint/2010/main" xmlns="" val="3825259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r>
              <a:rPr lang="en-US"/>
              <a:t>Tipos Predefinidos </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Marcador de texto 1"/>
          <p:cNvSpPr>
            <a:spLocks noGrp="1"/>
          </p:cNvSpPr>
          <p:nvPr>
            <p:ph type="body" idx="1"/>
          </p:nvPr>
        </p:nvSpPr>
        <p:spPr>
          <a:xfrm>
            <a:off x="720000" y="1755379"/>
            <a:ext cx="3081536" cy="2743501"/>
          </a:xfrm>
        </p:spPr>
        <p:txBody>
          <a:bodyPr>
            <a:normAutofit/>
          </a:bodyPr>
          <a:lstStyle/>
          <a:p>
            <a:r>
              <a:rPr lang="es-AR"/>
              <a:t>byte (sbyte)</a:t>
            </a:r>
          </a:p>
          <a:p>
            <a:r>
              <a:rPr lang="es-AR"/>
              <a:t>short (ushort)</a:t>
            </a:r>
          </a:p>
          <a:p>
            <a:r>
              <a:rPr lang="es-AR" err="1"/>
              <a:t>int</a:t>
            </a:r>
            <a:r>
              <a:rPr lang="es-AR"/>
              <a:t> (uint)</a:t>
            </a:r>
          </a:p>
          <a:p>
            <a:r>
              <a:rPr lang="es-AR" err="1"/>
              <a:t>long</a:t>
            </a:r>
            <a:r>
              <a:rPr lang="es-AR"/>
              <a:t> (ulong)</a:t>
            </a:r>
          </a:p>
          <a:p>
            <a:r>
              <a:rPr lang="es-AR" err="1"/>
              <a:t>char</a:t>
            </a:r>
            <a:endParaRPr lang="es-AR"/>
          </a:p>
          <a:p>
            <a:endParaRPr lang="es-AR"/>
          </a:p>
          <a:p>
            <a:endParaRPr lang="es-AR"/>
          </a:p>
          <a:p>
            <a:pPr lvl="1"/>
            <a:endParaRPr lang="es-AR"/>
          </a:p>
          <a:p>
            <a:pPr lvl="1"/>
            <a:endParaRPr lang="es-AR"/>
          </a:p>
        </p:txBody>
      </p:sp>
      <p:sp>
        <p:nvSpPr>
          <p:cNvPr id="7" name="Marcador de texto 1"/>
          <p:cNvSpPr txBox="1">
            <a:spLocks/>
          </p:cNvSpPr>
          <p:nvPr/>
        </p:nvSpPr>
        <p:spPr>
          <a:xfrm>
            <a:off x="8720779" y="1774427"/>
            <a:ext cx="3081536" cy="1944216"/>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s-AR"/>
              <a:t>float</a:t>
            </a:r>
          </a:p>
          <a:p>
            <a:r>
              <a:rPr lang="es-AR"/>
              <a:t>double</a:t>
            </a:r>
          </a:p>
          <a:p>
            <a:r>
              <a:rPr lang="es-AR"/>
              <a:t>decimal (?)</a:t>
            </a:r>
          </a:p>
          <a:p>
            <a:endParaRPr lang="es-AR"/>
          </a:p>
          <a:p>
            <a:pPr lvl="1"/>
            <a:endParaRPr lang="es-AR"/>
          </a:p>
          <a:p>
            <a:pPr lvl="1"/>
            <a:endParaRPr lang="es-AR"/>
          </a:p>
        </p:txBody>
      </p:sp>
      <p:sp>
        <p:nvSpPr>
          <p:cNvPr id="9" name="Rectangle 7"/>
          <p:cNvSpPr txBox="1">
            <a:spLocks noChangeArrowheads="1"/>
          </p:cNvSpPr>
          <p:nvPr/>
        </p:nvSpPr>
        <p:spPr>
          <a:xfrm>
            <a:off x="720000" y="1216846"/>
            <a:ext cx="2520280" cy="626368"/>
          </a:xfrm>
          <a:prstGeom prst="rect">
            <a:avLst/>
          </a:prstGeom>
        </p:spPr>
        <p:txBody>
          <a:bodyPr vert="horz" anchor="t">
            <a:noAutofit/>
          </a:bodyPr>
          <a:lst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a:lstStyle>
          <a:p>
            <a:r>
              <a:rPr lang="en-US" sz="2400" b="1">
                <a:solidFill>
                  <a:schemeClr val="accent3"/>
                </a:solidFill>
              </a:rPr>
              <a:t>Integrales</a:t>
            </a:r>
          </a:p>
        </p:txBody>
      </p:sp>
      <p:sp>
        <p:nvSpPr>
          <p:cNvPr id="10" name="Rectangle 7"/>
          <p:cNvSpPr txBox="1">
            <a:spLocks noChangeArrowheads="1"/>
          </p:cNvSpPr>
          <p:nvPr/>
        </p:nvSpPr>
        <p:spPr>
          <a:xfrm>
            <a:off x="8720779" y="1178065"/>
            <a:ext cx="2676712" cy="626368"/>
          </a:xfrm>
          <a:prstGeom prst="rect">
            <a:avLst/>
          </a:prstGeom>
        </p:spPr>
        <p:txBody>
          <a:bodyPr vert="horz" anchor="t">
            <a:noAutofit/>
          </a:bodyPr>
          <a:lst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a:lstStyle>
          <a:p>
            <a:r>
              <a:rPr lang="en-US" sz="2400" b="1" err="1">
                <a:solidFill>
                  <a:schemeClr val="accent3"/>
                </a:solidFill>
              </a:rPr>
              <a:t>Punto</a:t>
            </a:r>
            <a:r>
              <a:rPr lang="en-US" sz="2400" b="1">
                <a:solidFill>
                  <a:schemeClr val="accent3"/>
                </a:solidFill>
              </a:rPr>
              <a:t> </a:t>
            </a:r>
            <a:r>
              <a:rPr lang="en-US" sz="2400" b="1" err="1">
                <a:solidFill>
                  <a:schemeClr val="accent3"/>
                </a:solidFill>
              </a:rPr>
              <a:t>Flotante</a:t>
            </a:r>
            <a:endParaRPr lang="en-US" sz="2400" b="1">
              <a:solidFill>
                <a:schemeClr val="accent3"/>
              </a:solidFill>
            </a:endParaRPr>
          </a:p>
        </p:txBody>
      </p:sp>
      <p:sp>
        <p:nvSpPr>
          <p:cNvPr id="11" name="Rectangle 7"/>
          <p:cNvSpPr txBox="1">
            <a:spLocks noChangeArrowheads="1"/>
          </p:cNvSpPr>
          <p:nvPr/>
        </p:nvSpPr>
        <p:spPr>
          <a:xfrm>
            <a:off x="4920168" y="1213903"/>
            <a:ext cx="2520280" cy="626368"/>
          </a:xfrm>
          <a:prstGeom prst="rect">
            <a:avLst/>
          </a:prstGeom>
        </p:spPr>
        <p:txBody>
          <a:bodyPr vert="horz" anchor="t">
            <a:noAutofit/>
          </a:bodyPr>
          <a:lst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a:lstStyle>
          <a:p>
            <a:r>
              <a:rPr lang="en-US" sz="2400" b="1" err="1">
                <a:solidFill>
                  <a:schemeClr val="accent3"/>
                </a:solidFill>
              </a:rPr>
              <a:t>Referencia</a:t>
            </a:r>
            <a:endParaRPr lang="en-US" sz="2400" b="1">
              <a:solidFill>
                <a:schemeClr val="accent3"/>
              </a:solidFill>
            </a:endParaRPr>
          </a:p>
        </p:txBody>
      </p:sp>
      <p:sp>
        <p:nvSpPr>
          <p:cNvPr id="12" name="Marcador de texto 1"/>
          <p:cNvSpPr txBox="1">
            <a:spLocks/>
          </p:cNvSpPr>
          <p:nvPr/>
        </p:nvSpPr>
        <p:spPr>
          <a:xfrm>
            <a:off x="4920168" y="1720841"/>
            <a:ext cx="3081536" cy="1944216"/>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s-AR" b="1" err="1">
                <a:solidFill>
                  <a:srgbClr val="7FD13B"/>
                </a:solidFill>
              </a:rPr>
              <a:t>object</a:t>
            </a:r>
            <a:endParaRPr lang="es-AR" b="1">
              <a:solidFill>
                <a:srgbClr val="7FD13B"/>
              </a:solidFill>
            </a:endParaRPr>
          </a:p>
          <a:p>
            <a:r>
              <a:rPr lang="es-AR" err="1"/>
              <a:t>string</a:t>
            </a:r>
            <a:endParaRPr lang="es-AR"/>
          </a:p>
          <a:p>
            <a:r>
              <a:rPr lang="es-AR"/>
              <a:t>[] (array) </a:t>
            </a:r>
          </a:p>
          <a:p>
            <a:pPr lvl="1"/>
            <a:endParaRPr lang="es-AR"/>
          </a:p>
          <a:p>
            <a:pPr lvl="1"/>
            <a:endParaRPr lang="es-AR"/>
          </a:p>
        </p:txBody>
      </p:sp>
      <p:sp>
        <p:nvSpPr>
          <p:cNvPr id="13" name="Rectangle 7"/>
          <p:cNvSpPr txBox="1">
            <a:spLocks noChangeArrowheads="1"/>
          </p:cNvSpPr>
          <p:nvPr/>
        </p:nvSpPr>
        <p:spPr>
          <a:xfrm>
            <a:off x="720000" y="4714950"/>
            <a:ext cx="1800200" cy="626368"/>
          </a:xfrm>
          <a:prstGeom prst="rect">
            <a:avLst/>
          </a:prstGeom>
        </p:spPr>
        <p:txBody>
          <a:bodyPr vert="horz" anchor="t">
            <a:noAutofit/>
          </a:bodyPr>
          <a:lst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a:lstStyle>
          <a:p>
            <a:r>
              <a:rPr lang="en-US" sz="2400" b="1">
                <a:solidFill>
                  <a:schemeClr val="accent3"/>
                </a:solidFill>
              </a:rPr>
              <a:t>Logicos</a:t>
            </a:r>
          </a:p>
        </p:txBody>
      </p:sp>
      <p:sp>
        <p:nvSpPr>
          <p:cNvPr id="14" name="Marcador de texto 1"/>
          <p:cNvSpPr txBox="1">
            <a:spLocks/>
          </p:cNvSpPr>
          <p:nvPr/>
        </p:nvSpPr>
        <p:spPr>
          <a:xfrm>
            <a:off x="720000" y="5341318"/>
            <a:ext cx="1800200" cy="806595"/>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s-AR"/>
              <a:t>bool</a:t>
            </a:r>
          </a:p>
          <a:p>
            <a:endParaRPr lang="es-AR"/>
          </a:p>
          <a:p>
            <a:pPr lvl="1"/>
            <a:endParaRPr lang="es-AR"/>
          </a:p>
          <a:p>
            <a:pPr lvl="1"/>
            <a:endParaRPr lang="es-AR"/>
          </a:p>
        </p:txBody>
      </p:sp>
      <p:sp>
        <p:nvSpPr>
          <p:cNvPr id="15" name="11 Elipse"/>
          <p:cNvSpPr/>
          <p:nvPr/>
        </p:nvSpPr>
        <p:spPr>
          <a:xfrm>
            <a:off x="6180308" y="3684151"/>
            <a:ext cx="3009528" cy="2613992"/>
          </a:xfrm>
          <a:prstGeom prst="ellipse">
            <a:avLst/>
          </a:prstGeom>
          <a:solidFill>
            <a:srgbClr val="7FD13B">
              <a:alpha val="78039"/>
            </a:srgbClr>
          </a:solidFill>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b="1">
                <a:solidFill>
                  <a:srgbClr val="000000"/>
                </a:solidFill>
              </a:rPr>
              <a:t>Son también palabras clave del lenguaje… (tratamiento especial)</a:t>
            </a:r>
          </a:p>
        </p:txBody>
      </p:sp>
    </p:spTree>
    <p:extLst>
      <p:ext uri="{BB962C8B-B14F-4D97-AF65-F5344CB8AC3E}">
        <p14:creationId xmlns:p14="http://schemas.microsoft.com/office/powerpoint/2010/main" xmlns="" val="95758487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Tema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etro">
  <a:themeElements>
    <a:clrScheme name="Curso_PTR">
      <a:dk1>
        <a:srgbClr val="FFFFFF"/>
      </a:dk1>
      <a:lt1>
        <a:srgbClr val="FFFFFF"/>
      </a:lt1>
      <a:dk2>
        <a:srgbClr val="FFFFFF"/>
      </a:dk2>
      <a:lt2>
        <a:srgbClr val="FFFFFF"/>
      </a:lt2>
      <a:accent1>
        <a:srgbClr val="7FD13B"/>
      </a:accent1>
      <a:accent2>
        <a:srgbClr val="FED46B"/>
      </a:accent2>
      <a:accent3>
        <a:srgbClr val="FEB80A"/>
      </a:accent3>
      <a:accent4>
        <a:srgbClr val="00ADDC"/>
      </a:accent4>
      <a:accent5>
        <a:srgbClr val="738AC8"/>
      </a:accent5>
      <a:accent6>
        <a:srgbClr val="1AB39F"/>
      </a:accent6>
      <a:hlink>
        <a:srgbClr val="FED46B"/>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Tema1</Template>
  <TotalTime>11645</TotalTime>
  <Words>1850</Words>
  <Application>Microsoft Office PowerPoint</Application>
  <PresentationFormat>Personalizado</PresentationFormat>
  <Paragraphs>322</Paragraphs>
  <Slides>25</Slides>
  <Notes>25</Notes>
  <HiddenSlides>0</HiddenSlides>
  <MMClips>0</MMClips>
  <ScaleCrop>false</ScaleCrop>
  <HeadingPairs>
    <vt:vector size="4" baseType="variant">
      <vt:variant>
        <vt:lpstr>Tema</vt:lpstr>
      </vt:variant>
      <vt:variant>
        <vt:i4>2</vt:i4>
      </vt:variant>
      <vt:variant>
        <vt:lpstr>Títulos de diapositiva</vt:lpstr>
      </vt:variant>
      <vt:variant>
        <vt:i4>25</vt:i4>
      </vt:variant>
    </vt:vector>
  </HeadingPairs>
  <TitlesOfParts>
    <vt:vector size="27" baseType="lpstr">
      <vt:lpstr>Tema1</vt:lpstr>
      <vt:lpstr>Metro</vt:lpstr>
      <vt:lpstr>Desarrollo en C# Plataforma NET</vt:lpstr>
      <vt:lpstr>Introduccion a la Programacion</vt:lpstr>
      <vt:lpstr>Operadores y Tipos de Datos</vt:lpstr>
      <vt:lpstr>Contenido del Capitulo</vt:lpstr>
      <vt:lpstr>Sentencia do...while</vt:lpstr>
      <vt:lpstr>Sentencia for</vt:lpstr>
      <vt:lpstr>Sentencia switch</vt:lpstr>
      <vt:lpstr>break y continue</vt:lpstr>
      <vt:lpstr>Tipos Predefinidos </vt:lpstr>
      <vt:lpstr>Que es el tipo de una variable? </vt:lpstr>
      <vt:lpstr>Recordar </vt:lpstr>
      <vt:lpstr>Expresiones y operadores</vt:lpstr>
      <vt:lpstr>Operadores</vt:lpstr>
      <vt:lpstr>Problema #1</vt:lpstr>
      <vt:lpstr>El tipo DateTime</vt:lpstr>
      <vt:lpstr>A tener en cuenta... </vt:lpstr>
      <vt:lpstr>Operadores</vt:lpstr>
      <vt:lpstr>El tipo String </vt:lpstr>
      <vt:lpstr>Un comentario acerca de los tipos</vt:lpstr>
      <vt:lpstr>Conversión entre tipos (casting)</vt:lpstr>
      <vt:lpstr>Casting y otras conversiones</vt:lpstr>
      <vt:lpstr>Convertir desde String </vt:lpstr>
      <vt:lpstr>Cadenas de Formato</vt:lpstr>
      <vt:lpstr>Entrada desde teclado</vt:lpstr>
      <vt:lpstr>Resumen</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Capitulo 3-Arreglos y Colecciones</dc:title>
  <dc:creator>Quiquillo</dc:creator>
  <cp:lastModifiedBy>Enrique Thedy</cp:lastModifiedBy>
  <cp:revision>251</cp:revision>
  <dcterms:created xsi:type="dcterms:W3CDTF">2013-04-15T05:37:55Z</dcterms:created>
  <dcterms:modified xsi:type="dcterms:W3CDTF">2016-10-13T19:15:11Z</dcterms:modified>
</cp:coreProperties>
</file>