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32"/>
  </p:notesMasterIdLst>
  <p:sldIdLst>
    <p:sldId id="318" r:id="rId3"/>
    <p:sldId id="415" r:id="rId4"/>
    <p:sldId id="416" r:id="rId5"/>
    <p:sldId id="361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4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47" r:id="rId24"/>
    <p:sldId id="478" r:id="rId25"/>
    <p:sldId id="479" r:id="rId26"/>
    <p:sldId id="480" r:id="rId27"/>
    <p:sldId id="483" r:id="rId28"/>
    <p:sldId id="456" r:id="rId29"/>
    <p:sldId id="481" r:id="rId30"/>
    <p:sldId id="457" r:id="rId3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que Thedy" initials="ET" lastIdx="1" clrIdx="0">
    <p:extLst>
      <p:ext uri="{19B8F6BF-5375-455C-9EA6-DF929625EA0E}">
        <p15:presenceInfo xmlns:p15="http://schemas.microsoft.com/office/powerpoint/2012/main" userId="68edfe84f87955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95" autoAdjust="0"/>
  </p:normalViewPr>
  <p:slideViewPr>
    <p:cSldViewPr>
      <p:cViewPr varScale="1">
        <p:scale>
          <a:sx n="53" d="100"/>
          <a:sy n="53" d="100"/>
        </p:scale>
        <p:origin x="344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D594A-3A9F-41F6-9443-5FC12F2A6BAC}" type="datetimeFigureOut">
              <a:rPr lang="es-AR" smtClean="0"/>
              <a:pPr/>
              <a:t>17/10/2016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C7257-DB4A-4A53-BF75-67D4399DB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74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7257-DB4A-4A53-BF75-67D4399DB8A9}" type="slidenum">
              <a:rPr lang="es-AR" smtClean="0">
                <a:solidFill>
                  <a:prstClr val="black"/>
                </a:solidFill>
              </a:rPr>
              <a:pPr/>
              <a:t>1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72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28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10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Introducir una</a:t>
            </a:r>
            <a:r>
              <a:rPr lang="en-GB" b="1" baseline="0"/>
              <a:t> validacion para valores mayores que cero</a:t>
            </a:r>
          </a:p>
          <a:p>
            <a:endParaRPr lang="en-GB" b="1"/>
          </a:p>
          <a:p>
            <a:r>
              <a:rPr lang="en-GB" b="1"/>
              <a:t>Usar bigint para</a:t>
            </a:r>
            <a:r>
              <a:rPr lang="en-GB" b="1" baseline="0"/>
              <a:t> extender el rango de valores permitidos</a:t>
            </a:r>
          </a:p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70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9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08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9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3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4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7257-DB4A-4A53-BF75-67D4399DB8A9}" type="slidenum">
              <a:rPr lang="es-AR" smtClean="0">
                <a:solidFill>
                  <a:prstClr val="black"/>
                </a:solidFill>
              </a:rPr>
              <a:pPr/>
              <a:t>2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16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8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2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59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6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6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6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/>
              <a:t>No solamente usamos constantes con nombre sino que ademas</a:t>
            </a:r>
            <a:r>
              <a:rPr lang="en-GB" b="1" baseline="0"/>
              <a:t> validamos los tipos!!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/>
              <a:t>Ejemplos: DayofWeek, StringSplitOptions,</a:t>
            </a:r>
            <a:r>
              <a:rPr lang="en-GB" b="1" baseline="0"/>
              <a:t> FileMode</a:t>
            </a:r>
            <a:endParaRPr lang="en-GB" b="1"/>
          </a:p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66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36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4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9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7257-DB4A-4A53-BF75-67D4399DB8A9}" type="slidenum">
              <a:rPr lang="es-AR" smtClean="0">
                <a:solidFill>
                  <a:prstClr val="black"/>
                </a:solidFill>
              </a:rPr>
              <a:pPr/>
              <a:t>3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9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36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96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28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63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Tambien podemos recorrer un array con for (que diferencias existen?)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ckgrd_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6267" y="0"/>
            <a:ext cx="123782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" y="-261182"/>
            <a:ext cx="10037233" cy="3139321"/>
          </a:xfrm>
          <a:ln algn="ctr"/>
        </p:spPr>
        <p:txBody>
          <a:bodyPr tIns="0" rIns="0" bIns="0">
            <a:spAutoFit/>
          </a:bodyPr>
          <a:lstStyle>
            <a:lvl1pPr algn="r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000">
                <a:latin typeface="Segoe Light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7400" y="2720975"/>
            <a:ext cx="5537200" cy="1030288"/>
          </a:xfrm>
        </p:spPr>
        <p:txBody>
          <a:bodyPr lIns="91440" tIns="45720" rIns="91440" bIns="45720"/>
          <a:lstStyle>
            <a:lvl1pPr marL="0" indent="0" algn="r">
              <a:lnSpc>
                <a:spcPct val="95000"/>
              </a:lnSpc>
              <a:spcBef>
                <a:spcPct val="60000"/>
              </a:spcBef>
              <a:buFontTx/>
              <a:buNone/>
              <a:defRPr sz="2600">
                <a:latin typeface="Segoe Semibold" pitchFamily="34" charset="0"/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10/17/2016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38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39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1" name="40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2" name="41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5" name="64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6" name="65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7" name="66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10/17/2016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10/17/2016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Rectángulo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10/17/2016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10/17/2016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16 Rectángulo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17 Rectángulo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19 Rectángulo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20 Rectángulo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Rectángulo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28 Rectángulo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29 Rectángulo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10/17/2016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10/17/2016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10/17/2016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10/17/2016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10/17/2016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10/17/2016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0">
              <a:srgbClr val="00B0F0"/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ckgrd_2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29388"/>
            <a:ext cx="121920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" descr="bckgrd_1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"/>
            <a:ext cx="1219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1"/>
            <a:ext cx="1036531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7" y="992188"/>
            <a:ext cx="10335683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Body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69863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54075" indent="-173038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bg2"/>
        </a:buClr>
        <a:buSzPct val="80000"/>
        <a:buChar char="•"/>
        <a:defRPr>
          <a:solidFill>
            <a:schemeClr val="tx1"/>
          </a:solidFill>
          <a:latin typeface="+mn-lt"/>
        </a:defRPr>
      </a:lvl3pPr>
      <a:lvl4pPr marL="1254125" indent="-165100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Font typeface="Segoe" pitchFamily="34" charset="0"/>
        <a:buChar char="-"/>
        <a:defRPr sz="1600">
          <a:solidFill>
            <a:schemeClr val="tx1"/>
          </a:solidFill>
          <a:latin typeface="+mn-lt"/>
        </a:defRPr>
      </a:lvl4pPr>
      <a:lvl5pPr marL="15446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0">
              <a:srgbClr val="00B0F0"/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14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6" name="15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16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10/17/2016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95600" y="692696"/>
            <a:ext cx="7776864" cy="2664296"/>
          </a:xfrm>
        </p:spPr>
        <p:txBody>
          <a:bodyPr>
            <a:noAutofit/>
          </a:bodyPr>
          <a:lstStyle/>
          <a:p>
            <a:r>
              <a:rPr lang="es-AR" sz="7200" cap="none"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Desarrollo en C#</a:t>
            </a:r>
            <a:br>
              <a:rPr lang="es-AR" sz="7200" cap="none"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AR" sz="7200" cap="none"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Plataforma NET</a:t>
            </a:r>
            <a:endParaRPr lang="es-AR" sz="7200" b="1" cap="none">
              <a:effectLst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5733256"/>
            <a:ext cx="3231127" cy="7200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5400" y="5733256"/>
            <a:ext cx="5738136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5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La clase System.Array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184576"/>
          </a:xfrm>
        </p:spPr>
        <p:txBody>
          <a:bodyPr>
            <a:normAutofit/>
          </a:bodyPr>
          <a:lstStyle/>
          <a:p>
            <a:r>
              <a:rPr lang="es-AR"/>
              <a:t>Métodos de </a:t>
            </a:r>
            <a:r>
              <a:rPr lang="es-AR" b="1">
                <a:solidFill>
                  <a:schemeClr val="accent3"/>
                </a:solidFill>
              </a:rPr>
              <a:t>instancia</a:t>
            </a:r>
            <a:r>
              <a:rPr lang="es-AR">
                <a:solidFill>
                  <a:schemeClr val="accent3"/>
                </a:solidFill>
              </a:rPr>
              <a:t> </a:t>
            </a:r>
            <a:r>
              <a:rPr lang="es-AR"/>
              <a:t>(necesito una variable)</a:t>
            </a:r>
          </a:p>
          <a:p>
            <a:pPr lvl="1"/>
            <a:r>
              <a:rPr lang="es-AR" b="1">
                <a:solidFill>
                  <a:schemeClr val="accent3"/>
                </a:solidFill>
              </a:rPr>
              <a:t>Length</a:t>
            </a:r>
            <a:r>
              <a:rPr lang="es-AR"/>
              <a:t>, GetLength(dim), </a:t>
            </a:r>
            <a:r>
              <a:rPr lang="es-AR" b="1">
                <a:solidFill>
                  <a:schemeClr val="accent3"/>
                </a:solidFill>
              </a:rPr>
              <a:t>LongLength</a:t>
            </a:r>
            <a:r>
              <a:rPr lang="es-AR"/>
              <a:t>, GetLongLength(dim)</a:t>
            </a:r>
          </a:p>
          <a:p>
            <a:pPr lvl="1"/>
            <a:r>
              <a:rPr lang="es-AR"/>
              <a:t>GetValue(…), SetValue(…)</a:t>
            </a:r>
          </a:p>
          <a:p>
            <a:pPr lvl="1"/>
            <a:r>
              <a:rPr lang="es-AR"/>
              <a:t>Rank</a:t>
            </a:r>
          </a:p>
          <a:p>
            <a:pPr lvl="1"/>
            <a:r>
              <a:rPr lang="es-AR"/>
              <a:t>CopyTo() </a:t>
            </a:r>
            <a:r>
              <a:rPr lang="es-AR">
                <a:sym typeface="Wingdings" panose="05000000000000000000" pitchFamily="2" charset="2"/>
              </a:rPr>
              <a:t> sólo vectores</a:t>
            </a:r>
            <a:endParaRPr lang="es-AR"/>
          </a:p>
          <a:p>
            <a:r>
              <a:rPr lang="es-AR"/>
              <a:t>Métodos de </a:t>
            </a:r>
            <a:r>
              <a:rPr lang="es-AR" b="1">
                <a:solidFill>
                  <a:schemeClr val="accent3"/>
                </a:solidFill>
              </a:rPr>
              <a:t>clase</a:t>
            </a:r>
            <a:r>
              <a:rPr lang="es-AR">
                <a:solidFill>
                  <a:schemeClr val="accent3"/>
                </a:solidFill>
              </a:rPr>
              <a:t> </a:t>
            </a:r>
            <a:r>
              <a:rPr lang="es-AR"/>
              <a:t>(Array.xxx)</a:t>
            </a:r>
          </a:p>
          <a:p>
            <a:pPr lvl="1"/>
            <a:r>
              <a:rPr lang="es-AR"/>
              <a:t>Copy( Array, Array, len )  //  ok &gt; 1 dim</a:t>
            </a:r>
          </a:p>
          <a:p>
            <a:pPr lvl="1"/>
            <a:r>
              <a:rPr lang="es-AR">
                <a:solidFill>
                  <a:schemeClr val="accent3"/>
                </a:solidFill>
              </a:rPr>
              <a:t>Sort( Array, … ) </a:t>
            </a:r>
            <a:r>
              <a:rPr lang="es-AR">
                <a:solidFill>
                  <a:schemeClr val="accent3"/>
                </a:solidFill>
                <a:sym typeface="Wingdings" panose="05000000000000000000" pitchFamily="2" charset="2"/>
              </a:rPr>
              <a:t> sólo vectores</a:t>
            </a:r>
            <a:endParaRPr lang="es-AR">
              <a:solidFill>
                <a:schemeClr val="accent3"/>
              </a:solidFill>
            </a:endParaRPr>
          </a:p>
          <a:p>
            <a:pPr lvl="1"/>
            <a:r>
              <a:rPr lang="es-AR"/>
              <a:t>BinarySearch( Array, … valor ) </a:t>
            </a:r>
            <a:r>
              <a:rPr lang="es-AR">
                <a:sym typeface="Wingdings" panose="05000000000000000000" pitchFamily="2" charset="2"/>
              </a:rPr>
              <a:t> sólo vectores ordenados</a:t>
            </a:r>
            <a:endParaRPr lang="es-AR"/>
          </a:p>
          <a:p>
            <a:pPr marL="68580" indent="0">
              <a:buNone/>
            </a:pPr>
            <a:endParaRPr lang="es-AR"/>
          </a:p>
          <a:p>
            <a:pPr lvl="1"/>
            <a:endParaRPr lang="es-AR"/>
          </a:p>
          <a:p>
            <a:pPr lvl="1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777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Split y Join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340768"/>
            <a:ext cx="11280656" cy="5184576"/>
          </a:xfrm>
        </p:spPr>
        <p:txBody>
          <a:bodyPr>
            <a:normAutofit/>
          </a:bodyPr>
          <a:lstStyle/>
          <a:p>
            <a:r>
              <a:rPr lang="es-AR"/>
              <a:t>Split permite crear un array a partir de los elementos de una cadena</a:t>
            </a:r>
          </a:p>
          <a:p>
            <a:pPr marL="454914" lvl="1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 sz="2400">
                <a:latin typeface="+mj-lt"/>
              </a:rPr>
              <a:t>arr = “a , b , c , d”.Split(‘,’) // </a:t>
            </a:r>
            <a:r>
              <a:rPr lang="es-AR" sz="2400">
                <a:latin typeface="+mj-lt"/>
                <a:sym typeface="Wingdings" panose="05000000000000000000" pitchFamily="2" charset="2"/>
              </a:rPr>
              <a:t>{“a ”, “ b ”, “ c ”, “ d”}</a:t>
            </a:r>
          </a:p>
          <a:p>
            <a:pPr lvl="1"/>
            <a:r>
              <a:rPr lang="es-AR"/>
              <a:t>Tengo que pasar uno o mas posibles separadores</a:t>
            </a:r>
          </a:p>
          <a:p>
            <a:pPr lvl="1"/>
            <a:r>
              <a:rPr lang="es-AR"/>
              <a:t>Puedo eliminar elementos vacios</a:t>
            </a:r>
          </a:p>
          <a:p>
            <a:r>
              <a:rPr lang="es-AR"/>
              <a:t>Join permite armar una cadena a partir de elementos que existen en un array</a:t>
            </a:r>
          </a:p>
          <a:p>
            <a:pPr marL="454914" lvl="1" indent="0">
              <a:spcBef>
                <a:spcPts val="1200"/>
              </a:spcBef>
              <a:spcAft>
                <a:spcPts val="1200"/>
              </a:spcAft>
              <a:buClr>
                <a:srgbClr val="FED46B"/>
              </a:buClr>
              <a:buNone/>
            </a:pPr>
            <a:r>
              <a:rPr lang="es-AR">
                <a:solidFill>
                  <a:srgbClr val="FFFFFF"/>
                </a:solidFill>
                <a:latin typeface="Consolas"/>
              </a:rPr>
              <a:t>String.Join(‘|’, arr) </a:t>
            </a:r>
            <a:r>
              <a:rPr lang="es-AR">
                <a:solidFill>
                  <a:srgbClr val="FFFFFF"/>
                </a:solidFill>
                <a:latin typeface="Consolas"/>
                <a:sym typeface="Wingdings" panose="05000000000000000000" pitchFamily="2" charset="2"/>
              </a:rPr>
              <a:t> </a:t>
            </a:r>
            <a:r>
              <a:rPr lang="es-AR">
                <a:solidFill>
                  <a:srgbClr val="FFFFFF"/>
                </a:solidFill>
                <a:latin typeface="Consolas"/>
              </a:rPr>
              <a:t>“a | b | c | d”</a:t>
            </a:r>
            <a:endParaRPr lang="es-AR">
              <a:solidFill>
                <a:srgbClr val="FFFFFF"/>
              </a:solidFill>
              <a:latin typeface="Consolas"/>
              <a:sym typeface="Wingdings" panose="05000000000000000000" pitchFamily="2" charset="2"/>
            </a:endParaRPr>
          </a:p>
          <a:p>
            <a:pPr lvl="1"/>
            <a:r>
              <a:rPr lang="es-AR"/>
              <a:t>Tengo que pasar un separador</a:t>
            </a:r>
          </a:p>
          <a:p>
            <a:pPr lvl="1"/>
            <a:r>
              <a:rPr lang="es-AR"/>
              <a:t>Conserva los espacios originales que puede tener cada elemento</a:t>
            </a:r>
          </a:p>
          <a:p>
            <a:pPr marL="68580" indent="0">
              <a:buNone/>
            </a:pPr>
            <a:endParaRPr lang="es-AR"/>
          </a:p>
          <a:p>
            <a:pPr lvl="1"/>
            <a:endParaRPr lang="es-AR"/>
          </a:p>
          <a:p>
            <a:pPr lvl="1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48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 vert="horz" anchor="t">
            <a:noAutofit/>
          </a:bodyPr>
          <a:lstStyle/>
          <a:p>
            <a:r>
              <a:rPr lang="en-US"/>
              <a:t>Problema #1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75752" y="3356992"/>
            <a:ext cx="10369152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AR" sz="4400">
                <a:solidFill>
                  <a:srgbClr val="000000"/>
                </a:solidFill>
              </a:rPr>
              <a:t>Calcular el factorial de un numero entero </a:t>
            </a:r>
            <a:r>
              <a:rPr lang="es-AR" sz="4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s-AR" sz="44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6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 vert="horz" anchor="t">
            <a:noAutofit/>
          </a:bodyPr>
          <a:lstStyle/>
          <a:p>
            <a:r>
              <a:rPr lang="en-US"/>
              <a:t>Funciones - Definicion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7854" y="1094400"/>
            <a:ext cx="11272802" cy="3342712"/>
          </a:xfrm>
        </p:spPr>
        <p:txBody>
          <a:bodyPr>
            <a:normAutofit/>
          </a:bodyPr>
          <a:lstStyle/>
          <a:p>
            <a:r>
              <a:rPr lang="es-AR"/>
              <a:t>Secuencia de instrucciones que realizan una tarea</a:t>
            </a:r>
          </a:p>
          <a:p>
            <a:r>
              <a:rPr lang="es-AR"/>
              <a:t>Muy amplia…ya que…</a:t>
            </a:r>
          </a:p>
          <a:p>
            <a:pPr lvl="1"/>
            <a:r>
              <a:rPr lang="es-AR"/>
              <a:t>A veces la tarea es muy compleja</a:t>
            </a:r>
          </a:p>
          <a:p>
            <a:pPr lvl="1"/>
            <a:r>
              <a:rPr lang="es-AR"/>
              <a:t>No debería tener multiples responsabilidades</a:t>
            </a:r>
          </a:p>
          <a:p>
            <a:pPr lvl="1"/>
            <a:r>
              <a:rPr lang="es-AR"/>
              <a:t>No debería producir efectos colaterales</a:t>
            </a:r>
          </a:p>
        </p:txBody>
      </p:sp>
    </p:spTree>
    <p:extLst>
      <p:ext uri="{BB962C8B-B14F-4D97-AF65-F5344CB8AC3E}">
        <p14:creationId xmlns:p14="http://schemas.microsoft.com/office/powerpoint/2010/main" val="237493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 vert="horz" anchor="t">
            <a:noAutofit/>
          </a:bodyPr>
          <a:lstStyle/>
          <a:p>
            <a:r>
              <a:rPr lang="en-US"/>
              <a:t>Funciones – Para que existen?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7568" y="1175485"/>
            <a:ext cx="2952328" cy="5310438"/>
          </a:xfrm>
          <a:prstGeom prst="rect">
            <a:avLst/>
          </a:prstGeom>
        </p:spPr>
      </p:pic>
      <p:sp>
        <p:nvSpPr>
          <p:cNvPr id="6" name="Marcador de texto 1"/>
          <p:cNvSpPr>
            <a:spLocks noGrp="1"/>
          </p:cNvSpPr>
          <p:nvPr>
            <p:ph type="body" idx="1"/>
          </p:nvPr>
        </p:nvSpPr>
        <p:spPr>
          <a:xfrm>
            <a:off x="5901600" y="1094400"/>
            <a:ext cx="4752528" cy="5472608"/>
          </a:xfrm>
        </p:spPr>
        <p:txBody>
          <a:bodyPr>
            <a:normAutofit/>
          </a:bodyPr>
          <a:lstStyle/>
          <a:p>
            <a:r>
              <a:rPr lang="es-AR"/>
              <a:t>Código muy largo, spaghetti</a:t>
            </a:r>
          </a:p>
          <a:p>
            <a:endParaRPr lang="es-AR"/>
          </a:p>
          <a:p>
            <a:r>
              <a:rPr lang="es-AR"/>
              <a:t>Subrutinas. Librerias</a:t>
            </a:r>
          </a:p>
          <a:p>
            <a:endParaRPr lang="es-AR" sz="4800"/>
          </a:p>
          <a:p>
            <a:r>
              <a:rPr lang="es-AR"/>
              <a:t>Logica y datos acordes al problema</a:t>
            </a:r>
          </a:p>
          <a:p>
            <a:endParaRPr lang="es-AR" sz="2000"/>
          </a:p>
          <a:p>
            <a:r>
              <a:rPr lang="es-AR"/>
              <a:t>Comportamiento,  modelo de dominio</a:t>
            </a:r>
          </a:p>
        </p:txBody>
      </p:sp>
    </p:spTree>
    <p:extLst>
      <p:ext uri="{BB962C8B-B14F-4D97-AF65-F5344CB8AC3E}">
        <p14:creationId xmlns:p14="http://schemas.microsoft.com/office/powerpoint/2010/main" val="229919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 vert="horz" anchor="t">
            <a:noAutofit/>
          </a:bodyPr>
          <a:lstStyle/>
          <a:p>
            <a:r>
              <a:rPr lang="en-US"/>
              <a:t>Sintaxis – Declaracion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3"/>
          <p:cNvSpPr>
            <a:spLocks noGrp="1"/>
          </p:cNvSpPr>
          <p:nvPr>
            <p:ph type="body" idx="1"/>
          </p:nvPr>
        </p:nvSpPr>
        <p:spPr>
          <a:xfrm>
            <a:off x="839416" y="1268760"/>
            <a:ext cx="11161240" cy="5242896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s-AR" b="1">
                <a:solidFill>
                  <a:schemeClr val="accent3"/>
                </a:solidFill>
                <a:latin typeface="+mj-lt"/>
              </a:rPr>
              <a:t>&lt;ret_type&gt;</a:t>
            </a:r>
            <a:r>
              <a:rPr lang="es-AR">
                <a:latin typeface="+mj-lt"/>
              </a:rPr>
              <a:t> </a:t>
            </a:r>
            <a:r>
              <a:rPr lang="es-AR" i="1">
                <a:latin typeface="+mj-lt"/>
              </a:rPr>
              <a:t>Nombre</a:t>
            </a:r>
            <a:r>
              <a:rPr lang="es-AR">
                <a:latin typeface="+mj-lt"/>
              </a:rPr>
              <a:t>(par1, par2 ... parN) </a:t>
            </a:r>
          </a:p>
          <a:p>
            <a:pPr marL="68580" indent="0">
              <a:buNone/>
            </a:pPr>
            <a:r>
              <a:rPr lang="es-AR">
                <a:latin typeface="+mj-lt"/>
              </a:rPr>
              <a:t>{</a:t>
            </a:r>
          </a:p>
          <a:p>
            <a:pPr marL="68580" indent="0">
              <a:buNone/>
            </a:pPr>
            <a:r>
              <a:rPr lang="es-AR">
                <a:latin typeface="+mj-lt"/>
              </a:rPr>
              <a:t>	sentencias ;</a:t>
            </a:r>
          </a:p>
          <a:p>
            <a:pPr marL="68580" indent="0">
              <a:buNone/>
            </a:pPr>
            <a:r>
              <a:rPr lang="es-AR">
                <a:latin typeface="+mj-lt"/>
              </a:rPr>
              <a:t>}</a:t>
            </a:r>
          </a:p>
          <a:p>
            <a:pPr marL="68580" indent="0">
              <a:buNone/>
            </a:pPr>
            <a:r>
              <a:rPr lang="es-AR">
                <a:latin typeface="+mj-lt"/>
              </a:rPr>
              <a:t>parX :: </a:t>
            </a:r>
            <a:r>
              <a:rPr lang="es-AR" b="1">
                <a:solidFill>
                  <a:schemeClr val="accent3"/>
                </a:solidFill>
                <a:latin typeface="+mj-lt"/>
              </a:rPr>
              <a:t>&lt;par_type&gt;</a:t>
            </a:r>
            <a:r>
              <a:rPr lang="es-AR">
                <a:latin typeface="+mj-lt"/>
              </a:rPr>
              <a:t> </a:t>
            </a:r>
            <a:r>
              <a:rPr lang="es-AR" i="1">
                <a:latin typeface="+mj-lt"/>
              </a:rPr>
              <a:t>nombre</a:t>
            </a:r>
          </a:p>
          <a:p>
            <a:pPr marL="68580" indent="0">
              <a:buNone/>
            </a:pPr>
            <a:r>
              <a:rPr lang="es-AR">
                <a:latin typeface="+mj-lt"/>
              </a:rPr>
              <a:t>	</a:t>
            </a:r>
          </a:p>
          <a:p>
            <a:r>
              <a:rPr lang="es-AR"/>
              <a:t>Los parX son opcionales, pero no los paréntesis!</a:t>
            </a:r>
          </a:p>
          <a:p>
            <a:r>
              <a:rPr lang="es-AR" b="1">
                <a:solidFill>
                  <a:schemeClr val="accent3"/>
                </a:solidFill>
              </a:rPr>
              <a:t>Siempre</a:t>
            </a:r>
            <a:r>
              <a:rPr lang="es-AR">
                <a:solidFill>
                  <a:schemeClr val="accent3"/>
                </a:solidFill>
              </a:rPr>
              <a:t> </a:t>
            </a:r>
            <a:r>
              <a:rPr lang="es-AR"/>
              <a:t>debe tener un ret_type</a:t>
            </a:r>
          </a:p>
          <a:p>
            <a:r>
              <a:rPr lang="es-AR" b="1">
                <a:solidFill>
                  <a:schemeClr val="accent3"/>
                </a:solidFill>
              </a:rPr>
              <a:t>Firma</a:t>
            </a:r>
            <a:r>
              <a:rPr lang="es-AR"/>
              <a:t> del método </a:t>
            </a:r>
            <a:r>
              <a:rPr lang="es-AR">
                <a:sym typeface="Wingdings" panose="05000000000000000000" pitchFamily="2" charset="2"/>
              </a:rPr>
              <a:t> no puede repetirse</a:t>
            </a:r>
            <a:endParaRPr lang="es-AR"/>
          </a:p>
          <a:p>
            <a:r>
              <a:rPr lang="es-AR"/>
              <a:t>Se invoca con un argX por cada parX </a:t>
            </a:r>
            <a:r>
              <a:rPr lang="es-AR">
                <a:solidFill>
                  <a:schemeClr val="accent3"/>
                </a:solidFill>
              </a:rPr>
              <a:t>del mismo tipo o convertible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444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 vert="horz" anchor="t">
            <a:noAutofit/>
          </a:bodyPr>
          <a:lstStyle/>
          <a:p>
            <a:r>
              <a:rPr lang="en-US"/>
              <a:t>Funciones – Mas reglas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39104" y="1196752"/>
            <a:ext cx="11261551" cy="5472608"/>
          </a:xfrm>
        </p:spPr>
        <p:txBody>
          <a:bodyPr>
            <a:normAutofit/>
          </a:bodyPr>
          <a:lstStyle/>
          <a:p>
            <a:r>
              <a:rPr lang="es-AR"/>
              <a:t>ret_type puede ser </a:t>
            </a:r>
            <a:r>
              <a:rPr lang="es-AR" b="1" u="sng">
                <a:solidFill>
                  <a:schemeClr val="accent3"/>
                </a:solidFill>
              </a:rPr>
              <a:t>cualquier</a:t>
            </a:r>
            <a:r>
              <a:rPr lang="es-AR"/>
              <a:t> tipo de datos de .net o definido por el usuario</a:t>
            </a:r>
          </a:p>
          <a:p>
            <a:pPr lvl="1"/>
            <a:r>
              <a:rPr lang="es-AR"/>
              <a:t>En este caso, se debe asegurar la salida del método con una sentencia </a:t>
            </a:r>
          </a:p>
          <a:p>
            <a:pPr marL="768096" lvl="2" indent="0">
              <a:buNone/>
            </a:pPr>
            <a:r>
              <a:rPr lang="es-AR">
                <a:latin typeface="+mj-lt"/>
              </a:rPr>
              <a:t>		</a:t>
            </a:r>
            <a:r>
              <a:rPr lang="es-AR" b="1">
                <a:solidFill>
                  <a:schemeClr val="accent3"/>
                </a:solidFill>
                <a:latin typeface="+mj-lt"/>
              </a:rPr>
              <a:t>return</a:t>
            </a:r>
            <a:r>
              <a:rPr lang="es-AR">
                <a:solidFill>
                  <a:schemeClr val="accent3"/>
                </a:solidFill>
                <a:latin typeface="+mj-lt"/>
              </a:rPr>
              <a:t> XX ;</a:t>
            </a:r>
          </a:p>
          <a:p>
            <a:pPr marL="768096" lvl="2" indent="0">
              <a:buNone/>
            </a:pPr>
            <a:r>
              <a:rPr lang="es-AR"/>
              <a:t>donde XX es tipo ret_type o convertible implicitamente</a:t>
            </a:r>
          </a:p>
          <a:p>
            <a:r>
              <a:rPr lang="es-AR"/>
              <a:t>Si el método no retorna ningún valor, se reemplaza ret_type por </a:t>
            </a:r>
            <a:r>
              <a:rPr lang="es-AR" b="1">
                <a:solidFill>
                  <a:schemeClr val="accent3"/>
                </a:solidFill>
              </a:rPr>
              <a:t>void</a:t>
            </a:r>
          </a:p>
          <a:p>
            <a:pPr lvl="1"/>
            <a:r>
              <a:rPr lang="es-AR"/>
              <a:t>En ese caso return es opcional, aunque puede colocarse, pero sin valor de retorno</a:t>
            </a:r>
          </a:p>
          <a:p>
            <a:pPr marL="768096" lvl="2" indent="0">
              <a:buClr>
                <a:srgbClr val="FED46B"/>
              </a:buClr>
              <a:buNone/>
            </a:pPr>
            <a:r>
              <a:rPr lang="es-AR">
                <a:solidFill>
                  <a:srgbClr val="FFFFFF"/>
                </a:solidFill>
                <a:latin typeface="Consolas"/>
              </a:rPr>
              <a:t>		</a:t>
            </a:r>
            <a:r>
              <a:rPr lang="es-AR" b="1">
                <a:solidFill>
                  <a:srgbClr val="FEB80A"/>
                </a:solidFill>
                <a:latin typeface="Consolas"/>
              </a:rPr>
              <a:t>return</a:t>
            </a:r>
            <a:r>
              <a:rPr lang="es-AR">
                <a:solidFill>
                  <a:srgbClr val="FEB80A"/>
                </a:solidFill>
                <a:latin typeface="Consolas"/>
              </a:rPr>
              <a:t> ;</a:t>
            </a:r>
          </a:p>
          <a:p>
            <a:pPr marL="454914" lvl="1" indent="0">
              <a:buNone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692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 vert="horz" anchor="t">
            <a:noAutofit/>
          </a:bodyPr>
          <a:lstStyle/>
          <a:p>
            <a:r>
              <a:rPr lang="en-US"/>
              <a:t>Sintaxis - Invocacion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911424" y="1196752"/>
            <a:ext cx="11089232" cy="5544616"/>
          </a:xfrm>
        </p:spPr>
        <p:txBody>
          <a:bodyPr>
            <a:normAutofit fontScale="92500" lnSpcReduction="10000"/>
          </a:bodyPr>
          <a:lstStyle/>
          <a:p>
            <a:pPr marL="68580" lvl="0" indent="0">
              <a:buClr>
                <a:srgbClr val="FFFFFF"/>
              </a:buClr>
              <a:buNone/>
            </a:pPr>
            <a:r>
              <a:rPr lang="es-AR" b="1">
                <a:solidFill>
                  <a:srgbClr val="FEB80A"/>
                </a:solidFill>
                <a:latin typeface="Consolas"/>
              </a:rPr>
              <a:t>ret_type</a:t>
            </a:r>
            <a:r>
              <a:rPr lang="es-AR">
                <a:solidFill>
                  <a:srgbClr val="FFFFFF"/>
                </a:solidFill>
                <a:latin typeface="Consolas"/>
              </a:rPr>
              <a:t> result = </a:t>
            </a:r>
            <a:r>
              <a:rPr lang="es-AR" i="1">
                <a:solidFill>
                  <a:srgbClr val="FFFFFF"/>
                </a:solidFill>
                <a:latin typeface="Consolas"/>
              </a:rPr>
              <a:t>Nombre</a:t>
            </a:r>
            <a:r>
              <a:rPr lang="es-AR">
                <a:solidFill>
                  <a:srgbClr val="FFFFFF"/>
                </a:solidFill>
                <a:latin typeface="Consolas"/>
              </a:rPr>
              <a:t>(arg1, arg2 ... argN) ;</a:t>
            </a:r>
          </a:p>
          <a:p>
            <a:pPr marL="68580" indent="0">
              <a:buNone/>
            </a:pPr>
            <a:r>
              <a:rPr lang="es-AR" i="1">
                <a:solidFill>
                  <a:srgbClr val="FFFFFF"/>
                </a:solidFill>
                <a:latin typeface="Consolas"/>
              </a:rPr>
              <a:t>Nombre</a:t>
            </a:r>
            <a:r>
              <a:rPr lang="es-AR">
                <a:solidFill>
                  <a:srgbClr val="FFFFFF"/>
                </a:solidFill>
                <a:latin typeface="Consolas"/>
              </a:rPr>
              <a:t>() ;  //  si no necesita argumentos</a:t>
            </a:r>
            <a:endParaRPr lang="es-AR"/>
          </a:p>
          <a:p>
            <a:endParaRPr lang="es-AR"/>
          </a:p>
          <a:p>
            <a:r>
              <a:rPr lang="es-AR"/>
              <a:t>Siempre debemos usar paréntesis!</a:t>
            </a:r>
          </a:p>
          <a:p>
            <a:r>
              <a:rPr lang="es-AR"/>
              <a:t>Debemos escribir </a:t>
            </a:r>
            <a:r>
              <a:rPr lang="es-AR" b="1">
                <a:solidFill>
                  <a:schemeClr val="accent3"/>
                </a:solidFill>
              </a:rPr>
              <a:t>todos</a:t>
            </a:r>
            <a:r>
              <a:rPr lang="es-AR"/>
              <a:t> los parametros</a:t>
            </a:r>
          </a:p>
          <a:p>
            <a:r>
              <a:rPr lang="es-AR"/>
              <a:t>El resultado del método se puede descartar</a:t>
            </a:r>
          </a:p>
          <a:p>
            <a:pPr lvl="1"/>
            <a:r>
              <a:rPr lang="es-AR"/>
              <a:t>Es decir que no es obligatorio que el método participe de una expresion</a:t>
            </a:r>
          </a:p>
          <a:p>
            <a:r>
              <a:rPr lang="es-AR"/>
              <a:t>Los métodos pueden llamarse a si mismos (recursivos, como el factorial)</a:t>
            </a:r>
          </a:p>
          <a:p>
            <a:r>
              <a:rPr lang="es-AR"/>
              <a:t>Existen otros aspectos que no veremos</a:t>
            </a:r>
          </a:p>
          <a:p>
            <a:pPr lvl="1"/>
            <a:r>
              <a:rPr lang="es-AR"/>
              <a:t>Parametros opcionales (default)</a:t>
            </a:r>
          </a:p>
          <a:p>
            <a:pPr lvl="1"/>
            <a:r>
              <a:rPr lang="es-AR"/>
              <a:t>Parametros con nombre</a:t>
            </a:r>
          </a:p>
        </p:txBody>
      </p:sp>
    </p:spTree>
    <p:extLst>
      <p:ext uri="{BB962C8B-B14F-4D97-AF65-F5344CB8AC3E}">
        <p14:creationId xmlns:p14="http://schemas.microsoft.com/office/powerpoint/2010/main" val="345463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 vert="horz" anchor="t">
            <a:noAutofit/>
          </a:bodyPr>
          <a:lstStyle/>
          <a:p>
            <a:r>
              <a:rPr lang="en-US"/>
              <a:t>Funciones – Variables locales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48310" y="1094400"/>
            <a:ext cx="11252346" cy="5472608"/>
          </a:xfrm>
        </p:spPr>
        <p:txBody>
          <a:bodyPr>
            <a:normAutofit/>
          </a:bodyPr>
          <a:lstStyle/>
          <a:p>
            <a:r>
              <a:rPr lang="es-AR"/>
              <a:t>En C# una funcion además establece un alcance para las variables definidas</a:t>
            </a:r>
          </a:p>
          <a:p>
            <a:r>
              <a:rPr lang="es-AR"/>
              <a:t>Dichas variables se denominan “locales” al método o funcion</a:t>
            </a:r>
          </a:p>
          <a:p>
            <a:r>
              <a:rPr lang="es-AR"/>
              <a:t>Se ubican en un área especial llamada </a:t>
            </a:r>
            <a:r>
              <a:rPr lang="es-AR" b="1">
                <a:solidFill>
                  <a:schemeClr val="accent3"/>
                </a:solidFill>
              </a:rPr>
              <a:t>STACK</a:t>
            </a:r>
          </a:p>
          <a:p>
            <a:r>
              <a:rPr lang="es-AR"/>
              <a:t>Como se recupera la memoria cuando la variable desaparece?</a:t>
            </a:r>
          </a:p>
          <a:p>
            <a:pPr lvl="1"/>
            <a:r>
              <a:rPr lang="es-AR"/>
              <a:t>ValueType </a:t>
            </a:r>
            <a:r>
              <a:rPr lang="es-AR">
                <a:sym typeface="Wingdings" panose="05000000000000000000" pitchFamily="2" charset="2"/>
              </a:rPr>
              <a:t> GC no interviene</a:t>
            </a:r>
            <a:endParaRPr lang="es-AR"/>
          </a:p>
          <a:p>
            <a:pPr lvl="1"/>
            <a:r>
              <a:rPr lang="es-AR"/>
              <a:t>Reference Type </a:t>
            </a:r>
            <a:r>
              <a:rPr lang="es-AR">
                <a:sym typeface="Wingdings" panose="05000000000000000000" pitchFamily="2" charset="2"/>
              </a:rPr>
              <a:t> la memoria referenciada queda “huérfana” GC se encarga de recuperar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4467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 vert="horz" anchor="t">
            <a:noAutofit/>
          </a:bodyPr>
          <a:lstStyle/>
          <a:p>
            <a:r>
              <a:rPr lang="en-US"/>
              <a:t>Recuperacion de memoria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392" y="3451399"/>
            <a:ext cx="4801770" cy="3402736"/>
          </a:xfrm>
          <a:prstGeom prst="rect">
            <a:avLst/>
          </a:prstGeom>
        </p:spPr>
      </p:pic>
      <p:sp>
        <p:nvSpPr>
          <p:cNvPr id="7" name="Marcador de texto 1"/>
          <p:cNvSpPr>
            <a:spLocks noGrp="1"/>
          </p:cNvSpPr>
          <p:nvPr>
            <p:ph type="body" idx="1"/>
          </p:nvPr>
        </p:nvSpPr>
        <p:spPr>
          <a:xfrm>
            <a:off x="3700880" y="1210724"/>
            <a:ext cx="3327730" cy="2243329"/>
          </a:xfr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void Metodo()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  int i = 10;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  string s = “Hola”;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  //  ANTES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}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//  DESPUES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43074" y="2833672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>
                <a:solidFill>
                  <a:srgbClr val="002060"/>
                </a:solidFill>
              </a:rPr>
              <a:t>ANTES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326462" y="2833672"/>
            <a:ext cx="151216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>
                <a:solidFill>
                  <a:srgbClr val="002060"/>
                </a:solidFill>
              </a:rPr>
              <a:t>DESPUES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8610" y="3090284"/>
            <a:ext cx="5008746" cy="35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1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95400" y="4437112"/>
            <a:ext cx="9903246" cy="2088232"/>
          </a:xfrm>
        </p:spPr>
        <p:txBody>
          <a:bodyPr>
            <a:noAutofit/>
          </a:bodyPr>
          <a:lstStyle/>
          <a:p>
            <a:r>
              <a:rPr lang="es-AR" sz="5400" cap="none">
                <a:effectLst/>
              </a:rPr>
              <a:t>Introduccion a la Programacion</a:t>
            </a:r>
            <a:endParaRPr lang="es-AR" sz="5400" b="1" cap="none">
              <a:effectLst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95400" y="188640"/>
            <a:ext cx="5040560" cy="14401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8000" cap="none">
                <a:effectLst/>
              </a:rPr>
              <a:t>Modulo I</a:t>
            </a:r>
          </a:p>
        </p:txBody>
      </p:sp>
    </p:spTree>
    <p:extLst>
      <p:ext uri="{BB962C8B-B14F-4D97-AF65-F5344CB8AC3E}">
        <p14:creationId xmlns:p14="http://schemas.microsoft.com/office/powerpoint/2010/main" val="83508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 vert="horz" anchor="t">
            <a:noAutofit/>
          </a:bodyPr>
          <a:lstStyle/>
          <a:p>
            <a:r>
              <a:rPr lang="en-US"/>
              <a:t>Paso de Argumentos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3672408"/>
          </a:xfrm>
        </p:spPr>
        <p:txBody>
          <a:bodyPr>
            <a:normAutofit/>
          </a:bodyPr>
          <a:lstStyle/>
          <a:p>
            <a:r>
              <a:rPr lang="es-AR"/>
              <a:t>En C#, los argumentos se pasan siempre </a:t>
            </a:r>
            <a:r>
              <a:rPr lang="es-AR" b="1">
                <a:solidFill>
                  <a:schemeClr val="accent3"/>
                </a:solidFill>
              </a:rPr>
              <a:t>por valor</a:t>
            </a:r>
          </a:p>
          <a:p>
            <a:pPr lvl="1"/>
            <a:r>
              <a:rPr lang="es-AR"/>
              <a:t>Esto implica que un método no puede modificar el contenido original del argumento</a:t>
            </a:r>
          </a:p>
          <a:p>
            <a:r>
              <a:rPr lang="es-AR"/>
              <a:t>Para todos los efectos los parámetros son variables locales al método (pueden usarse como tales)</a:t>
            </a:r>
          </a:p>
          <a:p>
            <a:r>
              <a:rPr lang="es-AR"/>
              <a:t>Ej: pasar un int a un método, e intentar modificar el valor original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713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 vert="horz" anchor="t">
            <a:noAutofit/>
          </a:bodyPr>
          <a:lstStyle/>
          <a:p>
            <a:r>
              <a:rPr lang="en-US"/>
              <a:t>Parametros por Referencia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5734" y="1196752"/>
            <a:ext cx="11274921" cy="5472608"/>
          </a:xfrm>
        </p:spPr>
        <p:txBody>
          <a:bodyPr>
            <a:normAutofit/>
          </a:bodyPr>
          <a:lstStyle/>
          <a:p>
            <a:r>
              <a:rPr lang="es-AR"/>
              <a:t>Hay dos maneras de declarar parámetros por referencia: </a:t>
            </a:r>
            <a:r>
              <a:rPr lang="es-AR" b="1">
                <a:solidFill>
                  <a:schemeClr val="accent3"/>
                </a:solidFill>
              </a:rPr>
              <a:t>out</a:t>
            </a:r>
            <a:r>
              <a:rPr lang="es-AR"/>
              <a:t> y </a:t>
            </a:r>
            <a:r>
              <a:rPr lang="es-AR" b="1">
                <a:solidFill>
                  <a:schemeClr val="accent3"/>
                </a:solidFill>
              </a:rPr>
              <a:t>ref</a:t>
            </a:r>
          </a:p>
          <a:p>
            <a:r>
              <a:rPr lang="es-AR"/>
              <a:t>Si un parámetro se declara </a:t>
            </a:r>
            <a:r>
              <a:rPr lang="es-AR" b="1">
                <a:solidFill>
                  <a:schemeClr val="accent3"/>
                </a:solidFill>
              </a:rPr>
              <a:t>out</a:t>
            </a:r>
          </a:p>
          <a:p>
            <a:pPr lvl="1"/>
            <a:r>
              <a:rPr lang="es-AR"/>
              <a:t>El argumento deberá ser una variable del mismo tipo</a:t>
            </a:r>
          </a:p>
          <a:p>
            <a:pPr lvl="1"/>
            <a:r>
              <a:rPr lang="es-AR"/>
              <a:t>Debera pasarse anteponiendo out</a:t>
            </a:r>
          </a:p>
          <a:p>
            <a:pPr lvl="1"/>
            <a:r>
              <a:rPr lang="es-AR"/>
              <a:t>El método tiene la obligación de colocar un valor antes de terminar</a:t>
            </a:r>
          </a:p>
          <a:p>
            <a:r>
              <a:rPr lang="es-AR"/>
              <a:t>Si un parámetro se declara </a:t>
            </a:r>
            <a:r>
              <a:rPr lang="es-AR" b="1">
                <a:solidFill>
                  <a:schemeClr val="accent3"/>
                </a:solidFill>
              </a:rPr>
              <a:t>ref</a:t>
            </a:r>
          </a:p>
          <a:p>
            <a:pPr lvl="1"/>
            <a:r>
              <a:rPr lang="es-AR"/>
              <a:t>El argumento deberá ser una variable inicializada del mismo tipo</a:t>
            </a:r>
          </a:p>
          <a:p>
            <a:pPr lvl="1"/>
            <a:r>
              <a:rPr lang="es-AR"/>
              <a:t>Debera pasarse anteponiendo ref</a:t>
            </a:r>
          </a:p>
          <a:p>
            <a:r>
              <a:rPr lang="es-AR"/>
              <a:t>Ejemplos: las funciones TryParse</a:t>
            </a:r>
          </a:p>
        </p:txBody>
      </p:sp>
    </p:spTree>
    <p:extLst>
      <p:ext uri="{BB962C8B-B14F-4D97-AF65-F5344CB8AC3E}">
        <p14:creationId xmlns:p14="http://schemas.microsoft.com/office/powerpoint/2010/main" val="3228516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79576" y="1798281"/>
            <a:ext cx="7581477" cy="6983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1280656" cy="5502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/>
              <a:t>Codigo que se agrupa para un objetivo comun:</a:t>
            </a:r>
          </a:p>
          <a:p>
            <a:pPr marL="68580" indent="0">
              <a:buNone/>
            </a:pPr>
            <a:r>
              <a:rPr lang="es-AR"/>
              <a:t>		</a:t>
            </a:r>
            <a:r>
              <a:rPr lang="es-AR">
                <a:solidFill>
                  <a:srgbClr val="000000"/>
                </a:solidFill>
              </a:rPr>
              <a:t>Transformar los argumentos en un resultado</a:t>
            </a:r>
          </a:p>
          <a:p>
            <a:r>
              <a:rPr lang="es-AR"/>
              <a:t>Tanto la funcion como los parametros tienen un </a:t>
            </a:r>
            <a:r>
              <a:rPr lang="es-AR" b="1">
                <a:solidFill>
                  <a:schemeClr val="accent3"/>
                </a:solidFill>
              </a:rPr>
              <a:t>tipo</a:t>
            </a:r>
          </a:p>
          <a:p>
            <a:pPr lvl="1"/>
            <a:r>
              <a:rPr lang="es-AR" b="1">
                <a:solidFill>
                  <a:schemeClr val="accent3"/>
                </a:solidFill>
              </a:rPr>
              <a:t>void</a:t>
            </a:r>
            <a:r>
              <a:rPr lang="es-AR"/>
              <a:t> equivale a no retornar nada (solo valido en declaracion de funciones)</a:t>
            </a:r>
          </a:p>
          <a:p>
            <a:pPr lvl="1"/>
            <a:r>
              <a:rPr lang="es-AR" b="1">
                <a:solidFill>
                  <a:schemeClr val="accent3"/>
                </a:solidFill>
              </a:rPr>
              <a:t>return</a:t>
            </a:r>
            <a:r>
              <a:rPr lang="es-AR"/>
              <a:t> es obligatorio solamente si el tipo devuelto no es void</a:t>
            </a:r>
          </a:p>
          <a:p>
            <a:r>
              <a:rPr lang="es-AR"/>
              <a:t>Dentro de la funcion se comparten</a:t>
            </a:r>
          </a:p>
          <a:p>
            <a:pPr lvl="1"/>
            <a:r>
              <a:rPr lang="es-AR"/>
              <a:t>Los parametros/argumentos</a:t>
            </a:r>
          </a:p>
          <a:p>
            <a:pPr lvl="1"/>
            <a:r>
              <a:rPr lang="es-AR"/>
              <a:t>Las variables locales (según su alcance)</a:t>
            </a:r>
          </a:p>
          <a:p>
            <a:pPr lvl="1"/>
            <a:r>
              <a:rPr lang="es-AR"/>
              <a:t>Idealmente, un </a:t>
            </a:r>
            <a:r>
              <a:rPr lang="es-AR" b="1">
                <a:solidFill>
                  <a:schemeClr val="accent3"/>
                </a:solidFill>
              </a:rPr>
              <a:t>unico</a:t>
            </a:r>
            <a:r>
              <a:rPr lang="es-AR"/>
              <a:t> objetivo o responsabilidad</a:t>
            </a:r>
          </a:p>
          <a:p>
            <a:r>
              <a:rPr lang="es-AR"/>
              <a:t>En .net, los argumentos se pasan </a:t>
            </a:r>
            <a:r>
              <a:rPr lang="es-AR" b="1">
                <a:solidFill>
                  <a:schemeClr val="accent3"/>
                </a:solidFill>
              </a:rPr>
              <a:t>por valor</a:t>
            </a:r>
            <a:r>
              <a:rPr lang="es-AR" b="1"/>
              <a:t> </a:t>
            </a:r>
            <a:r>
              <a:rPr lang="es-AR"/>
              <a:t>(se crea una copia)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Funciones – Resumen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317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 vert="horz" anchor="t">
            <a:noAutofit/>
          </a:bodyPr>
          <a:lstStyle/>
          <a:p>
            <a:r>
              <a:rPr lang="en-US"/>
              <a:t>La clase File y StreamWriter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2304256"/>
          </a:xfrm>
        </p:spPr>
        <p:txBody>
          <a:bodyPr>
            <a:normAutofit/>
          </a:bodyPr>
          <a:lstStyle/>
          <a:p>
            <a:r>
              <a:rPr lang="es-AR"/>
              <a:t>.NET utiliza un modelo de IO muy particular: Streams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9616" y="1878026"/>
            <a:ext cx="7200800" cy="4791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1764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 vert="horz" anchor="t">
            <a:noAutofit/>
          </a:bodyPr>
          <a:lstStyle/>
          <a:p>
            <a:r>
              <a:rPr lang="en-US"/>
              <a:t>Lectura y Escritura de Archivos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623392" y="1268760"/>
            <a:ext cx="11568608" cy="2016224"/>
          </a:xfrm>
        </p:spPr>
        <p:txBody>
          <a:bodyPr>
            <a:normAutofit/>
          </a:bodyPr>
          <a:lstStyle/>
          <a:p>
            <a:r>
              <a:rPr lang="es-AR"/>
              <a:t>Una de las alternativas mas sencillas es utilizar los metodos de la clase File</a:t>
            </a:r>
          </a:p>
          <a:p>
            <a:r>
              <a:rPr lang="es-AR"/>
              <a:t>La desventaja es que no permite especificar encodings , modos de apertura, accesos, etc</a:t>
            </a:r>
          </a:p>
        </p:txBody>
      </p:sp>
      <p:sp>
        <p:nvSpPr>
          <p:cNvPr id="6" name="Marcador de texto 1"/>
          <p:cNvSpPr txBox="1">
            <a:spLocks/>
          </p:cNvSpPr>
          <p:nvPr/>
        </p:nvSpPr>
        <p:spPr>
          <a:xfrm>
            <a:off x="4943872" y="2852936"/>
            <a:ext cx="7009456" cy="37444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180000" tIns="180000" rIns="180000" bIns="180000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StreamReader rdr = File.OpenText(@“C:\...”);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StreamWriter wrt = File.CreateText(@”C:\...”);</a:t>
            </a:r>
          </a:p>
          <a:p>
            <a:pPr marL="68580" indent="0">
              <a:buClr>
                <a:srgbClr val="FFFFFF"/>
              </a:buClr>
              <a:buNone/>
            </a:pPr>
            <a:endParaRPr lang="es-AR" sz="1800" noProof="1">
              <a:solidFill>
                <a:sysClr val="windowText" lastClr="000000"/>
              </a:solidFill>
              <a:latin typeface="Consolas"/>
            </a:endParaRPr>
          </a:p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while (!rdr.EndOfStream) {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  string linea = rdr.ReadLine();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  wrt.WriteLine(linea);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}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wrt.Close();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rdr.Close();  //  no olvidar!!</a:t>
            </a:r>
          </a:p>
        </p:txBody>
      </p:sp>
    </p:spTree>
    <p:extLst>
      <p:ext uri="{BB962C8B-B14F-4D97-AF65-F5344CB8AC3E}">
        <p14:creationId xmlns:p14="http://schemas.microsoft.com/office/powerpoint/2010/main" val="1111764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 vert="horz" anchor="t">
            <a:noAutofit/>
          </a:bodyPr>
          <a:lstStyle/>
          <a:p>
            <a:r>
              <a:rPr lang="en-US"/>
              <a:t>Tipos de Acceso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7568" y="1124744"/>
            <a:ext cx="7702284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1764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 vert="horz" anchor="t">
            <a:noAutofit/>
          </a:bodyPr>
          <a:lstStyle/>
          <a:p>
            <a:r>
              <a:rPr lang="en-US"/>
              <a:t>El tipo enum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01220"/>
            <a:ext cx="11017224" cy="5756780"/>
          </a:xfrm>
        </p:spPr>
        <p:txBody>
          <a:bodyPr>
            <a:normAutofit/>
          </a:bodyPr>
          <a:lstStyle/>
          <a:p>
            <a:r>
              <a:rPr lang="es-AR"/>
              <a:t>Permite declarar en tiempo de compilacion un conjunto de valores posibles que pueden ser referidos por nombre</a:t>
            </a:r>
          </a:p>
          <a:p>
            <a:r>
              <a:rPr lang="es-AR"/>
              <a:t>Dicho de otro modo: constantes numéricas agrupadas bajo un mismo significado</a:t>
            </a:r>
          </a:p>
          <a:p>
            <a:r>
              <a:rPr lang="es-AR"/>
              <a:t>Mejora a las constantes tradicionales porque se validan los tipos</a:t>
            </a:r>
            <a:endParaRPr lang="es-AR" b="1">
              <a:solidFill>
                <a:schemeClr val="accent3"/>
              </a:solidFill>
            </a:endParaRPr>
          </a:p>
        </p:txBody>
      </p:sp>
      <p:sp>
        <p:nvSpPr>
          <p:cNvPr id="7" name="Marcador de texto 1"/>
          <p:cNvSpPr txBox="1">
            <a:spLocks/>
          </p:cNvSpPr>
          <p:nvPr/>
        </p:nvSpPr>
        <p:spPr>
          <a:xfrm>
            <a:off x="2687920" y="3789040"/>
            <a:ext cx="7344816" cy="2880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180000" tIns="180000" rIns="180000" bIns="180000">
            <a:normAutofit/>
          </a:bodyPr>
          <a:lstStyle/>
          <a:p>
            <a:pPr marL="6858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s-AR" noProof="1">
                <a:solidFill>
                  <a:sysClr val="windowText" lastClr="000000"/>
                </a:solidFill>
                <a:latin typeface="Consolas"/>
              </a:rPr>
              <a:t>//  Antes, el valor era establecido por el programador </a:t>
            </a:r>
          </a:p>
          <a:p>
            <a:pPr marL="6858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s-AR" noProof="1">
                <a:solidFill>
                  <a:sysClr val="windowText" lastClr="000000"/>
                </a:solidFill>
                <a:latin typeface="Consolas"/>
              </a:rPr>
              <a:t>const int Regular = 2;</a:t>
            </a:r>
          </a:p>
          <a:p>
            <a:pPr marL="6858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s-AR" noProof="1">
                <a:solidFill>
                  <a:sysClr val="windowText" lastClr="000000"/>
                </a:solidFill>
                <a:latin typeface="Consolas"/>
              </a:rPr>
              <a:t>int concepto = Regular;  //  qué significa???</a:t>
            </a:r>
          </a:p>
          <a:p>
            <a:pPr marL="6858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endParaRPr lang="es-AR" noProof="1">
              <a:solidFill>
                <a:sysClr val="windowText" lastClr="000000"/>
              </a:solidFill>
              <a:latin typeface="Consolas"/>
            </a:endParaRPr>
          </a:p>
          <a:p>
            <a:pPr marL="6858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s-AR" noProof="1">
                <a:solidFill>
                  <a:sysClr val="windowText" lastClr="000000"/>
                </a:solidFill>
                <a:latin typeface="Consolas"/>
              </a:rPr>
              <a:t>//  ahora, se deja al compilador</a:t>
            </a:r>
          </a:p>
          <a:p>
            <a:pPr marL="6858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s-AR" b="1" noProof="1">
                <a:solidFill>
                  <a:sysClr val="windowText" lastClr="000000"/>
                </a:solidFill>
                <a:latin typeface="Consolas"/>
              </a:rPr>
              <a:t>enum</a:t>
            </a:r>
            <a:r>
              <a:rPr lang="es-AR" noProof="1">
                <a:solidFill>
                  <a:sysClr val="windowText" lastClr="000000"/>
                </a:solidFill>
                <a:latin typeface="Consolas"/>
              </a:rPr>
              <a:t> ConceptoCurso { Malo, Regular, Bueno, MuyBueno }</a:t>
            </a:r>
          </a:p>
          <a:p>
            <a:pPr marL="6858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s-AR" noProof="1">
                <a:solidFill>
                  <a:sysClr val="windowText" lastClr="000000"/>
                </a:solidFill>
                <a:latin typeface="Consolas"/>
              </a:rPr>
              <a:t>ConceptoCurso concepto = </a:t>
            </a:r>
            <a:r>
              <a:rPr lang="es-AR" b="1" noProof="1">
                <a:solidFill>
                  <a:sysClr val="windowText" lastClr="000000"/>
                </a:solidFill>
                <a:latin typeface="Consolas"/>
              </a:rPr>
              <a:t>ConceptoCurso.Malo</a:t>
            </a:r>
            <a:r>
              <a:rPr lang="es-AR" noProof="1">
                <a:solidFill>
                  <a:sysClr val="windowText" lastClr="000000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57891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List&lt;T&gt;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472608"/>
          </a:xfrm>
        </p:spPr>
        <p:txBody>
          <a:bodyPr>
            <a:normAutofit/>
          </a:bodyPr>
          <a:lstStyle/>
          <a:p>
            <a:r>
              <a:rPr lang="es-AR"/>
              <a:t>Representa un  array dinamico de elementos tipo </a:t>
            </a:r>
            <a:r>
              <a:rPr lang="es-AR" b="1">
                <a:solidFill>
                  <a:schemeClr val="accent3"/>
                </a:solidFill>
              </a:rPr>
              <a:t>T</a:t>
            </a:r>
          </a:p>
          <a:p>
            <a:pPr lvl="1"/>
            <a:r>
              <a:rPr lang="es-AR">
                <a:solidFill>
                  <a:schemeClr val="bg1"/>
                </a:solidFill>
              </a:rPr>
              <a:t>No tenemos que especificar un tamaño maximo</a:t>
            </a:r>
          </a:p>
          <a:p>
            <a:pPr lvl="1"/>
            <a:r>
              <a:rPr lang="es-AR">
                <a:solidFill>
                  <a:schemeClr val="bg1"/>
                </a:solidFill>
              </a:rPr>
              <a:t>La estructura crece a medida que se vaya necesitando</a:t>
            </a:r>
          </a:p>
          <a:p>
            <a:r>
              <a:rPr lang="es-AR"/>
              <a:t>Métodos</a:t>
            </a:r>
          </a:p>
          <a:p>
            <a:pPr lvl="1"/>
            <a:r>
              <a:rPr lang="es-AR"/>
              <a:t>Add(T item) , Remove(T item) , Contains(T item)</a:t>
            </a:r>
          </a:p>
          <a:p>
            <a:pPr lvl="1"/>
            <a:r>
              <a:rPr lang="es-AR"/>
              <a:t>BinarySearch() , Sort() , </a:t>
            </a:r>
            <a:r>
              <a:rPr lang="es-AR" b="1">
                <a:solidFill>
                  <a:schemeClr val="accent3"/>
                </a:solidFill>
              </a:rPr>
              <a:t>Find(predicado)</a:t>
            </a:r>
          </a:p>
          <a:p>
            <a:pPr lvl="1"/>
            <a:r>
              <a:rPr lang="es-AR"/>
              <a:t>[int] </a:t>
            </a:r>
            <a:r>
              <a:rPr lang="es-AR">
                <a:sym typeface="Wingdings" panose="05000000000000000000" pitchFamily="2" charset="2"/>
              </a:rPr>
              <a:t>  T , [int]  T</a:t>
            </a:r>
            <a:endParaRPr lang="es-AR"/>
          </a:p>
          <a:p>
            <a:r>
              <a:rPr lang="es-AR">
                <a:latin typeface="+mj-lt"/>
              </a:rPr>
              <a:t>foreach(T)</a:t>
            </a:r>
          </a:p>
          <a:p>
            <a:r>
              <a:rPr lang="es-AR"/>
              <a:t>Los elementos pueden repetirse</a:t>
            </a:r>
          </a:p>
          <a:p>
            <a:r>
              <a:rPr lang="es-AR"/>
              <a:t>Los elementos no están ordenados</a:t>
            </a:r>
          </a:p>
        </p:txBody>
      </p:sp>
    </p:spTree>
    <p:extLst>
      <p:ext uri="{BB962C8B-B14F-4D97-AF65-F5344CB8AC3E}">
        <p14:creationId xmlns:p14="http://schemas.microsoft.com/office/powerpoint/2010/main" val="3451848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List&lt;string&gt;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5301208"/>
            <a:ext cx="11280656" cy="1556792"/>
          </a:xfrm>
        </p:spPr>
        <p:txBody>
          <a:bodyPr>
            <a:normAutofit/>
          </a:bodyPr>
          <a:lstStyle/>
          <a:p>
            <a:r>
              <a:rPr lang="es-AR"/>
              <a:t>Permite definir multiples variantes de una estructura de datos, cuando lo único que cambia es el tipo involucrado y no el algoritmo</a:t>
            </a:r>
          </a:p>
        </p:txBody>
      </p:sp>
      <p:sp>
        <p:nvSpPr>
          <p:cNvPr id="6" name="Marcador de texto 1"/>
          <p:cNvSpPr txBox="1">
            <a:spLocks/>
          </p:cNvSpPr>
          <p:nvPr/>
        </p:nvSpPr>
        <p:spPr>
          <a:xfrm>
            <a:off x="720000" y="1117428"/>
            <a:ext cx="7320216" cy="4111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180000" tIns="180000" rIns="180000" bIns="180000">
            <a:normAutofit lnSpcReduction="1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List&lt;string&gt; lineas = new List&lt;string&gt;();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string linea;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n-US" sz="1800" noProof="1">
                <a:solidFill>
                  <a:sysClr val="windowText" lastClr="000000"/>
                </a:solidFill>
                <a:latin typeface="Consolas"/>
              </a:rPr>
              <a:t> do {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n-US" sz="1800" noProof="1">
                <a:solidFill>
                  <a:sysClr val="windowText" lastClr="000000"/>
                </a:solidFill>
                <a:latin typeface="Consolas"/>
              </a:rPr>
              <a:t>    linea = Console.ReadLine();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n-US" sz="1800" noProof="1">
                <a:solidFill>
                  <a:sysClr val="windowText" lastClr="000000"/>
                </a:solidFill>
                <a:latin typeface="Consolas"/>
              </a:rPr>
              <a:t>    if (string.IsNullOrWhiteSpace(linea))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n-US" sz="1800" noProof="1">
                <a:solidFill>
                  <a:sysClr val="windowText" lastClr="000000"/>
                </a:solidFill>
                <a:latin typeface="Consolas"/>
              </a:rPr>
              <a:t>      break;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n-US" sz="1800" noProof="1">
                <a:solidFill>
                  <a:sysClr val="windowText" lastClr="000000"/>
                </a:solidFill>
                <a:latin typeface="Consolas"/>
              </a:rPr>
              <a:t>    lineas.Add(linea);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n-US" sz="1800" noProof="1">
                <a:solidFill>
                  <a:sysClr val="windowText" lastClr="000000"/>
                </a:solidFill>
                <a:latin typeface="Consolas"/>
              </a:rPr>
              <a:t>  } while (true);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 for (int idx = 0; idx &lt; </a:t>
            </a:r>
            <a:r>
              <a:rPr lang="es-AR" sz="1800" b="1" noProof="1">
                <a:solidFill>
                  <a:sysClr val="windowText" lastClr="000000"/>
                </a:solidFill>
                <a:latin typeface="Consolas"/>
              </a:rPr>
              <a:t>lineas.Count</a:t>
            </a: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; idx++)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    Console.WriteLine("{0,3} - {1}", 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	idx, </a:t>
            </a:r>
            <a:r>
              <a:rPr lang="es-AR" sz="1800" b="1" noProof="1">
                <a:solidFill>
                  <a:sysClr val="windowText" lastClr="000000"/>
                </a:solidFill>
                <a:latin typeface="Consolas"/>
              </a:rPr>
              <a:t>lineas[idx]</a:t>
            </a: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);</a:t>
            </a:r>
          </a:p>
        </p:txBody>
      </p:sp>
      <p:sp>
        <p:nvSpPr>
          <p:cNvPr id="7" name="Marcador de texto 1"/>
          <p:cNvSpPr txBox="1">
            <a:spLocks/>
          </p:cNvSpPr>
          <p:nvPr/>
        </p:nvSpPr>
        <p:spPr>
          <a:xfrm>
            <a:off x="8184232" y="1110020"/>
            <a:ext cx="3803706" cy="31259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AR"/>
              <a:t>No importa cuántas lineas ingrese…siempre habrá espacio en </a:t>
            </a:r>
            <a:r>
              <a:rPr lang="es-AR" b="1"/>
              <a:t>lineas</a:t>
            </a:r>
            <a:r>
              <a:rPr lang="es-AR"/>
              <a:t> para agregar una nueva</a:t>
            </a:r>
          </a:p>
        </p:txBody>
      </p:sp>
    </p:spTree>
    <p:extLst>
      <p:ext uri="{BB962C8B-B14F-4D97-AF65-F5344CB8AC3E}">
        <p14:creationId xmlns:p14="http://schemas.microsoft.com/office/powerpoint/2010/main" val="1965350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Que significa &lt;T&gt;?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040560"/>
          </a:xfrm>
        </p:spPr>
        <p:txBody>
          <a:bodyPr>
            <a:normAutofit/>
          </a:bodyPr>
          <a:lstStyle/>
          <a:p>
            <a:r>
              <a:rPr lang="es-AR"/>
              <a:t>Permite definir multiples variantes de una estructura de datos, cuando lo único que cambia es el tipo involucrado y no el algoritmo</a:t>
            </a:r>
          </a:p>
          <a:p>
            <a:r>
              <a:rPr lang="es-AR"/>
              <a:t>Cada vez que reemplazo </a:t>
            </a:r>
            <a:r>
              <a:rPr lang="es-AR" b="1">
                <a:solidFill>
                  <a:schemeClr val="accent3"/>
                </a:solidFill>
              </a:rPr>
              <a:t>T</a:t>
            </a:r>
            <a:r>
              <a:rPr lang="es-AR"/>
              <a:t> por un tipo concreto, se genera un nuevo tipo de datos</a:t>
            </a:r>
          </a:p>
          <a:p>
            <a:r>
              <a:rPr lang="es-AR"/>
              <a:t>A </a:t>
            </a:r>
            <a:r>
              <a:rPr lang="es-AR" b="1">
                <a:solidFill>
                  <a:schemeClr val="accent3"/>
                </a:solidFill>
              </a:rPr>
              <a:t>T</a:t>
            </a:r>
            <a:r>
              <a:rPr lang="es-AR"/>
              <a:t> se le llama </a:t>
            </a:r>
            <a:r>
              <a:rPr lang="es-AR" b="1" i="1">
                <a:solidFill>
                  <a:schemeClr val="accent3"/>
                </a:solidFill>
              </a:rPr>
              <a:t>type-parameter</a:t>
            </a:r>
          </a:p>
          <a:p>
            <a:r>
              <a:rPr lang="es-AR"/>
              <a:t>Ventajas mas importantes</a:t>
            </a:r>
          </a:p>
          <a:p>
            <a:pPr lvl="1"/>
            <a:r>
              <a:rPr lang="es-AR"/>
              <a:t>Evitar el casting </a:t>
            </a:r>
            <a:r>
              <a:rPr lang="es-AR">
                <a:sym typeface="Wingdings" panose="05000000000000000000" pitchFamily="2" charset="2"/>
              </a:rPr>
              <a:t> tipos mas seguros</a:t>
            </a:r>
            <a:endParaRPr lang="es-AR"/>
          </a:p>
          <a:p>
            <a:pPr lvl="1"/>
            <a:r>
              <a:rPr lang="es-AR"/>
              <a:t>Evitar el boxing </a:t>
            </a:r>
            <a:r>
              <a:rPr lang="es-AR">
                <a:sym typeface="Wingdings" panose="05000000000000000000" pitchFamily="2" charset="2"/>
              </a:rPr>
              <a:t> +rápido, -memoria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395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31504" y="3356992"/>
            <a:ext cx="9903246" cy="3096344"/>
          </a:xfrm>
        </p:spPr>
        <p:txBody>
          <a:bodyPr>
            <a:noAutofit/>
          </a:bodyPr>
          <a:lstStyle/>
          <a:p>
            <a:r>
              <a:rPr lang="es-AR" sz="5400" cap="none">
                <a:effectLst/>
              </a:rPr>
              <a:t>Tipos compuestos</a:t>
            </a:r>
            <a:br>
              <a:rPr lang="es-AR" sz="5400" cap="none">
                <a:effectLst/>
              </a:rPr>
            </a:br>
            <a:r>
              <a:rPr lang="es-AR" sz="5400" cap="none">
                <a:effectLst/>
              </a:rPr>
              <a:t>Funciones</a:t>
            </a:r>
            <a:br>
              <a:rPr lang="es-AR" sz="5400" cap="none">
                <a:effectLst/>
              </a:rPr>
            </a:br>
            <a:r>
              <a:rPr lang="es-AR" sz="5400" cap="none">
                <a:effectLst/>
              </a:rPr>
              <a:t>Archivos</a:t>
            </a:r>
            <a:endParaRPr lang="es-AR" sz="5400" b="1" cap="none">
              <a:effectLst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9806558" y="0"/>
            <a:ext cx="1728192" cy="237626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AR" sz="12800" cap="none">
                <a:effectLst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858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Contenido del Capitulo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128528" cy="5472608"/>
          </a:xfrm>
        </p:spPr>
        <p:txBody>
          <a:bodyPr>
            <a:normAutofit/>
          </a:bodyPr>
          <a:lstStyle/>
          <a:p>
            <a:r>
              <a:rPr lang="es-AR"/>
              <a:t>Tipo Array</a:t>
            </a:r>
          </a:p>
          <a:p>
            <a:r>
              <a:rPr lang="es-AR"/>
              <a:t>Lectura y escritura de archivos</a:t>
            </a:r>
          </a:p>
          <a:p>
            <a:r>
              <a:rPr lang="es-AR"/>
              <a:t>Enumeraciones</a:t>
            </a:r>
          </a:p>
          <a:p>
            <a:r>
              <a:rPr lang="es-AR"/>
              <a:t>Funciones y el metodo Main</a:t>
            </a:r>
          </a:p>
          <a:p>
            <a:r>
              <a:rPr lang="es-AR"/>
              <a:t>Arreglos dinamicos de tipos variables (List&lt;T&gt;)</a:t>
            </a:r>
          </a:p>
          <a:p>
            <a:endParaRPr lang="es-AR"/>
          </a:p>
          <a:p>
            <a:endParaRPr lang="es-AR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4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Arrays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Es una estructura de datos que cumple con…</a:t>
            </a:r>
          </a:p>
          <a:p>
            <a:pPr lvl="1"/>
            <a:r>
              <a:rPr lang="es-AR"/>
              <a:t>Una cantidad </a:t>
            </a:r>
            <a:r>
              <a:rPr lang="es-AR" b="1">
                <a:solidFill>
                  <a:schemeClr val="accent2"/>
                </a:solidFill>
              </a:rPr>
              <a:t>fija</a:t>
            </a:r>
            <a:r>
              <a:rPr lang="es-AR"/>
              <a:t> de elementos del </a:t>
            </a:r>
            <a:r>
              <a:rPr lang="es-AR" b="1">
                <a:solidFill>
                  <a:schemeClr val="accent2"/>
                </a:solidFill>
              </a:rPr>
              <a:t>mismo tipo</a:t>
            </a:r>
          </a:p>
          <a:p>
            <a:pPr lvl="1"/>
            <a:r>
              <a:rPr lang="es-AR">
                <a:solidFill>
                  <a:schemeClr val="bg1"/>
                </a:solidFill>
              </a:rPr>
              <a:t>Acceso R/W en tiempo constante </a:t>
            </a:r>
            <a:r>
              <a:rPr lang="es-AR">
                <a:solidFill>
                  <a:schemeClr val="bg1"/>
                </a:solidFill>
                <a:sym typeface="Wingdings" panose="05000000000000000000" pitchFamily="2" charset="2"/>
              </a:rPr>
              <a:t> O(1) </a:t>
            </a:r>
          </a:p>
          <a:p>
            <a:pPr lvl="1"/>
            <a:r>
              <a:rPr lang="es-AR">
                <a:solidFill>
                  <a:schemeClr val="bg1"/>
                </a:solidFill>
                <a:sym typeface="Wingdings" panose="05000000000000000000" pitchFamily="2" charset="2"/>
              </a:rPr>
              <a:t>Los elementos se acceden mediante índices</a:t>
            </a:r>
            <a:endParaRPr lang="es-AR">
              <a:solidFill>
                <a:schemeClr val="bg1"/>
              </a:solidFill>
            </a:endParaRPr>
          </a:p>
          <a:p>
            <a:r>
              <a:rPr lang="es-AR"/>
              <a:t>Define un nuevo tipo de datos, cuyo </a:t>
            </a:r>
            <a:r>
              <a:rPr lang="es-AR" b="1">
                <a:solidFill>
                  <a:schemeClr val="accent3"/>
                </a:solidFill>
              </a:rPr>
              <a:t>tipo base </a:t>
            </a:r>
            <a:r>
              <a:rPr lang="es-AR"/>
              <a:t>es el del elemento (</a:t>
            </a:r>
            <a:r>
              <a:rPr lang="es-AR" i="1" err="1"/>
              <a:t>array</a:t>
            </a:r>
            <a:r>
              <a:rPr lang="es-AR" i="1"/>
              <a:t> de</a:t>
            </a:r>
            <a:r>
              <a:rPr lang="es-AR"/>
              <a:t>…)</a:t>
            </a:r>
          </a:p>
          <a:p>
            <a:pPr lvl="1"/>
            <a:r>
              <a:rPr lang="es-AR"/>
              <a:t>Puede usarse en cualquier lugar donde se permite un tipo (campos, variables, parámetros…)</a:t>
            </a:r>
          </a:p>
          <a:p>
            <a:r>
              <a:rPr lang="es-AR"/>
              <a:t>Pueden ser de una o varias dimensiones </a:t>
            </a:r>
            <a:r>
              <a:rPr lang="es-AR">
                <a:sym typeface="Wingdings" panose="05000000000000000000" pitchFamily="2" charset="2"/>
              </a:rPr>
              <a:t> rango del </a:t>
            </a:r>
            <a:r>
              <a:rPr lang="es-AR" err="1">
                <a:sym typeface="Wingdings" panose="05000000000000000000" pitchFamily="2" charset="2"/>
              </a:rPr>
              <a:t>array</a:t>
            </a:r>
            <a:r>
              <a:rPr lang="es-AR">
                <a:sym typeface="Wingdings" panose="05000000000000000000" pitchFamily="2" charset="2"/>
              </a:rPr>
              <a:t> (Rank)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695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Declaracion e instanciacion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040560"/>
          </a:xfrm>
        </p:spPr>
        <p:txBody>
          <a:bodyPr>
            <a:normAutofit/>
          </a:bodyPr>
          <a:lstStyle/>
          <a:p>
            <a:r>
              <a:rPr lang="es-AR"/>
              <a:t>Para un “vector” o array unidimensional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 b="1" i="1">
                <a:solidFill>
                  <a:srgbClr val="FEB80A"/>
                </a:solidFill>
                <a:latin typeface="+mj-lt"/>
              </a:rPr>
              <a:t>	tipo</a:t>
            </a:r>
            <a:r>
              <a:rPr lang="es-AR" sz="2400" b="1">
                <a:solidFill>
                  <a:srgbClr val="FFFFFF"/>
                </a:solidFill>
                <a:latin typeface="+mj-lt"/>
              </a:rPr>
              <a:t>[]</a:t>
            </a:r>
            <a:r>
              <a:rPr lang="es-AR" sz="2400">
                <a:solidFill>
                  <a:srgbClr val="FFFFFF"/>
                </a:solidFill>
                <a:latin typeface="+mj-lt"/>
              </a:rPr>
              <a:t> nombre_vector 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+mj-lt"/>
              </a:rPr>
              <a:t>	nombre_vector = </a:t>
            </a:r>
            <a:r>
              <a:rPr lang="es-AR" sz="2400" b="1" i="1">
                <a:solidFill>
                  <a:srgbClr val="FEB80A"/>
                </a:solidFill>
                <a:latin typeface="+mj-lt"/>
              </a:rPr>
              <a:t>new tipo[dim];</a:t>
            </a:r>
            <a:endParaRPr lang="es-AR" sz="2400">
              <a:latin typeface="+mj-lt"/>
            </a:endParaRPr>
          </a:p>
          <a:p>
            <a:r>
              <a:rPr lang="es-AR"/>
              <a:t>Para una “matriz” o array bi-dimensional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 b="1" i="1">
                <a:solidFill>
                  <a:srgbClr val="FEB80A"/>
                </a:solidFill>
                <a:latin typeface="Consolas"/>
              </a:rPr>
              <a:t>	tipo</a:t>
            </a:r>
            <a:r>
              <a:rPr lang="es-AR" sz="2400" b="1">
                <a:solidFill>
                  <a:srgbClr val="FFFFFF"/>
                </a:solidFill>
                <a:latin typeface="Consolas"/>
              </a:rPr>
              <a:t>[,]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 nombre_matriz 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	nombre_matriz = </a:t>
            </a:r>
            <a:r>
              <a:rPr lang="es-AR" sz="2400" b="1" i="1">
                <a:solidFill>
                  <a:srgbClr val="FEB80A"/>
                </a:solidFill>
                <a:latin typeface="Consolas"/>
              </a:rPr>
              <a:t>new tipo[dim0, dim1];</a:t>
            </a:r>
            <a:endParaRPr lang="es-AR"/>
          </a:p>
          <a:p>
            <a:r>
              <a:rPr lang="es-AR"/>
              <a:t>Una vez declarado el rango (dimensiones) y tamaño del arreglo, </a:t>
            </a:r>
            <a:r>
              <a:rPr lang="es-AR" b="1">
                <a:solidFill>
                  <a:schemeClr val="accent3"/>
                </a:solidFill>
              </a:rPr>
              <a:t>no se pueden modificar</a:t>
            </a:r>
            <a:endParaRPr lang="es-AR"/>
          </a:p>
          <a:p>
            <a:pPr lvl="1"/>
            <a:r>
              <a:rPr lang="es-AR">
                <a:solidFill>
                  <a:schemeClr val="accent3"/>
                </a:solidFill>
                <a:latin typeface="+mj-lt"/>
              </a:rPr>
              <a:t>nombre_matriz</a:t>
            </a:r>
            <a:r>
              <a:rPr lang="es-AR">
                <a:solidFill>
                  <a:schemeClr val="bg1"/>
                </a:solidFill>
              </a:rPr>
              <a:t> siempre tendrá 2 dimensiones y un tamaño de (</a:t>
            </a:r>
            <a:r>
              <a:rPr lang="es-AR">
                <a:solidFill>
                  <a:schemeClr val="bg1"/>
                </a:solidFill>
                <a:latin typeface="+mj-lt"/>
              </a:rPr>
              <a:t>dim0*dim1)</a:t>
            </a:r>
            <a:r>
              <a:rPr lang="es-AR">
                <a:solidFill>
                  <a:schemeClr val="bg1"/>
                </a:solidFill>
              </a:rPr>
              <a:t> elementos</a:t>
            </a:r>
          </a:p>
        </p:txBody>
      </p:sp>
    </p:spTree>
    <p:extLst>
      <p:ext uri="{BB962C8B-B14F-4D97-AF65-F5344CB8AC3E}">
        <p14:creationId xmlns:p14="http://schemas.microsoft.com/office/powerpoint/2010/main" val="92210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Inicializadores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040560"/>
          </a:xfrm>
        </p:spPr>
        <p:txBody>
          <a:bodyPr>
            <a:normAutofit/>
          </a:bodyPr>
          <a:lstStyle/>
          <a:p>
            <a:r>
              <a:rPr lang="es-AR" dirty="0"/>
              <a:t>Podemos usar inicializadores para instanciar un </a:t>
            </a:r>
            <a:r>
              <a:rPr lang="es-AR" dirty="0" err="1"/>
              <a:t>array</a:t>
            </a:r>
            <a:r>
              <a:rPr lang="es-AR" dirty="0"/>
              <a:t> y al mismo tiempo darle forma:</a:t>
            </a:r>
          </a:p>
          <a:p>
            <a:pPr marL="454914" lvl="1" indent="0">
              <a:buNone/>
            </a:pPr>
            <a:r>
              <a:rPr lang="es-AR" dirty="0"/>
              <a:t>	</a:t>
            </a:r>
            <a:r>
              <a:rPr lang="es-AR" dirty="0" err="1">
                <a:latin typeface="+mj-lt"/>
              </a:rPr>
              <a:t>int</a:t>
            </a:r>
            <a:r>
              <a:rPr lang="es-AR" dirty="0">
                <a:latin typeface="+mj-lt"/>
              </a:rPr>
              <a:t>[] x = new </a:t>
            </a:r>
            <a:r>
              <a:rPr lang="es-AR" dirty="0" err="1">
                <a:latin typeface="+mj-lt"/>
              </a:rPr>
              <a:t>int</a:t>
            </a:r>
            <a:r>
              <a:rPr lang="es-AR" dirty="0">
                <a:latin typeface="+mj-lt"/>
              </a:rPr>
              <a:t>[] { 1, 2, 3, 4 } ;</a:t>
            </a:r>
          </a:p>
          <a:p>
            <a:r>
              <a:rPr lang="es-AR" dirty="0">
                <a:solidFill>
                  <a:prstClr val="white"/>
                </a:solidFill>
              </a:rPr>
              <a:t>Podemos abreviar</a:t>
            </a:r>
          </a:p>
          <a:p>
            <a:pPr marL="68580" indent="0">
              <a:buNone/>
            </a:pPr>
            <a:r>
              <a:rPr lang="es-AR" dirty="0">
                <a:solidFill>
                  <a:srgbClr val="FFFFFF"/>
                </a:solidFill>
              </a:rPr>
              <a:t>	</a:t>
            </a:r>
            <a:r>
              <a:rPr lang="es-AR" sz="2600" dirty="0" err="1">
                <a:solidFill>
                  <a:srgbClr val="FFFFFF"/>
                </a:solidFill>
                <a:latin typeface="Consolas"/>
              </a:rPr>
              <a:t>int</a:t>
            </a:r>
            <a:r>
              <a:rPr lang="es-AR" sz="2600" dirty="0">
                <a:solidFill>
                  <a:srgbClr val="FFFFFF"/>
                </a:solidFill>
                <a:latin typeface="Consolas"/>
              </a:rPr>
              <a:t>[] x = { 1, 2, 3, 4 } ;</a:t>
            </a:r>
            <a:endParaRPr lang="es-AR" sz="2600" dirty="0">
              <a:solidFill>
                <a:prstClr val="white"/>
              </a:solidFill>
            </a:endParaRPr>
          </a:p>
          <a:p>
            <a:r>
              <a:rPr lang="es-AR" dirty="0">
                <a:solidFill>
                  <a:prstClr val="white"/>
                </a:solidFill>
              </a:rPr>
              <a:t>Y podemos hacer que el compilador infiera:</a:t>
            </a:r>
          </a:p>
          <a:p>
            <a:pPr marL="68580" indent="0">
              <a:buNone/>
            </a:pPr>
            <a:r>
              <a:rPr lang="es-AR" sz="2800" dirty="0">
                <a:solidFill>
                  <a:prstClr val="white"/>
                </a:solidFill>
                <a:latin typeface="+mj-lt"/>
              </a:rPr>
              <a:t>	</a:t>
            </a:r>
            <a:r>
              <a:rPr lang="es-AR" sz="2600" b="1" dirty="0" err="1">
                <a:solidFill>
                  <a:schemeClr val="accent3"/>
                </a:solidFill>
                <a:latin typeface="+mj-lt"/>
              </a:rPr>
              <a:t>var</a:t>
            </a:r>
            <a:r>
              <a:rPr lang="es-AR" sz="2600" dirty="0">
                <a:solidFill>
                  <a:prstClr val="white"/>
                </a:solidFill>
                <a:latin typeface="+mj-lt"/>
              </a:rPr>
              <a:t> x = new [] { 1, 2, 3, 4 } ;</a:t>
            </a:r>
          </a:p>
          <a:p>
            <a:r>
              <a:rPr lang="es-AR" dirty="0">
                <a:solidFill>
                  <a:prstClr val="white"/>
                </a:solidFill>
              </a:rPr>
              <a:t>Cuando se usa inferencia, hay que tener cuidado que el compilador pueda determinar el tipo base</a:t>
            </a:r>
          </a:p>
        </p:txBody>
      </p:sp>
    </p:spTree>
    <p:extLst>
      <p:ext uri="{BB962C8B-B14F-4D97-AF65-F5344CB8AC3E}">
        <p14:creationId xmlns:p14="http://schemas.microsoft.com/office/powerpoint/2010/main" val="330634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Manipulacion de un array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1280656" cy="557496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sz="2800">
                <a:latin typeface="+mj-lt"/>
              </a:rPr>
              <a:t>			int[] pares = new </a:t>
            </a:r>
            <a:r>
              <a:rPr lang="es-AR" sz="2800" err="1">
                <a:latin typeface="+mj-lt"/>
              </a:rPr>
              <a:t>int</a:t>
            </a:r>
            <a:r>
              <a:rPr lang="es-AR" sz="2800">
                <a:latin typeface="+mj-lt"/>
              </a:rPr>
              <a:t>[10] ;</a:t>
            </a:r>
          </a:p>
          <a:p>
            <a:r>
              <a:rPr lang="es-AR" sz="2800"/>
              <a:t>Para recorrerlo </a:t>
            </a:r>
            <a:r>
              <a:rPr lang="es-AR" sz="2800">
                <a:sym typeface="Wingdings" panose="05000000000000000000" pitchFamily="2" charset="2"/>
              </a:rPr>
              <a:t> la sentencia </a:t>
            </a:r>
            <a:r>
              <a:rPr lang="es-AR" sz="2800" b="1">
                <a:solidFill>
                  <a:schemeClr val="accent3"/>
                </a:solidFill>
                <a:sym typeface="Wingdings" panose="05000000000000000000" pitchFamily="2" charset="2"/>
              </a:rPr>
              <a:t>for</a:t>
            </a:r>
            <a:r>
              <a:rPr lang="es-AR" sz="2800">
                <a:sym typeface="Wingdings" panose="05000000000000000000" pitchFamily="2" charset="2"/>
              </a:rPr>
              <a:t> es la mas utilizada</a:t>
            </a:r>
            <a:endParaRPr lang="es-AR" sz="2800"/>
          </a:p>
          <a:p>
            <a:r>
              <a:rPr lang="es-AR" sz="2800"/>
              <a:t>Correcto:</a:t>
            </a:r>
          </a:p>
          <a:p>
            <a:pPr marL="454914" lvl="1" indent="0">
              <a:buNone/>
            </a:pPr>
            <a:r>
              <a:rPr lang="es-AR" sz="2000" err="1">
                <a:latin typeface="+mj-lt"/>
              </a:rPr>
              <a:t>Console.WriteLine</a:t>
            </a:r>
            <a:r>
              <a:rPr lang="es-AR" sz="2000">
                <a:latin typeface="+mj-lt"/>
              </a:rPr>
              <a:t>( pares[4] ); //  por qué??</a:t>
            </a:r>
          </a:p>
          <a:p>
            <a:pPr marL="454914" lvl="1" indent="0">
              <a:buNone/>
            </a:pPr>
            <a:r>
              <a:rPr lang="es-AR" sz="2000">
                <a:latin typeface="+mj-lt"/>
              </a:rPr>
              <a:t>pares[9] = 18;  // escribir en el </a:t>
            </a:r>
            <a:r>
              <a:rPr lang="es-AR" sz="2000" err="1">
                <a:latin typeface="+mj-lt"/>
              </a:rPr>
              <a:t>array</a:t>
            </a:r>
            <a:endParaRPr lang="es-AR" sz="2000">
              <a:latin typeface="+mj-lt"/>
            </a:endParaRPr>
          </a:p>
          <a:p>
            <a:pPr marL="454914" lvl="1" indent="0">
              <a:buNone/>
            </a:pPr>
            <a:r>
              <a:rPr lang="es-AR" sz="2000" err="1">
                <a:latin typeface="+mj-lt"/>
              </a:rPr>
              <a:t>for</a:t>
            </a:r>
            <a:r>
              <a:rPr lang="es-AR" sz="2000">
                <a:latin typeface="+mj-lt"/>
              </a:rPr>
              <a:t> (</a:t>
            </a:r>
            <a:r>
              <a:rPr lang="es-AR" sz="2000" err="1">
                <a:latin typeface="+mj-lt"/>
              </a:rPr>
              <a:t>int</a:t>
            </a:r>
            <a:r>
              <a:rPr lang="es-AR" sz="2000">
                <a:latin typeface="+mj-lt"/>
              </a:rPr>
              <a:t> i=0; i &lt; 10; i++) pares[i] = i*2;</a:t>
            </a:r>
          </a:p>
          <a:p>
            <a:r>
              <a:rPr lang="es-AR" sz="2800"/>
              <a:t>Incorrecto:</a:t>
            </a:r>
          </a:p>
          <a:p>
            <a:pPr marL="454914" lvl="1" indent="0">
              <a:buNone/>
            </a:pPr>
            <a:r>
              <a:rPr lang="es-AR" sz="2000">
                <a:latin typeface="+mj-lt"/>
              </a:rPr>
              <a:t>pares[10] = 20 ;</a:t>
            </a:r>
          </a:p>
          <a:p>
            <a:pPr marL="454914" lvl="1" indent="0">
              <a:buNone/>
            </a:pPr>
            <a:r>
              <a:rPr lang="es-AR" sz="2000" err="1">
                <a:latin typeface="+mj-lt"/>
              </a:rPr>
              <a:t>ReDim</a:t>
            </a:r>
            <a:r>
              <a:rPr lang="es-AR" sz="2000">
                <a:latin typeface="+mj-lt"/>
              </a:rPr>
              <a:t>(pares, 20) ;</a:t>
            </a:r>
          </a:p>
          <a:p>
            <a:r>
              <a:rPr lang="es-AR" sz="2800"/>
              <a:t>Correcto pero no hace lo que uno espera</a:t>
            </a:r>
          </a:p>
          <a:p>
            <a:pPr marL="454914" lvl="1" indent="0">
              <a:buClr>
                <a:srgbClr val="FED46B"/>
              </a:buClr>
              <a:buNone/>
            </a:pPr>
            <a:r>
              <a:rPr lang="es-AR" sz="2000" err="1">
                <a:solidFill>
                  <a:srgbClr val="FFFFFF"/>
                </a:solidFill>
                <a:latin typeface="Consolas"/>
              </a:rPr>
              <a:t>int</a:t>
            </a:r>
            <a:r>
              <a:rPr lang="es-AR" sz="2000">
                <a:solidFill>
                  <a:srgbClr val="FFFFFF"/>
                </a:solidFill>
                <a:latin typeface="Consolas"/>
              </a:rPr>
              <a:t>[] impares = { 1,3,5,7,9,11,13,15,17,19 };</a:t>
            </a:r>
          </a:p>
          <a:p>
            <a:pPr marL="454914" lvl="1" indent="0">
              <a:buClr>
                <a:srgbClr val="FED46B"/>
              </a:buClr>
              <a:buNone/>
            </a:pPr>
            <a:r>
              <a:rPr lang="es-AR" sz="2000">
                <a:solidFill>
                  <a:srgbClr val="FFFFFF"/>
                </a:solidFill>
                <a:latin typeface="Consolas"/>
              </a:rPr>
              <a:t>pares = impares ;</a:t>
            </a:r>
          </a:p>
          <a:p>
            <a:endParaRPr lang="es-AR" sz="2800"/>
          </a:p>
        </p:txBody>
      </p:sp>
    </p:spTree>
    <p:extLst>
      <p:ext uri="{BB962C8B-B14F-4D97-AF65-F5344CB8AC3E}">
        <p14:creationId xmlns:p14="http://schemas.microsoft.com/office/powerpoint/2010/main" val="388772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La Sentencia </a:t>
            </a:r>
            <a:r>
              <a:rPr lang="en-US" b="1">
                <a:solidFill>
                  <a:schemeClr val="accent3"/>
                </a:solidFill>
              </a:rPr>
              <a:t>foreach</a:t>
            </a:r>
            <a:r>
              <a:rPr lang="en-US"/>
              <a:t>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3"/>
          <p:cNvSpPr>
            <a:spLocks noGrp="1"/>
          </p:cNvSpPr>
          <p:nvPr>
            <p:ph type="body" idx="1"/>
          </p:nvPr>
        </p:nvSpPr>
        <p:spPr>
          <a:xfrm>
            <a:off x="720000" y="1340768"/>
            <a:ext cx="11280656" cy="502687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b="1">
                <a:solidFill>
                  <a:schemeClr val="accent3"/>
                </a:solidFill>
                <a:latin typeface="+mj-lt"/>
              </a:rPr>
              <a:t>foreach</a:t>
            </a:r>
            <a:r>
              <a:rPr lang="es-AR">
                <a:latin typeface="+mj-lt"/>
              </a:rPr>
              <a:t> ( &lt;</a:t>
            </a:r>
            <a:r>
              <a:rPr lang="es-AR" i="1">
                <a:latin typeface="+mj-lt"/>
              </a:rPr>
              <a:t>tipo&gt;</a:t>
            </a:r>
            <a:r>
              <a:rPr lang="es-AR">
                <a:latin typeface="+mj-lt"/>
              </a:rPr>
              <a:t> ident </a:t>
            </a:r>
            <a:r>
              <a:rPr lang="es-AR" b="1">
                <a:solidFill>
                  <a:schemeClr val="accent3"/>
                </a:solidFill>
                <a:latin typeface="+mj-lt"/>
              </a:rPr>
              <a:t>in</a:t>
            </a:r>
            <a:r>
              <a:rPr lang="es-AR">
                <a:latin typeface="+mj-lt"/>
              </a:rPr>
              <a:t> col_var )</a:t>
            </a:r>
          </a:p>
          <a:p>
            <a:pPr marL="68580" indent="0">
              <a:buNone/>
            </a:pPr>
            <a:r>
              <a:rPr lang="es-AR">
                <a:latin typeface="+mj-lt"/>
              </a:rPr>
              <a:t>	sentencias ;</a:t>
            </a:r>
          </a:p>
          <a:p>
            <a:r>
              <a:rPr lang="es-AR"/>
              <a:t>Una forma elegante de recorrer colecciones de elementos</a:t>
            </a:r>
          </a:p>
          <a:p>
            <a:pPr lvl="1"/>
            <a:r>
              <a:rPr lang="es-AR"/>
              <a:t>Normalmente de tamaño desconocido</a:t>
            </a:r>
          </a:p>
          <a:p>
            <a:pPr lvl="1"/>
            <a:r>
              <a:rPr lang="es-AR"/>
              <a:t>Pero también sirve para arreglos ( []  [,]  [][] )</a:t>
            </a:r>
          </a:p>
          <a:p>
            <a:r>
              <a:rPr lang="es-AR"/>
              <a:t>Caracteristicas de </a:t>
            </a:r>
            <a:r>
              <a:rPr lang="es-AR" i="1">
                <a:solidFill>
                  <a:schemeClr val="accent3"/>
                </a:solidFill>
                <a:latin typeface="+mj-lt"/>
              </a:rPr>
              <a:t>ident</a:t>
            </a:r>
            <a:endParaRPr lang="es-AR" i="1"/>
          </a:p>
          <a:p>
            <a:pPr lvl="1"/>
            <a:r>
              <a:rPr lang="es-AR"/>
              <a:t>En cada ciclo contiene el siguiente elemento</a:t>
            </a:r>
            <a:endParaRPr lang="es-AR">
              <a:sym typeface="Wingdings" panose="05000000000000000000" pitchFamily="2" charset="2"/>
            </a:endParaRPr>
          </a:p>
          <a:p>
            <a:pPr lvl="1"/>
            <a:r>
              <a:rPr lang="es-AR">
                <a:sym typeface="Wingdings" panose="05000000000000000000" pitchFamily="2" charset="2"/>
              </a:rPr>
              <a:t>Es de </a:t>
            </a:r>
            <a:r>
              <a:rPr lang="es-AR" b="1">
                <a:solidFill>
                  <a:schemeClr val="accent3"/>
                </a:solidFill>
                <a:sym typeface="Wingdings" panose="05000000000000000000" pitchFamily="2" charset="2"/>
              </a:rPr>
              <a:t>sólo lectura</a:t>
            </a:r>
          </a:p>
          <a:p>
            <a:pPr lvl="1"/>
            <a:r>
              <a:rPr lang="es-AR">
                <a:sym typeface="Wingdings" panose="05000000000000000000" pitchFamily="2" charset="2"/>
              </a:rPr>
              <a:t>Puede ser declarado con </a:t>
            </a:r>
            <a:r>
              <a:rPr lang="es-AR" b="1">
                <a:solidFill>
                  <a:schemeClr val="accent3"/>
                </a:solidFill>
                <a:sym typeface="Wingdings" panose="05000000000000000000" pitchFamily="2" charset="2"/>
              </a:rPr>
              <a:t>var</a:t>
            </a:r>
            <a:endParaRPr lang="es-AR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5065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ema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tro">
  <a:themeElements>
    <a:clrScheme name="Curso_PTR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7FD13B"/>
      </a:accent1>
      <a:accent2>
        <a:srgbClr val="FED46B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ED46B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14947</TotalTime>
  <Words>1504</Words>
  <Application>Microsoft Office PowerPoint</Application>
  <PresentationFormat>Panorámica</PresentationFormat>
  <Paragraphs>315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29</vt:i4>
      </vt:variant>
    </vt:vector>
  </HeadingPairs>
  <TitlesOfParts>
    <vt:vector size="45" baseType="lpstr">
      <vt:lpstr>Arial</vt:lpstr>
      <vt:lpstr>Calibri</vt:lpstr>
      <vt:lpstr>Consolas</vt:lpstr>
      <vt:lpstr>Corbel</vt:lpstr>
      <vt:lpstr>Segoe</vt:lpstr>
      <vt:lpstr>Segoe Light</vt:lpstr>
      <vt:lpstr>Segoe Semibold</vt:lpstr>
      <vt:lpstr>Segoe UI</vt:lpstr>
      <vt:lpstr>Segoe UI Black</vt:lpstr>
      <vt:lpstr>Times New Roman</vt:lpstr>
      <vt:lpstr>Verdana</vt:lpstr>
      <vt:lpstr>Wingdings</vt:lpstr>
      <vt:lpstr>Wingdings 2</vt:lpstr>
      <vt:lpstr>Wingdings 3</vt:lpstr>
      <vt:lpstr>Tema1</vt:lpstr>
      <vt:lpstr>Metro</vt:lpstr>
      <vt:lpstr>Desarrollo en C# Plataforma NET</vt:lpstr>
      <vt:lpstr>Introduccion a la Programacion</vt:lpstr>
      <vt:lpstr>Tipos compuestos Funciones Archivos</vt:lpstr>
      <vt:lpstr>Contenido del Capitulo</vt:lpstr>
      <vt:lpstr>Arrays </vt:lpstr>
      <vt:lpstr>Declaracion e instanciacion </vt:lpstr>
      <vt:lpstr>Inicializadores </vt:lpstr>
      <vt:lpstr>Manipulacion de un array </vt:lpstr>
      <vt:lpstr>La Sentencia foreach </vt:lpstr>
      <vt:lpstr>La clase System.Array </vt:lpstr>
      <vt:lpstr>Split y Join</vt:lpstr>
      <vt:lpstr>Problema #1</vt:lpstr>
      <vt:lpstr>Funciones - Definicion</vt:lpstr>
      <vt:lpstr>Funciones – Para que existen?</vt:lpstr>
      <vt:lpstr>Sintaxis – Declaracion</vt:lpstr>
      <vt:lpstr>Funciones – Mas reglas</vt:lpstr>
      <vt:lpstr>Sintaxis - Invocacion</vt:lpstr>
      <vt:lpstr>Funciones – Variables locales</vt:lpstr>
      <vt:lpstr>Recuperacion de memoria</vt:lpstr>
      <vt:lpstr>Paso de Argumentos</vt:lpstr>
      <vt:lpstr>Parametros por Referencia</vt:lpstr>
      <vt:lpstr>Funciones – Resumen </vt:lpstr>
      <vt:lpstr>La clase File y StreamWriter</vt:lpstr>
      <vt:lpstr>Lectura y Escritura de Archivos</vt:lpstr>
      <vt:lpstr>Tipos de Acceso</vt:lpstr>
      <vt:lpstr>El tipo enum</vt:lpstr>
      <vt:lpstr>List&lt;T&gt; </vt:lpstr>
      <vt:lpstr>List&lt;string&gt; </vt:lpstr>
      <vt:lpstr>Que significa &lt;T&gt;?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3-Arreglos y Colecciones</dc:title>
  <dc:creator>Quiquillo</dc:creator>
  <cp:lastModifiedBy>Enrique Thedy</cp:lastModifiedBy>
  <cp:revision>278</cp:revision>
  <dcterms:created xsi:type="dcterms:W3CDTF">2013-04-15T05:37:55Z</dcterms:created>
  <dcterms:modified xsi:type="dcterms:W3CDTF">2016-10-17T22:04:03Z</dcterms:modified>
</cp:coreProperties>
</file>