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4" r:id="rId2"/>
  </p:sldMasterIdLst>
  <p:notesMasterIdLst>
    <p:notesMasterId r:id="rId21"/>
  </p:notesMasterIdLst>
  <p:sldIdLst>
    <p:sldId id="318" r:id="rId3"/>
    <p:sldId id="415" r:id="rId4"/>
    <p:sldId id="416" r:id="rId5"/>
    <p:sldId id="361" r:id="rId6"/>
    <p:sldId id="449" r:id="rId7"/>
    <p:sldId id="450" r:id="rId8"/>
    <p:sldId id="451" r:id="rId9"/>
    <p:sldId id="452" r:id="rId10"/>
    <p:sldId id="453" r:id="rId11"/>
    <p:sldId id="454" r:id="rId12"/>
    <p:sldId id="455" r:id="rId13"/>
    <p:sldId id="458" r:id="rId14"/>
    <p:sldId id="459" r:id="rId15"/>
    <p:sldId id="461" r:id="rId16"/>
    <p:sldId id="463" r:id="rId17"/>
    <p:sldId id="465" r:id="rId18"/>
    <p:sldId id="467" r:id="rId19"/>
    <p:sldId id="469" r:id="rId2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rique Thedy" initials="ET" lastIdx="1" clrIdx="0">
    <p:extLst>
      <p:ext uri="{19B8F6BF-5375-455C-9EA6-DF929625EA0E}">
        <p15:presenceInfo xmlns:p15="http://schemas.microsoft.com/office/powerpoint/2012/main" userId="68edfe84f87955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FD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84124" autoAdjust="0"/>
  </p:normalViewPr>
  <p:slideViewPr>
    <p:cSldViewPr>
      <p:cViewPr varScale="1">
        <p:scale>
          <a:sx n="92" d="100"/>
          <a:sy n="92" d="100"/>
        </p:scale>
        <p:origin x="64" y="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D594A-3A9F-41F6-9443-5FC12F2A6BAC}" type="datetimeFigureOut">
              <a:rPr lang="es-AR" smtClean="0"/>
              <a:pPr/>
              <a:t>27/10/2016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C7257-DB4A-4A53-BF75-67D4399DB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274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C7257-DB4A-4A53-BF75-67D4399DB8A9}" type="slidenum">
              <a:rPr lang="es-AR" smtClean="0">
                <a:solidFill>
                  <a:prstClr val="black"/>
                </a:solidFill>
              </a:rPr>
              <a:pPr/>
              <a:t>1</a:t>
            </a:fld>
            <a:endParaRPr lang="es-A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072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57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01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25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25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25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r>
              <a:rPr lang="en-GB" b="1"/>
              <a:t>this puede usarse internamente para manifestar</a:t>
            </a:r>
            <a:r>
              <a:rPr lang="en-GB" b="1" baseline="0"/>
              <a:t> el hecho de que estamos accediendo a miembros de esta clase particular, o bien para evitar ambigüedades</a:t>
            </a:r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25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r>
              <a:rPr lang="en-GB" b="1"/>
              <a:t>this puede usarse internamente para manifestar</a:t>
            </a:r>
            <a:r>
              <a:rPr lang="en-GB" b="1" baseline="0"/>
              <a:t> el hecho de que estamos accediendo a miembros de esta clase particular, o bien para evitar ambigüedades</a:t>
            </a:r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25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r>
              <a:rPr lang="en-GB" b="1"/>
              <a:t>this puede usarse internamente para manifestar</a:t>
            </a:r>
            <a:r>
              <a:rPr lang="en-GB" b="1" baseline="0"/>
              <a:t> el hecho de que estamos accediendo a miembros de esta clase particular, o bien para evitar ambigüedades</a:t>
            </a:r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25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r>
              <a:rPr lang="en-GB" b="1"/>
              <a:t>this puede usarse internamente para manifestar</a:t>
            </a:r>
            <a:r>
              <a:rPr lang="en-GB" b="1" baseline="0"/>
              <a:t> el hecho de que estamos accediendo a miembros de esta clase particular, o bien para evitar ambigüedades</a:t>
            </a:r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25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C7257-DB4A-4A53-BF75-67D4399DB8A9}" type="slidenum">
              <a:rPr lang="es-AR" smtClean="0">
                <a:solidFill>
                  <a:prstClr val="black"/>
                </a:solidFill>
              </a:rPr>
              <a:pPr/>
              <a:t>2</a:t>
            </a:fld>
            <a:endParaRPr lang="es-A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216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C7257-DB4A-4A53-BF75-67D4399DB8A9}" type="slidenum">
              <a:rPr lang="es-AR" smtClean="0">
                <a:solidFill>
                  <a:prstClr val="black"/>
                </a:solidFill>
              </a:rPr>
              <a:pPr/>
              <a:t>3</a:t>
            </a:fld>
            <a:endParaRPr lang="es-A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997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70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83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r>
              <a:rPr lang="en-GB" b="1"/>
              <a:t>En la programacion C o C++ tenemos que usar llamadas al</a:t>
            </a:r>
            <a:r>
              <a:rPr lang="en-GB" b="1" baseline="0"/>
              <a:t> sistema operativo directamente. Es nuestra responsabilidad guardar los datos intermedios que se necesiten para acceder a los recursos del sistema (por ejemplo el HANDLE) como asi tambien liberar memoria o cerrar los archivos.</a:t>
            </a:r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58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21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  <a:p>
            <a:r>
              <a:rPr lang="en-GB" b="1"/>
              <a:t>https://msdn.microsoft.com/en-us/library/ms310241</a:t>
            </a:r>
          </a:p>
          <a:p>
            <a:r>
              <a:rPr lang="en-GB" b="1"/>
              <a:t>https://msdn.microsoft.com/en-us/library/system.io.fileinfo(v=vs.110).aspx</a:t>
            </a:r>
          </a:p>
          <a:p>
            <a:endParaRPr lang="en-GB" b="1"/>
          </a:p>
          <a:p>
            <a:endParaRPr lang="en-GB" b="1"/>
          </a:p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01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r>
              <a:rPr lang="en-GB" b="1"/>
              <a:t>Mostrar MSDN</a:t>
            </a:r>
          </a:p>
          <a:p>
            <a:endParaRPr lang="en-GB" b="1"/>
          </a:p>
          <a:p>
            <a:r>
              <a:rPr lang="en-GB" b="1"/>
              <a:t>https://msdn.microsoft.com/en-us/library/ms310241</a:t>
            </a:r>
          </a:p>
          <a:p>
            <a:r>
              <a:rPr lang="en-GB" b="1"/>
              <a:t>https://msdn.microsoft.com/en-us/library/system.io.fileinfo(v=vs.110).aspx</a:t>
            </a:r>
          </a:p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8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ckgrd_4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6267" y="0"/>
            <a:ext cx="123782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8" y="-261182"/>
            <a:ext cx="10037233" cy="3139321"/>
          </a:xfrm>
          <a:ln algn="ctr"/>
        </p:spPr>
        <p:txBody>
          <a:bodyPr tIns="0" rIns="0" bIns="0">
            <a:spAutoFit/>
          </a:bodyPr>
          <a:lstStyle>
            <a:lvl1pPr algn="r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000">
                <a:latin typeface="Segoe Light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97400" y="2720975"/>
            <a:ext cx="5537200" cy="1030288"/>
          </a:xfrm>
        </p:spPr>
        <p:txBody>
          <a:bodyPr lIns="91440" tIns="45720" rIns="91440" bIns="45720"/>
          <a:lstStyle>
            <a:lvl1pPr marL="0" indent="0" algn="r">
              <a:lnSpc>
                <a:spcPct val="95000"/>
              </a:lnSpc>
              <a:spcBef>
                <a:spcPct val="60000"/>
              </a:spcBef>
              <a:buFontTx/>
              <a:buNone/>
              <a:defRPr sz="2600">
                <a:latin typeface="Segoe Semibold" pitchFamily="34" charset="0"/>
              </a:defRPr>
            </a:lvl1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351" y="0"/>
            <a:ext cx="2590800" cy="53784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725" y="0"/>
            <a:ext cx="7573433" cy="5378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10/27/2016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38 Rectángulo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39 Rectángulo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1" name="40 Rectángulo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2" name="41 Rectángulo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56" name="55 Rectángulo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5" name="64 Rectángulo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6" name="65 Rectángulo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7" name="66 Rectángulo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10/27/2016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Forma libre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14 Forma libre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12 Forma libre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16 Forma libre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17 Forma libre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18 Forma libre"/>
          <p:cNvSpPr>
            <a:spLocks/>
          </p:cNvSpPr>
          <p:nvPr/>
        </p:nvSpPr>
        <p:spPr bwMode="auto">
          <a:xfrm>
            <a:off x="7931158" y="424657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19 Forma libre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20 Forma libre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21 Forma libre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22 Forma libre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23 Forma libre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24 Forma libre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25 Forma libre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26 Forma libre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10/27/2016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84213" y="40227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8 Rectángulo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9 Rectángulo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10 Rectángulo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11 Rectángulo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9125" y="1770507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207125" y="1770507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10/27/2016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"/>
          <p:cNvSpPr/>
          <p:nvPr/>
        </p:nvSpPr>
        <p:spPr>
          <a:xfrm>
            <a:off x="0" y="40227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3374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74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10/27/2016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7" name="16 Rectángulo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17 Rectángulo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18 Rectángulo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19 Rectángulo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20 Rectángulo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21 Rectángulo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28 Rectángulo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29 Rectángulo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10/27/2016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10/27/2016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10/27/2016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8 Conector recto"/>
          <p:cNvCxnSpPr/>
          <p:nvPr/>
        </p:nvCxnSpPr>
        <p:spPr>
          <a:xfrm flipV="1">
            <a:off x="484261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Grupo"/>
          <p:cNvGrpSpPr/>
          <p:nvPr/>
        </p:nvGrpSpPr>
        <p:grpSpPr>
          <a:xfrm rot="5400000">
            <a:off x="11374909" y="1197789"/>
            <a:ext cx="132763" cy="171288"/>
            <a:chOff x="6668087" y="1297746"/>
            <a:chExt cx="161840" cy="156602"/>
          </a:xfrm>
        </p:grpSpPr>
        <p:cxnSp>
          <p:nvCxnSpPr>
            <p:cNvPr id="15" name="14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 bwMode="grayWhite">
          <a:xfrm>
            <a:off x="1219200" y="44126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grpSp>
        <p:nvGrpSpPr>
          <p:cNvPr id="14" name="13 Grupo"/>
          <p:cNvGrpSpPr/>
          <p:nvPr/>
        </p:nvGrpSpPr>
        <p:grpSpPr>
          <a:xfrm rot="5400000">
            <a:off x="11578109" y="1350189"/>
            <a:ext cx="132763" cy="171288"/>
            <a:chOff x="6668087" y="1297746"/>
            <a:chExt cx="161840" cy="156602"/>
          </a:xfrm>
        </p:grpSpPr>
        <p:cxnSp>
          <p:nvCxnSpPr>
            <p:cNvPr id="11" name="10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o"/>
          <p:cNvGrpSpPr/>
          <p:nvPr/>
        </p:nvGrpSpPr>
        <p:grpSpPr>
          <a:xfrm rot="5400000">
            <a:off x="11115585" y="1453352"/>
            <a:ext cx="132763" cy="171288"/>
            <a:chOff x="6668087" y="1297746"/>
            <a:chExt cx="161840" cy="156602"/>
          </a:xfrm>
        </p:grpSpPr>
        <p:cxnSp>
          <p:nvCxnSpPr>
            <p:cNvPr id="19" name="18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8F6BCBE8-30B0-4476-8762-9236B142003A}" type="datetimeFigureOut">
              <a:rPr lang="en-US" smtClean="0"/>
              <a:pPr/>
              <a:t>10/27/2016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10/27/2016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50"/>
            <a:ext cx="2641600" cy="5851525"/>
          </a:xfrm>
        </p:spPr>
        <p:txBody>
          <a:bodyPr vert="eaVert" anchor="ctr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812800" y="27465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10/27/2016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724" y="992188"/>
            <a:ext cx="506518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103" y="992188"/>
            <a:ext cx="5067300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0">
              <a:srgbClr val="00B0F0"/>
            </a:gs>
            <a:gs pos="100000">
              <a:schemeClr val="accent5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ckgrd_2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529388"/>
            <a:ext cx="12192000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6" descr="bckgrd_1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11"/>
            <a:ext cx="1219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6351" y="731840"/>
            <a:ext cx="12181416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80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3836" y="11"/>
            <a:ext cx="1036531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717" y="992188"/>
            <a:ext cx="10335683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Body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9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58788" indent="-169863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854075" indent="-173038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bg2"/>
        </a:buClr>
        <a:buSzPct val="80000"/>
        <a:buChar char="•"/>
        <a:defRPr>
          <a:solidFill>
            <a:schemeClr val="tx1"/>
          </a:solidFill>
          <a:latin typeface="+mn-lt"/>
        </a:defRPr>
      </a:lvl3pPr>
      <a:lvl4pPr marL="1254125" indent="-165100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Font typeface="Segoe" pitchFamily="34" charset="0"/>
        <a:buChar char="-"/>
        <a:defRPr sz="1600">
          <a:solidFill>
            <a:schemeClr val="tx1"/>
          </a:solidFill>
          <a:latin typeface="+mn-lt"/>
        </a:defRPr>
      </a:lvl4pPr>
      <a:lvl5pPr marL="15446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0">
              <a:srgbClr val="00B0F0"/>
            </a:gs>
            <a:gs pos="100000">
              <a:schemeClr val="accent5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7 Rectángulo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8 Rectángulo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9 Rectángulo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10 Rectángulo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11 Rectángulo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5" name="14 Rectángulo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6" name="15 Rectángulo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7" name="16 Rectángulo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8636000" y="641668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F6BCBE8-30B0-4476-8762-9236B142003A}" type="datetimeFigureOut">
              <a:rPr lang="en-US" smtClean="0"/>
              <a:pPr/>
              <a:t>10/27/2016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19200" y="641668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480800" y="641668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95600" y="692696"/>
            <a:ext cx="7776864" cy="2664296"/>
          </a:xfrm>
        </p:spPr>
        <p:txBody>
          <a:bodyPr>
            <a:noAutofit/>
          </a:bodyPr>
          <a:lstStyle/>
          <a:p>
            <a:r>
              <a:rPr lang="es-AR" sz="7200" cap="none"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Desarrollo en C#</a:t>
            </a:r>
            <a:br>
              <a:rPr lang="es-AR" sz="7200" cap="none"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AR" sz="7200" cap="none"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Plataforma NET</a:t>
            </a:r>
            <a:endParaRPr lang="es-AR" sz="7200" b="1" cap="none">
              <a:effectLst/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9" y="5733256"/>
            <a:ext cx="3231127" cy="72008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5400" y="5733256"/>
            <a:ext cx="5738136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50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Problema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47528" y="2348880"/>
            <a:ext cx="9001000" cy="14465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AR" sz="4400">
                <a:solidFill>
                  <a:srgbClr val="000000"/>
                </a:solidFill>
              </a:rPr>
              <a:t>Necesitamos modelar el ingreso de usuarios al sistema OMB</a:t>
            </a:r>
            <a:endParaRPr lang="es-AR" sz="4400" b="1">
              <a:solidFill>
                <a:srgbClr val="000000"/>
              </a:solidFill>
            </a:endParaRP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807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992624" cy="914400"/>
          </a:xfrm>
        </p:spPr>
        <p:txBody>
          <a:bodyPr/>
          <a:lstStyle/>
          <a:p>
            <a:pPr eaLnBrk="1" hangingPunct="1"/>
            <a:r>
              <a:rPr lang="en-US"/>
              <a:t>Arquitectura de la Solucion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0992624" cy="5472608"/>
          </a:xfrm>
        </p:spPr>
        <p:txBody>
          <a:bodyPr>
            <a:normAutofit/>
          </a:bodyPr>
          <a:lstStyle/>
          <a:p>
            <a:r>
              <a:rPr lang="es-AR"/>
              <a:t>Entidades</a:t>
            </a:r>
          </a:p>
          <a:p>
            <a:pPr lvl="1"/>
            <a:r>
              <a:rPr lang="es-AR"/>
              <a:t>Participan del modelo de dominio o del problema</a:t>
            </a:r>
          </a:p>
          <a:p>
            <a:pPr lvl="1"/>
            <a:r>
              <a:rPr lang="es-AR"/>
              <a:t>Representan entidades del mundo real </a:t>
            </a:r>
          </a:p>
          <a:p>
            <a:r>
              <a:rPr lang="es-AR"/>
              <a:t>Servicios </a:t>
            </a:r>
          </a:p>
          <a:p>
            <a:pPr lvl="1"/>
            <a:r>
              <a:rPr lang="es-AR"/>
              <a:t>Reglas del Negocio, Validaciones</a:t>
            </a:r>
          </a:p>
          <a:p>
            <a:pPr lvl="1"/>
            <a:r>
              <a:rPr lang="es-AR"/>
              <a:t>Workflow</a:t>
            </a:r>
          </a:p>
          <a:p>
            <a:pPr lvl="1"/>
            <a:r>
              <a:rPr lang="es-AR"/>
              <a:t>Interfaces con otros sistemas (datos, web, correo, courier…)</a:t>
            </a:r>
          </a:p>
          <a:p>
            <a:pPr lvl="1"/>
            <a:r>
              <a:rPr lang="es-AR"/>
              <a:t>Retorna entidades</a:t>
            </a:r>
          </a:p>
          <a:p>
            <a:r>
              <a:rPr lang="es-AR"/>
              <a:t>Infraestructura</a:t>
            </a:r>
          </a:p>
          <a:p>
            <a:pPr lvl="1"/>
            <a:r>
              <a:rPr lang="es-AR"/>
              <a:t>Excepciones</a:t>
            </a:r>
          </a:p>
          <a:p>
            <a:pPr lvl="1"/>
            <a:r>
              <a:rPr lang="es-AR"/>
              <a:t>Logging</a:t>
            </a:r>
          </a:p>
          <a:p>
            <a:pPr lvl="1"/>
            <a:endParaRPr lang="es-AR"/>
          </a:p>
        </p:txBody>
      </p:sp>
      <p:cxnSp>
        <p:nvCxnSpPr>
          <p:cNvPr id="9" name="Conector recto 8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539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Como crear un nuevo tipo</a:t>
            </a:r>
          </a:p>
        </p:txBody>
      </p:sp>
      <p:cxnSp>
        <p:nvCxnSpPr>
          <p:cNvPr id="6" name="Conector recto 5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texto 1"/>
          <p:cNvSpPr>
            <a:spLocks noGrp="1"/>
          </p:cNvSpPr>
          <p:nvPr>
            <p:ph type="body" idx="1"/>
          </p:nvPr>
        </p:nvSpPr>
        <p:spPr>
          <a:xfrm>
            <a:off x="723311" y="1268760"/>
            <a:ext cx="11277348" cy="5242896"/>
          </a:xfrm>
        </p:spPr>
        <p:txBody>
          <a:bodyPr>
            <a:normAutofit/>
          </a:bodyPr>
          <a:lstStyle/>
          <a:p>
            <a:pPr marL="68580" lvl="0" indent="0">
              <a:buClr>
                <a:srgbClr val="FFFFFF"/>
              </a:buClr>
              <a:buNone/>
            </a:pPr>
            <a:r>
              <a:rPr lang="es-AR" sz="2800" dirty="0" err="1">
                <a:solidFill>
                  <a:schemeClr val="bg1"/>
                </a:solidFill>
                <a:latin typeface="Consolas"/>
              </a:rPr>
              <a:t>public</a:t>
            </a:r>
            <a:r>
              <a:rPr lang="es-AR" sz="28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s-AR" sz="2800" dirty="0" err="1">
                <a:solidFill>
                  <a:schemeClr val="bg1"/>
                </a:solidFill>
                <a:latin typeface="Consolas"/>
              </a:rPr>
              <a:t>class</a:t>
            </a:r>
            <a:r>
              <a:rPr lang="es-AR" sz="2800" dirty="0">
                <a:solidFill>
                  <a:schemeClr val="bg1"/>
                </a:solidFill>
                <a:latin typeface="Consolas"/>
              </a:rPr>
              <a:t> Usuario { </a:t>
            </a: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800" dirty="0">
                <a:solidFill>
                  <a:schemeClr val="bg1"/>
                </a:solidFill>
                <a:latin typeface="Consolas"/>
              </a:rPr>
              <a:t>  </a:t>
            </a:r>
            <a:r>
              <a:rPr lang="es-AR" sz="2800" dirty="0" err="1">
                <a:solidFill>
                  <a:schemeClr val="bg1"/>
                </a:solidFill>
                <a:latin typeface="Consolas"/>
              </a:rPr>
              <a:t>public</a:t>
            </a:r>
            <a:r>
              <a:rPr lang="es-AR" sz="28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s-AR" sz="2800" dirty="0" err="1">
                <a:solidFill>
                  <a:schemeClr val="bg1"/>
                </a:solidFill>
                <a:latin typeface="Consolas"/>
              </a:rPr>
              <a:t>string</a:t>
            </a:r>
            <a:r>
              <a:rPr lang="es-AR" sz="28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s-AR" sz="2800" dirty="0" err="1">
                <a:solidFill>
                  <a:schemeClr val="bg1"/>
                </a:solidFill>
                <a:latin typeface="Consolas"/>
              </a:rPr>
              <a:t>Login</a:t>
            </a:r>
            <a:r>
              <a:rPr lang="es-AR" sz="2800" dirty="0">
                <a:solidFill>
                  <a:schemeClr val="bg1"/>
                </a:solidFill>
                <a:latin typeface="Consolas"/>
              </a:rPr>
              <a:t> { </a:t>
            </a:r>
            <a:r>
              <a:rPr lang="es-AR" sz="2800" dirty="0" err="1">
                <a:solidFill>
                  <a:schemeClr val="bg1"/>
                </a:solidFill>
                <a:latin typeface="Consolas"/>
              </a:rPr>
              <a:t>get</a:t>
            </a:r>
            <a:r>
              <a:rPr lang="es-AR" sz="2800" dirty="0">
                <a:solidFill>
                  <a:schemeClr val="bg1"/>
                </a:solidFill>
                <a:latin typeface="Consolas"/>
              </a:rPr>
              <a:t>; set; }; </a:t>
            </a: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800" dirty="0">
                <a:solidFill>
                  <a:schemeClr val="bg1"/>
                </a:solidFill>
                <a:latin typeface="Consolas"/>
              </a:rPr>
              <a:t>}</a:t>
            </a:r>
          </a:p>
          <a:p>
            <a:pPr marL="68580" lvl="0" indent="0">
              <a:buClr>
                <a:srgbClr val="FFFFFF"/>
              </a:buClr>
              <a:buNone/>
            </a:pPr>
            <a:endParaRPr lang="es-AR" sz="2200" dirty="0">
              <a:solidFill>
                <a:srgbClr val="FFFFFF"/>
              </a:solidFill>
              <a:latin typeface="Consolas"/>
            </a:endParaRP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400" dirty="0">
                <a:solidFill>
                  <a:srgbClr val="FFFFFF"/>
                </a:solidFill>
                <a:latin typeface="Consolas"/>
              </a:rPr>
              <a:t>Usuario </a:t>
            </a:r>
            <a:r>
              <a:rPr lang="es-AR" sz="2400" dirty="0" err="1">
                <a:solidFill>
                  <a:srgbClr val="FFFFFF"/>
                </a:solidFill>
                <a:latin typeface="Consolas"/>
              </a:rPr>
              <a:t>usr</a:t>
            </a:r>
            <a:r>
              <a:rPr lang="es-AR" sz="2400" dirty="0">
                <a:solidFill>
                  <a:srgbClr val="FFFFFF"/>
                </a:solidFill>
                <a:latin typeface="Consolas"/>
              </a:rPr>
              <a:t>;     //  </a:t>
            </a:r>
            <a:r>
              <a:rPr lang="es-AR" sz="2400" dirty="0" err="1">
                <a:solidFill>
                  <a:srgbClr val="FFFFFF"/>
                </a:solidFill>
                <a:latin typeface="Consolas"/>
              </a:rPr>
              <a:t>Declaracion</a:t>
            </a:r>
            <a:endParaRPr lang="es-AR" sz="2400" dirty="0">
              <a:solidFill>
                <a:srgbClr val="FFFFFF"/>
              </a:solidFill>
              <a:latin typeface="Consolas"/>
            </a:endParaRP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400" dirty="0" err="1">
                <a:solidFill>
                  <a:srgbClr val="FFFFFF"/>
                </a:solidFill>
                <a:latin typeface="Consolas"/>
              </a:rPr>
              <a:t>usr.Login</a:t>
            </a:r>
            <a:r>
              <a:rPr lang="es-AR" sz="2400" dirty="0">
                <a:solidFill>
                  <a:srgbClr val="FFFFFF"/>
                </a:solidFill>
                <a:latin typeface="Consolas"/>
              </a:rPr>
              <a:t> = “”;  //  MAL!! (falta crear la instancia!!)</a:t>
            </a: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400" dirty="0" err="1">
                <a:solidFill>
                  <a:srgbClr val="FFFFFF"/>
                </a:solidFill>
                <a:latin typeface="Consolas"/>
              </a:rPr>
              <a:t>usr</a:t>
            </a:r>
            <a:r>
              <a:rPr lang="es-AR" sz="2400" dirty="0">
                <a:solidFill>
                  <a:srgbClr val="FFFFFF"/>
                </a:solidFill>
                <a:latin typeface="Consolas"/>
              </a:rPr>
              <a:t> = new Usuario();</a:t>
            </a: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400" dirty="0" err="1">
                <a:solidFill>
                  <a:srgbClr val="FFFFFF"/>
                </a:solidFill>
                <a:latin typeface="Consolas"/>
              </a:rPr>
              <a:t>Console.Write</a:t>
            </a:r>
            <a:r>
              <a:rPr lang="es-AR" sz="2400" dirty="0">
                <a:solidFill>
                  <a:srgbClr val="FFFFFF"/>
                </a:solidFill>
                <a:latin typeface="Consolas"/>
              </a:rPr>
              <a:t>(</a:t>
            </a:r>
            <a:r>
              <a:rPr lang="es-AR" sz="2400" dirty="0" err="1">
                <a:solidFill>
                  <a:srgbClr val="FFFFFF"/>
                </a:solidFill>
                <a:latin typeface="Consolas"/>
              </a:rPr>
              <a:t>usr.Login</a:t>
            </a:r>
            <a:r>
              <a:rPr lang="es-AR" sz="2400" dirty="0">
                <a:solidFill>
                  <a:srgbClr val="FFFFFF"/>
                </a:solidFill>
                <a:latin typeface="Consolas"/>
              </a:rPr>
              <a:t>); 	// BIEN porque </a:t>
            </a:r>
            <a:r>
              <a:rPr lang="es-AR" sz="2400" dirty="0" err="1">
                <a:solidFill>
                  <a:srgbClr val="FFFFFF"/>
                </a:solidFill>
                <a:latin typeface="Consolas"/>
              </a:rPr>
              <a:t>Login</a:t>
            </a:r>
            <a:r>
              <a:rPr lang="es-AR" sz="2400" dirty="0">
                <a:solidFill>
                  <a:srgbClr val="FFFFFF"/>
                </a:solidFill>
                <a:latin typeface="Consolas"/>
              </a:rPr>
              <a:t> ya esta</a:t>
            </a: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400" dirty="0">
                <a:solidFill>
                  <a:srgbClr val="FFFFFF"/>
                </a:solidFill>
                <a:latin typeface="Consolas"/>
              </a:rPr>
              <a:t>              			// creado, pero todavía es </a:t>
            </a:r>
            <a:r>
              <a:rPr lang="es-AR" sz="2400" dirty="0" err="1">
                <a:solidFill>
                  <a:srgbClr val="FFFFFF"/>
                </a:solidFill>
                <a:latin typeface="Consolas"/>
              </a:rPr>
              <a:t>null</a:t>
            </a:r>
            <a:endParaRPr lang="es-AR" sz="2400" dirty="0">
              <a:solidFill>
                <a:srgbClr val="FFFFFF"/>
              </a:solidFill>
              <a:latin typeface="Consolas"/>
            </a:endParaRP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400" dirty="0" err="1">
                <a:solidFill>
                  <a:srgbClr val="FFFFFF"/>
                </a:solidFill>
                <a:latin typeface="Consolas"/>
              </a:rPr>
              <a:t>usr.Login</a:t>
            </a:r>
            <a:r>
              <a:rPr lang="es-AR" sz="2400" dirty="0">
                <a:solidFill>
                  <a:srgbClr val="FFFFFF"/>
                </a:solidFill>
                <a:latin typeface="Consolas"/>
              </a:rPr>
              <a:t> = “</a:t>
            </a:r>
            <a:r>
              <a:rPr lang="es-AR" sz="2400" dirty="0" err="1">
                <a:solidFill>
                  <a:srgbClr val="FFFFFF"/>
                </a:solidFill>
                <a:latin typeface="Consolas"/>
              </a:rPr>
              <a:t>hsimpson</a:t>
            </a:r>
            <a:r>
              <a:rPr lang="es-AR" sz="2400" dirty="0">
                <a:solidFill>
                  <a:srgbClr val="FFFFFF"/>
                </a:solidFill>
                <a:latin typeface="Consolas"/>
              </a:rPr>
              <a:t>”;    //  OK!!</a:t>
            </a:r>
          </a:p>
          <a:p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616123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Agregar una funcion a un tipo</a:t>
            </a:r>
          </a:p>
        </p:txBody>
      </p:sp>
      <p:cxnSp>
        <p:nvCxnSpPr>
          <p:cNvPr id="6" name="Conector recto 5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texto 1"/>
          <p:cNvSpPr>
            <a:spLocks noGrp="1"/>
          </p:cNvSpPr>
          <p:nvPr>
            <p:ph type="body" idx="1"/>
          </p:nvPr>
        </p:nvSpPr>
        <p:spPr>
          <a:xfrm>
            <a:off x="723311" y="1268760"/>
            <a:ext cx="11277348" cy="5242896"/>
          </a:xfrm>
        </p:spPr>
        <p:txBody>
          <a:bodyPr>
            <a:normAutofit/>
          </a:bodyPr>
          <a:lstStyle/>
          <a:p>
            <a:pPr marL="68580" lvl="0" indent="0">
              <a:buClr>
                <a:srgbClr val="FFFFFF"/>
              </a:buClr>
              <a:buNone/>
            </a:pPr>
            <a:r>
              <a:rPr lang="es-AR" sz="2800">
                <a:solidFill>
                  <a:schemeClr val="bg1"/>
                </a:solidFill>
                <a:latin typeface="Consolas"/>
              </a:rPr>
              <a:t>public class Servicio { </a:t>
            </a: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800">
                <a:solidFill>
                  <a:schemeClr val="bg1"/>
                </a:solidFill>
                <a:latin typeface="Consolas"/>
              </a:rPr>
              <a:t>  public Usuario Login(string uid, string pwd) { </a:t>
            </a: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800">
                <a:solidFill>
                  <a:schemeClr val="bg1"/>
                </a:solidFill>
                <a:latin typeface="Consolas"/>
              </a:rPr>
              <a:t>    if (ok)</a:t>
            </a: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800">
                <a:solidFill>
                  <a:schemeClr val="bg1"/>
                </a:solidFill>
                <a:latin typeface="Consolas"/>
              </a:rPr>
              <a:t>      return new Usuario() { Login = “hsimpson”} ;</a:t>
            </a: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800">
                <a:solidFill>
                  <a:schemeClr val="bg1"/>
                </a:solidFill>
                <a:latin typeface="Consolas"/>
              </a:rPr>
              <a:t>    return null;</a:t>
            </a: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800">
                <a:solidFill>
                  <a:schemeClr val="bg1"/>
                </a:solidFill>
                <a:latin typeface="Consolas"/>
              </a:rPr>
              <a:t>  }; </a:t>
            </a: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800">
                <a:solidFill>
                  <a:schemeClr val="bg1"/>
                </a:solidFill>
                <a:latin typeface="Consolas"/>
              </a:rPr>
              <a:t>}</a:t>
            </a: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400" b="1">
                <a:solidFill>
                  <a:srgbClr val="FFFFFF"/>
                </a:solidFill>
                <a:latin typeface="Consolas"/>
              </a:rPr>
              <a:t>Usuario</a:t>
            </a:r>
            <a:r>
              <a:rPr lang="es-AR" sz="2400">
                <a:solidFill>
                  <a:srgbClr val="FFFFFF"/>
                </a:solidFill>
                <a:latin typeface="Consolas"/>
              </a:rPr>
              <a:t> usr;</a:t>
            </a: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400" b="1">
                <a:solidFill>
                  <a:srgbClr val="FFFFFF"/>
                </a:solidFill>
                <a:latin typeface="Consolas"/>
              </a:rPr>
              <a:t>Servicio</a:t>
            </a:r>
            <a:r>
              <a:rPr lang="es-AR" sz="2400">
                <a:solidFill>
                  <a:srgbClr val="FFFFFF"/>
                </a:solidFill>
                <a:latin typeface="Consolas"/>
              </a:rPr>
              <a:t> serv = new Servicio();</a:t>
            </a: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400">
                <a:solidFill>
                  <a:srgbClr val="FFFFFF"/>
                </a:solidFill>
                <a:latin typeface="Consolas"/>
              </a:rPr>
              <a:t>usr = serv.Login(“hsimpson”, “1234”);  //  funcion o metodo</a:t>
            </a:r>
          </a:p>
          <a:p>
            <a:endParaRPr lang="es-AR" sz="2800"/>
          </a:p>
        </p:txBody>
      </p:sp>
    </p:spTree>
    <p:extLst>
      <p:ext uri="{BB962C8B-B14F-4D97-AF65-F5344CB8AC3E}">
        <p14:creationId xmlns:p14="http://schemas.microsoft.com/office/powerpoint/2010/main" val="3616123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Agregar una propiedad a un tipo</a:t>
            </a:r>
          </a:p>
        </p:txBody>
      </p:sp>
      <p:cxnSp>
        <p:nvCxnSpPr>
          <p:cNvPr id="6" name="Conector recto 5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texto 1"/>
          <p:cNvSpPr>
            <a:spLocks noGrp="1"/>
          </p:cNvSpPr>
          <p:nvPr>
            <p:ph type="body" idx="1"/>
          </p:nvPr>
        </p:nvSpPr>
        <p:spPr>
          <a:xfrm>
            <a:off x="723311" y="1268760"/>
            <a:ext cx="11277348" cy="5242896"/>
          </a:xfrm>
        </p:spPr>
        <p:txBody>
          <a:bodyPr>
            <a:normAutofit/>
          </a:bodyPr>
          <a:lstStyle/>
          <a:p>
            <a:pPr marL="68580" lvl="0" indent="0">
              <a:buClr>
                <a:srgbClr val="FFFFFF"/>
              </a:buClr>
              <a:buNone/>
            </a:pPr>
            <a:r>
              <a:rPr lang="es-AR" sz="2800">
                <a:solidFill>
                  <a:schemeClr val="bg1"/>
                </a:solidFill>
                <a:latin typeface="Consolas"/>
              </a:rPr>
              <a:t>public class Servicio { </a:t>
            </a: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800">
                <a:solidFill>
                  <a:schemeClr val="bg1"/>
                </a:solidFill>
                <a:latin typeface="Consolas"/>
              </a:rPr>
              <a:t>  public string ErrorInfo { get; set; }</a:t>
            </a: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800">
                <a:solidFill>
                  <a:schemeClr val="bg1"/>
                </a:solidFill>
                <a:latin typeface="Consolas"/>
              </a:rPr>
              <a:t>  public Usuario Login() { ... }</a:t>
            </a: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800">
                <a:solidFill>
                  <a:schemeClr val="bg1"/>
                </a:solidFill>
                <a:latin typeface="Consolas"/>
              </a:rPr>
              <a:t>}</a:t>
            </a:r>
          </a:p>
          <a:p>
            <a:pPr marL="68580" lvl="0" indent="0">
              <a:buClr>
                <a:srgbClr val="FFFFFF"/>
              </a:buClr>
              <a:buNone/>
            </a:pPr>
            <a:endParaRPr lang="es-AR" sz="2800">
              <a:solidFill>
                <a:schemeClr val="bg1"/>
              </a:solidFill>
              <a:latin typeface="Consolas"/>
            </a:endParaRP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400" b="1">
                <a:solidFill>
                  <a:srgbClr val="FFFFFF"/>
                </a:solidFill>
                <a:latin typeface="Consolas"/>
              </a:rPr>
              <a:t>Servicio</a:t>
            </a:r>
            <a:r>
              <a:rPr lang="es-AR" sz="2400">
                <a:solidFill>
                  <a:srgbClr val="FFFFFF"/>
                </a:solidFill>
                <a:latin typeface="Consolas"/>
              </a:rPr>
              <a:t> serv = new Servicio();</a:t>
            </a: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400">
                <a:solidFill>
                  <a:srgbClr val="FFFFFF"/>
                </a:solidFill>
                <a:latin typeface="Consolas"/>
              </a:rPr>
              <a:t>Console.Write(serv.ErrorInfo);</a:t>
            </a: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400">
                <a:solidFill>
                  <a:srgbClr val="FFFFFF"/>
                </a:solidFill>
                <a:latin typeface="Consolas"/>
              </a:rPr>
              <a:t>//  desde Login()</a:t>
            </a: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400" b="1">
                <a:solidFill>
                  <a:schemeClr val="accent3"/>
                </a:solidFill>
                <a:latin typeface="Consolas"/>
              </a:rPr>
              <a:t>this</a:t>
            </a:r>
            <a:r>
              <a:rPr lang="es-AR" sz="2400">
                <a:solidFill>
                  <a:srgbClr val="FFFFFF"/>
                </a:solidFill>
                <a:latin typeface="Consolas"/>
              </a:rPr>
              <a:t>.ErrorInfo = “Credenciales invalidas”;</a:t>
            </a:r>
          </a:p>
          <a:p>
            <a:endParaRPr lang="es-AR" sz="2800"/>
          </a:p>
        </p:txBody>
      </p:sp>
    </p:spTree>
    <p:extLst>
      <p:ext uri="{BB962C8B-B14F-4D97-AF65-F5344CB8AC3E}">
        <p14:creationId xmlns:p14="http://schemas.microsoft.com/office/powerpoint/2010/main" val="3616123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Miembros de Instancia</a:t>
            </a:r>
          </a:p>
        </p:txBody>
      </p:sp>
      <p:cxnSp>
        <p:nvCxnSpPr>
          <p:cNvPr id="6" name="Conector recto 5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texto 1"/>
          <p:cNvSpPr>
            <a:spLocks noGrp="1"/>
          </p:cNvSpPr>
          <p:nvPr>
            <p:ph type="body" idx="1"/>
          </p:nvPr>
        </p:nvSpPr>
        <p:spPr>
          <a:xfrm>
            <a:off x="767409" y="1196752"/>
            <a:ext cx="11041227" cy="5184576"/>
          </a:xfrm>
        </p:spPr>
        <p:txBody>
          <a:bodyPr>
            <a:normAutofit/>
          </a:bodyPr>
          <a:lstStyle/>
          <a:p>
            <a:pPr lvl="0">
              <a:buClr>
                <a:srgbClr val="FFFFFF"/>
              </a:buClr>
            </a:pPr>
            <a:r>
              <a:rPr lang="es-AR" sz="2500">
                <a:solidFill>
                  <a:prstClr val="white"/>
                </a:solidFill>
              </a:rPr>
              <a:t>Cuando un método o propiedad necesita una instancia particular de una clase para ser invocado se denomina </a:t>
            </a:r>
            <a:r>
              <a:rPr lang="es-AR" sz="2500" b="1">
                <a:solidFill>
                  <a:srgbClr val="FEB80A"/>
                </a:solidFill>
              </a:rPr>
              <a:t>“miembro de instancia”</a:t>
            </a:r>
          </a:p>
          <a:p>
            <a:pPr lvl="0">
              <a:buClr>
                <a:srgbClr val="FFFFFF"/>
              </a:buClr>
            </a:pPr>
            <a:r>
              <a:rPr lang="es-AR" sz="2500">
                <a:solidFill>
                  <a:schemeClr val="bg1"/>
                </a:solidFill>
              </a:rPr>
              <a:t>Tomemos como ejemplo:</a:t>
            </a:r>
          </a:p>
          <a:p>
            <a:pPr marL="397764" lvl="1" indent="0">
              <a:buClr>
                <a:srgbClr val="FFFFFF"/>
              </a:buClr>
              <a:buNone/>
            </a:pPr>
            <a:r>
              <a:rPr lang="es-AR" sz="1800">
                <a:solidFill>
                  <a:srgbClr val="FFFFFF"/>
                </a:solidFill>
                <a:latin typeface="Consolas"/>
              </a:rPr>
              <a:t>class Usuario { </a:t>
            </a:r>
          </a:p>
          <a:p>
            <a:pPr marL="397764" lvl="1" indent="0">
              <a:buClr>
                <a:srgbClr val="FFFFFF"/>
              </a:buClr>
              <a:buNone/>
            </a:pPr>
            <a:r>
              <a:rPr lang="es-AR" sz="1800">
                <a:solidFill>
                  <a:srgbClr val="FFFFFF"/>
                </a:solidFill>
                <a:latin typeface="Consolas"/>
              </a:rPr>
              <a:t>  public string Nombre {get; set;} </a:t>
            </a:r>
          </a:p>
          <a:p>
            <a:pPr marL="397764" lvl="1" indent="0">
              <a:buClr>
                <a:srgbClr val="FFFFFF"/>
              </a:buClr>
              <a:buNone/>
            </a:pPr>
            <a:r>
              <a:rPr lang="es-AR" sz="1800">
                <a:solidFill>
                  <a:srgbClr val="FFFFFF"/>
                </a:solidFill>
                <a:latin typeface="Consolas"/>
              </a:rPr>
              <a:t>  public void Mostrar() {</a:t>
            </a:r>
          </a:p>
          <a:p>
            <a:pPr marL="397764" lvl="1" indent="0">
              <a:buClr>
                <a:srgbClr val="FFFFFF"/>
              </a:buClr>
              <a:buNone/>
            </a:pPr>
            <a:r>
              <a:rPr lang="es-AR" sz="1800">
                <a:solidFill>
                  <a:srgbClr val="FFFFFF"/>
                </a:solidFill>
                <a:latin typeface="Consolas"/>
              </a:rPr>
              <a:t>    Console.WriteLine(“Hola, soy {0}”, Nombre); }</a:t>
            </a:r>
          </a:p>
          <a:p>
            <a:pPr marL="397764" lvl="1" indent="0">
              <a:buClr>
                <a:srgbClr val="FFFFFF"/>
              </a:buClr>
              <a:buNone/>
            </a:pPr>
            <a:r>
              <a:rPr lang="es-AR" sz="1800">
                <a:solidFill>
                  <a:srgbClr val="FFFFFF"/>
                </a:solidFill>
                <a:latin typeface="Consolas"/>
              </a:rPr>
              <a:t>}</a:t>
            </a:r>
          </a:p>
          <a:p>
            <a:pPr lvl="0">
              <a:buClr>
                <a:srgbClr val="FFFFFF"/>
              </a:buClr>
            </a:pPr>
            <a:r>
              <a:rPr lang="es-AR" sz="2500">
                <a:solidFill>
                  <a:srgbClr val="FFFFFF"/>
                </a:solidFill>
              </a:rPr>
              <a:t>El método de instancia Mostrar en realidad se declara como</a:t>
            </a: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500">
                <a:solidFill>
                  <a:srgbClr val="FFFFFF"/>
                </a:solidFill>
              </a:rPr>
              <a:t>	</a:t>
            </a:r>
            <a:r>
              <a:rPr lang="es-AR" sz="2000">
                <a:solidFill>
                  <a:srgbClr val="FFFFFF"/>
                </a:solidFill>
                <a:latin typeface="+mj-lt"/>
              </a:rPr>
              <a:t>public void Mostrar( Usuario </a:t>
            </a:r>
            <a:r>
              <a:rPr lang="es-AR" sz="2000" b="1">
                <a:solidFill>
                  <a:schemeClr val="accent3"/>
                </a:solidFill>
                <a:latin typeface="+mj-lt"/>
              </a:rPr>
              <a:t>this</a:t>
            </a:r>
            <a:r>
              <a:rPr lang="es-AR" sz="2000">
                <a:solidFill>
                  <a:schemeClr val="accent3"/>
                </a:solidFill>
                <a:latin typeface="+mj-lt"/>
              </a:rPr>
              <a:t> </a:t>
            </a:r>
            <a:r>
              <a:rPr lang="es-AR" sz="2000">
                <a:solidFill>
                  <a:srgbClr val="FFFFFF"/>
                </a:solidFill>
                <a:latin typeface="+mj-lt"/>
              </a:rPr>
              <a:t>)</a:t>
            </a:r>
          </a:p>
          <a:p>
            <a:pPr lvl="0">
              <a:buClr>
                <a:srgbClr val="FFFFFF"/>
              </a:buClr>
            </a:pPr>
            <a:r>
              <a:rPr lang="es-AR" sz="2500">
                <a:solidFill>
                  <a:srgbClr val="FFFFFF"/>
                </a:solidFill>
              </a:rPr>
              <a:t>Todo método de instancia recibe un parámetro oculto llamado </a:t>
            </a:r>
            <a:r>
              <a:rPr lang="es-AR" sz="2500" b="1">
                <a:solidFill>
                  <a:srgbClr val="FFFFFF"/>
                </a:solidFill>
              </a:rPr>
              <a:t>this</a:t>
            </a:r>
            <a:r>
              <a:rPr lang="es-AR" sz="2500">
                <a:solidFill>
                  <a:srgbClr val="FFFFFF"/>
                </a:solidFill>
              </a:rPr>
              <a:t>, </a:t>
            </a:r>
            <a:r>
              <a:rPr lang="es-AR" sz="2500">
                <a:solidFill>
                  <a:schemeClr val="accent3"/>
                </a:solidFill>
              </a:rPr>
              <a:t>del mismo tipo que la clase</a:t>
            </a:r>
          </a:p>
          <a:p>
            <a:pPr marL="397764" lvl="1" indent="0">
              <a:buClr>
                <a:srgbClr val="FFFFFF"/>
              </a:buClr>
              <a:buNone/>
            </a:pPr>
            <a:endParaRPr lang="es-AR" sz="1800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8" name="Rectángulo 2"/>
          <p:cNvSpPr/>
          <p:nvPr/>
        </p:nvSpPr>
        <p:spPr>
          <a:xfrm>
            <a:off x="4583836" y="4725144"/>
            <a:ext cx="1872209" cy="360040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6123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Miembros de Instancia</a:t>
            </a:r>
          </a:p>
        </p:txBody>
      </p:sp>
      <p:cxnSp>
        <p:nvCxnSpPr>
          <p:cNvPr id="6" name="Conector recto 5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texto 1"/>
          <p:cNvSpPr>
            <a:spLocks noGrp="1"/>
          </p:cNvSpPr>
          <p:nvPr>
            <p:ph type="body" idx="1"/>
          </p:nvPr>
        </p:nvSpPr>
        <p:spPr>
          <a:xfrm>
            <a:off x="767409" y="1196752"/>
            <a:ext cx="11041227" cy="5184576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s-AR" sz="2000">
                <a:solidFill>
                  <a:prstClr val="white"/>
                </a:solidFill>
                <a:latin typeface="+mj-lt"/>
              </a:rPr>
              <a:t>	Usuario u = new Usuario();</a:t>
            </a:r>
          </a:p>
          <a:p>
            <a:pPr marL="68580" indent="0">
              <a:buNone/>
            </a:pPr>
            <a:r>
              <a:rPr lang="es-AR" sz="2000">
                <a:solidFill>
                  <a:prstClr val="white"/>
                </a:solidFill>
                <a:latin typeface="+mj-lt"/>
              </a:rPr>
              <a:t>	u.Mostrar(); // en realidad se traduce en</a:t>
            </a:r>
          </a:p>
          <a:p>
            <a:pPr marL="68580" indent="0">
              <a:buNone/>
            </a:pPr>
            <a:r>
              <a:rPr lang="es-AR" sz="2000">
                <a:solidFill>
                  <a:prstClr val="white"/>
                </a:solidFill>
                <a:latin typeface="+mj-lt"/>
              </a:rPr>
              <a:t>	Usuario.Mostrar(u);  //  ojo! No es un metodo de clase!!</a:t>
            </a:r>
          </a:p>
          <a:p>
            <a:r>
              <a:rPr lang="es-AR" sz="2800">
                <a:solidFill>
                  <a:prstClr val="white"/>
                </a:solidFill>
              </a:rPr>
              <a:t>Dentro del método de instancia </a:t>
            </a:r>
            <a:r>
              <a:rPr lang="es-AR" sz="2800" b="1">
                <a:solidFill>
                  <a:schemeClr val="accent3"/>
                </a:solidFill>
              </a:rPr>
              <a:t>this</a:t>
            </a:r>
            <a:r>
              <a:rPr lang="es-AR" sz="2800">
                <a:solidFill>
                  <a:schemeClr val="bg1"/>
                </a:solidFill>
              </a:rPr>
              <a:t> apunta a la instancia sobre la que tiene que actuar (es decir, con la que se llamó al método)</a:t>
            </a:r>
          </a:p>
          <a:p>
            <a:pPr lvl="1"/>
            <a:r>
              <a:rPr lang="es-AR" sz="2400">
                <a:solidFill>
                  <a:schemeClr val="bg1"/>
                </a:solidFill>
              </a:rPr>
              <a:t>El código de Mostrar usará los campos de la instancia apuntada por this (en este caso == u) para realizar las operaciones</a:t>
            </a:r>
          </a:p>
        </p:txBody>
      </p:sp>
    </p:spTree>
    <p:extLst>
      <p:ext uri="{BB962C8B-B14F-4D97-AF65-F5344CB8AC3E}">
        <p14:creationId xmlns:p14="http://schemas.microsoft.com/office/powerpoint/2010/main" val="3616123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Constructores </a:t>
            </a:r>
          </a:p>
        </p:txBody>
      </p:sp>
      <p:cxnSp>
        <p:nvCxnSpPr>
          <p:cNvPr id="6" name="Conector recto 5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texto 1"/>
          <p:cNvSpPr>
            <a:spLocks noGrp="1"/>
          </p:cNvSpPr>
          <p:nvPr>
            <p:ph type="body" idx="1"/>
          </p:nvPr>
        </p:nvSpPr>
        <p:spPr>
          <a:xfrm>
            <a:off x="767408" y="1196752"/>
            <a:ext cx="11014248" cy="5040560"/>
          </a:xfrm>
        </p:spPr>
        <p:txBody>
          <a:bodyPr>
            <a:normAutofit/>
          </a:bodyPr>
          <a:lstStyle/>
          <a:p>
            <a:r>
              <a:rPr lang="es-AR"/>
              <a:t>Son métodos especiales usados por el FW (run-time) para asegurar que cada objeto comienza su vida con un estado consistente</a:t>
            </a:r>
          </a:p>
          <a:p>
            <a:pPr lvl="1"/>
            <a:r>
              <a:rPr lang="es-AR"/>
              <a:t>Normalmente setea propiedades, avisa a otros objetos de su existencia, etc…</a:t>
            </a:r>
          </a:p>
          <a:p>
            <a:pPr lvl="1"/>
            <a:r>
              <a:rPr lang="es-AR"/>
              <a:t>Tienen el mismo nombre que la clase</a:t>
            </a:r>
          </a:p>
          <a:p>
            <a:pPr lvl="2"/>
            <a:r>
              <a:rPr lang="es-AR"/>
              <a:t>Pueden tener varios parámetros o ninguno</a:t>
            </a:r>
          </a:p>
          <a:p>
            <a:pPr lvl="1"/>
            <a:r>
              <a:rPr lang="es-AR"/>
              <a:t>No tiene tipo de retorno</a:t>
            </a:r>
          </a:p>
          <a:p>
            <a:pPr lvl="1"/>
            <a:r>
              <a:rPr lang="es-AR" b="1">
                <a:solidFill>
                  <a:schemeClr val="accent3"/>
                </a:solidFill>
              </a:rPr>
              <a:t>Siempre debe existir al menos uno</a:t>
            </a:r>
          </a:p>
          <a:p>
            <a:pPr lvl="2"/>
            <a:r>
              <a:rPr lang="es-AR"/>
              <a:t>Si no existe el compilador crea uno por nosotros (sin parámetros </a:t>
            </a:r>
            <a:r>
              <a:rPr lang="es-AR">
                <a:sym typeface="Wingdings" panose="05000000000000000000" pitchFamily="2" charset="2"/>
              </a:rPr>
              <a:t> ctor por defecto)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6123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Constructores </a:t>
            </a:r>
          </a:p>
        </p:txBody>
      </p:sp>
      <p:cxnSp>
        <p:nvCxnSpPr>
          <p:cNvPr id="6" name="Conector recto 5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texto 1"/>
          <p:cNvSpPr>
            <a:spLocks noGrp="1"/>
          </p:cNvSpPr>
          <p:nvPr>
            <p:ph type="body" idx="1"/>
          </p:nvPr>
        </p:nvSpPr>
        <p:spPr>
          <a:xfrm>
            <a:off x="767408" y="1196752"/>
            <a:ext cx="10363200" cy="504056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s-AR" sz="2400">
                <a:latin typeface="+mj-lt"/>
              </a:rPr>
              <a:t>class Usuario { </a:t>
            </a:r>
          </a:p>
          <a:p>
            <a:pPr marL="68580" indent="0">
              <a:buNone/>
            </a:pPr>
            <a:r>
              <a:rPr lang="es-AR" sz="2400">
                <a:latin typeface="+mj-lt"/>
              </a:rPr>
              <a:t>  public Usuario(string login) {</a:t>
            </a:r>
          </a:p>
          <a:p>
            <a:pPr marL="68580" indent="0">
              <a:buNone/>
            </a:pPr>
            <a:r>
              <a:rPr lang="es-AR" sz="2400">
                <a:latin typeface="+mj-lt"/>
              </a:rPr>
              <a:t>    IntentosInvalidos = 4;</a:t>
            </a:r>
          </a:p>
          <a:p>
            <a:pPr marL="68580" indent="0">
              <a:buNone/>
            </a:pPr>
            <a:r>
              <a:rPr lang="es-AR" sz="2400">
                <a:latin typeface="+mj-lt"/>
              </a:rPr>
              <a:t>  }</a:t>
            </a:r>
          </a:p>
          <a:p>
            <a:pPr marL="68580" indent="0">
              <a:buNone/>
            </a:pPr>
            <a:r>
              <a:rPr lang="es-AR" sz="2400">
                <a:latin typeface="+mj-lt"/>
              </a:rPr>
              <a:t>}</a:t>
            </a:r>
          </a:p>
          <a:p>
            <a:r>
              <a:rPr lang="es-AR"/>
              <a:t>La clase Usuario ahora tiene un ctor que espera un parámetro tipo string</a:t>
            </a:r>
          </a:p>
          <a:p>
            <a:r>
              <a:rPr lang="es-AR"/>
              <a:t>El ctor por defecto desapareció</a:t>
            </a: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400">
                <a:solidFill>
                  <a:srgbClr val="FFFFFF"/>
                </a:solidFill>
                <a:latin typeface="Consolas"/>
              </a:rPr>
              <a:t>Usuario u = new Usuario(“hsimpson”);  // OK!</a:t>
            </a:r>
          </a:p>
          <a:p>
            <a:pPr marL="68580" indent="0">
              <a:buNone/>
            </a:pPr>
            <a:r>
              <a:rPr lang="es-AR" sz="2400">
                <a:latin typeface="+mj-lt"/>
              </a:rPr>
              <a:t>Usuario u = new Usuario();            // MAL!!</a:t>
            </a:r>
          </a:p>
        </p:txBody>
      </p:sp>
    </p:spTree>
    <p:extLst>
      <p:ext uri="{BB962C8B-B14F-4D97-AF65-F5344CB8AC3E}">
        <p14:creationId xmlns:p14="http://schemas.microsoft.com/office/powerpoint/2010/main" val="361612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95406" y="4437112"/>
            <a:ext cx="9903247" cy="2088232"/>
          </a:xfrm>
        </p:spPr>
        <p:txBody>
          <a:bodyPr>
            <a:noAutofit/>
          </a:bodyPr>
          <a:lstStyle/>
          <a:p>
            <a:r>
              <a:rPr lang="es-AR" sz="5400" cap="none">
                <a:effectLst/>
              </a:rPr>
              <a:t>Programacion Básica en C#</a:t>
            </a:r>
            <a:endParaRPr lang="es-AR" sz="5400" b="1" cap="none">
              <a:effectLst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695400" y="188640"/>
            <a:ext cx="5832648" cy="144016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R="9144" algn="l" rtl="0" eaLnBrk="1" latinLnBrk="0" hangingPunct="1">
              <a:spcBef>
                <a:spcPct val="0"/>
              </a:spcBef>
              <a:buNone/>
              <a:defRPr kumimoji="0" sz="4000" b="1" kern="1200" cap="all" spc="0" baseline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8000" cap="none">
                <a:effectLst/>
              </a:rPr>
              <a:t>Modulo II</a:t>
            </a:r>
          </a:p>
        </p:txBody>
      </p:sp>
    </p:spTree>
    <p:extLst>
      <p:ext uri="{BB962C8B-B14F-4D97-AF65-F5344CB8AC3E}">
        <p14:creationId xmlns:p14="http://schemas.microsoft.com/office/powerpoint/2010/main" val="83508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631510" y="3356992"/>
            <a:ext cx="9903247" cy="3096344"/>
          </a:xfrm>
        </p:spPr>
        <p:txBody>
          <a:bodyPr>
            <a:noAutofit/>
          </a:bodyPr>
          <a:lstStyle/>
          <a:p>
            <a:r>
              <a:rPr lang="es-AR" sz="5400" cap="none">
                <a:effectLst/>
              </a:rPr>
              <a:t>Tipos de Datos Abstractos</a:t>
            </a:r>
            <a:br>
              <a:rPr lang="es-AR" sz="5400" cap="none">
                <a:effectLst/>
              </a:rPr>
            </a:br>
            <a:r>
              <a:rPr lang="es-AR" sz="5400" cap="none">
                <a:effectLst/>
              </a:rPr>
              <a:t>El Framework .net</a:t>
            </a:r>
            <a:endParaRPr lang="es-AR" sz="5400" b="1" cap="none">
              <a:effectLst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9806559" y="0"/>
            <a:ext cx="1728192" cy="2376264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R="9144" algn="l" rtl="0" eaLnBrk="1" latinLnBrk="0" hangingPunct="1">
              <a:spcBef>
                <a:spcPct val="0"/>
              </a:spcBef>
              <a:buNone/>
              <a:defRPr kumimoji="0" sz="4000" b="1" kern="1200" cap="all" spc="0" baseline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AR" sz="12800" cap="none">
                <a:effectLst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4858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Contenido del Capitulo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0128528" cy="5472608"/>
          </a:xfrm>
        </p:spPr>
        <p:txBody>
          <a:bodyPr>
            <a:normAutofit/>
          </a:bodyPr>
          <a:lstStyle/>
          <a:p>
            <a:r>
              <a:rPr lang="es-AR"/>
              <a:t>Descripcion del Framework .net</a:t>
            </a:r>
          </a:p>
          <a:p>
            <a:r>
              <a:rPr lang="es-AR"/>
              <a:t>Arquitectura de una solucion</a:t>
            </a:r>
          </a:p>
          <a:p>
            <a:r>
              <a:rPr lang="es-AR"/>
              <a:t>Creacion de nuevos tipos de datos</a:t>
            </a:r>
          </a:p>
          <a:p>
            <a:endParaRPr lang="es-AR"/>
          </a:p>
          <a:p>
            <a:endParaRPr lang="es-AR"/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84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Problema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271464" y="2348883"/>
            <a:ext cx="9937104" cy="21236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AR" sz="4400">
                <a:solidFill>
                  <a:srgbClr val="000000"/>
                </a:solidFill>
              </a:rPr>
              <a:t>Dado un nombre de archivo determinar si existe y en ese caso mostrar en pantalla su tamaño y su fecha de creacion</a:t>
            </a:r>
            <a:endParaRPr lang="es-AR" sz="4400" b="1">
              <a:solidFill>
                <a:srgbClr val="000000"/>
              </a:solidFill>
            </a:endParaRP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19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992624" cy="914400"/>
          </a:xfrm>
        </p:spPr>
        <p:txBody>
          <a:bodyPr/>
          <a:lstStyle/>
          <a:p>
            <a:pPr eaLnBrk="1" hangingPunct="1"/>
            <a:r>
              <a:rPr lang="en-US"/>
              <a:t>Como se hacia “antes”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0992624" cy="5472608"/>
          </a:xfrm>
        </p:spPr>
        <p:txBody>
          <a:bodyPr>
            <a:normAutofit/>
          </a:bodyPr>
          <a:lstStyle/>
          <a:p>
            <a:r>
              <a:rPr lang="es-AR"/>
              <a:t>Cada llamado a funcion es una solicitud de servicio hacia el OS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1"/>
          <p:cNvSpPr txBox="1">
            <a:spLocks/>
          </p:cNvSpPr>
          <p:nvPr/>
        </p:nvSpPr>
        <p:spPr>
          <a:xfrm>
            <a:off x="2579908" y="1910714"/>
            <a:ext cx="7560840" cy="43986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180000" tIns="180000" rIns="180000" bIns="180000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Clr>
                <a:srgbClr val="FFFFFF"/>
              </a:buClr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HANDLE </a:t>
            </a:r>
            <a:r>
              <a:rPr lang="es-AR" sz="1800" b="1" noProof="1">
                <a:solidFill>
                  <a:srgbClr val="FF0000"/>
                </a:solidFill>
                <a:latin typeface="Consolas"/>
              </a:rPr>
              <a:t>hdl</a:t>
            </a: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 = </a:t>
            </a:r>
            <a:r>
              <a:rPr lang="es-AR" sz="1800" b="1" noProof="1">
                <a:solidFill>
                  <a:sysClr val="windowText" lastClr="000000"/>
                </a:solidFill>
                <a:latin typeface="Consolas"/>
              </a:rPr>
              <a:t>open</a:t>
            </a: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( file_path, modo) ;</a:t>
            </a:r>
          </a:p>
          <a:p>
            <a:pPr marL="68580" indent="0">
              <a:buNone/>
            </a:pPr>
            <a:endParaRPr lang="es-AR" sz="1800" noProof="1">
              <a:solidFill>
                <a:sysClr val="windowText" lastClr="000000"/>
              </a:solidFill>
              <a:latin typeface="Consolas"/>
            </a:endParaRPr>
          </a:p>
          <a:p>
            <a:pPr marL="68580" indent="0"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//  si no hubo error...</a:t>
            </a:r>
          </a:p>
          <a:p>
            <a:pPr marL="68580" indent="0"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FILEINFO fi;</a:t>
            </a:r>
          </a:p>
          <a:p>
            <a:pPr marL="68580" indent="0"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if ( </a:t>
            </a:r>
            <a:r>
              <a:rPr lang="es-AR" sz="1800" b="1" noProof="1">
                <a:solidFill>
                  <a:sysClr val="windowText" lastClr="000000"/>
                </a:solidFill>
                <a:latin typeface="+mj-lt"/>
              </a:rPr>
              <a:t>getfileinfo(</a:t>
            </a:r>
            <a:r>
              <a:rPr lang="es-AR" sz="1800" b="1" noProof="1">
                <a:solidFill>
                  <a:srgbClr val="FF0000"/>
                </a:solidFill>
                <a:latin typeface="+mj-lt"/>
              </a:rPr>
              <a:t>hdl</a:t>
            </a: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, &amp;fi) == OK ) {</a:t>
            </a:r>
          </a:p>
          <a:p>
            <a:pPr marL="68580" indent="0"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  printf(“El tamaño es %s”, fi.size) ;</a:t>
            </a:r>
          </a:p>
          <a:p>
            <a:pPr marL="68580" indent="0"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  </a:t>
            </a:r>
            <a:r>
              <a:rPr lang="es-AR" sz="1800" b="1" noProof="1">
                <a:solidFill>
                  <a:sysClr val="windowText" lastClr="000000"/>
                </a:solidFill>
                <a:latin typeface="+mj-lt"/>
              </a:rPr>
              <a:t>read</a:t>
            </a: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( </a:t>
            </a:r>
            <a:r>
              <a:rPr lang="es-AR" sz="1800" b="1" noProof="1">
                <a:solidFill>
                  <a:srgbClr val="FF0000"/>
                </a:solidFill>
                <a:latin typeface="+mj-lt"/>
              </a:rPr>
              <a:t>hdl</a:t>
            </a: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, ...);</a:t>
            </a:r>
          </a:p>
          <a:p>
            <a:pPr marL="68580" indent="0"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}</a:t>
            </a:r>
          </a:p>
          <a:p>
            <a:pPr marL="68580" indent="0"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else </a:t>
            </a:r>
          </a:p>
          <a:p>
            <a:pPr marL="68580" indent="0"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  printf(“Error!!!”);</a:t>
            </a:r>
          </a:p>
          <a:p>
            <a:pPr marL="68580" indent="0">
              <a:buNone/>
            </a:pPr>
            <a:r>
              <a:rPr lang="es-AR" sz="1800" b="1" noProof="1">
                <a:solidFill>
                  <a:sysClr val="windowText" lastClr="000000"/>
                </a:solidFill>
                <a:latin typeface="+mj-lt"/>
              </a:rPr>
              <a:t>close</a:t>
            </a: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( </a:t>
            </a:r>
            <a:r>
              <a:rPr lang="es-AR" sz="1800" b="1" noProof="1">
                <a:solidFill>
                  <a:srgbClr val="FF0000"/>
                </a:solidFill>
                <a:latin typeface="+mj-lt"/>
              </a:rPr>
              <a:t>hdl</a:t>
            </a: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599488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992624" cy="914400"/>
          </a:xfrm>
        </p:spPr>
        <p:txBody>
          <a:bodyPr/>
          <a:lstStyle/>
          <a:p>
            <a:pPr eaLnBrk="1" hangingPunct="1"/>
            <a:r>
              <a:rPr lang="en-US"/>
              <a:t>Como hacerlo en C#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0992624" cy="5472608"/>
          </a:xfrm>
        </p:spPr>
        <p:txBody>
          <a:bodyPr>
            <a:normAutofit/>
          </a:bodyPr>
          <a:lstStyle/>
          <a:p>
            <a:r>
              <a:rPr lang="es-AR"/>
              <a:t>Usando </a:t>
            </a:r>
            <a:r>
              <a:rPr lang="es-AR" b="1">
                <a:solidFill>
                  <a:schemeClr val="accent3"/>
                </a:solidFill>
              </a:rPr>
              <a:t>clases</a:t>
            </a:r>
            <a:r>
              <a:rPr lang="es-AR"/>
              <a:t>!!</a:t>
            </a:r>
          </a:p>
          <a:p>
            <a:endParaRPr lang="es-AR"/>
          </a:p>
          <a:p>
            <a:endParaRPr lang="es-AR"/>
          </a:p>
          <a:p>
            <a:endParaRPr lang="es-AR"/>
          </a:p>
          <a:p>
            <a:endParaRPr lang="es-AR"/>
          </a:p>
          <a:p>
            <a:endParaRPr lang="es-AR"/>
          </a:p>
          <a:p>
            <a:endParaRPr lang="es-AR"/>
          </a:p>
          <a:p>
            <a:endParaRPr lang="es-AR"/>
          </a:p>
          <a:p>
            <a:r>
              <a:rPr lang="es-AR">
                <a:solidFill>
                  <a:schemeClr val="bg1"/>
                </a:solidFill>
              </a:rPr>
              <a:t>Lo que antes hacia </a:t>
            </a:r>
            <a:r>
              <a:rPr lang="es-AR" b="1">
                <a:solidFill>
                  <a:schemeClr val="bg1"/>
                </a:solidFill>
              </a:rPr>
              <a:t>directamente</a:t>
            </a:r>
            <a:r>
              <a:rPr lang="es-AR">
                <a:solidFill>
                  <a:schemeClr val="bg1"/>
                </a:solidFill>
              </a:rPr>
              <a:t> mediante llamadas al OS, ahora </a:t>
            </a:r>
            <a:r>
              <a:rPr lang="es-AR" b="1">
                <a:solidFill>
                  <a:schemeClr val="accent3"/>
                </a:solidFill>
              </a:rPr>
              <a:t>FileInfo</a:t>
            </a:r>
            <a:r>
              <a:rPr lang="es-AR"/>
              <a:t> lo hace </a:t>
            </a:r>
            <a:r>
              <a:rPr lang="es-AR" b="1"/>
              <a:t>a traves</a:t>
            </a:r>
            <a:r>
              <a:rPr lang="es-AR"/>
              <a:t> del </a:t>
            </a:r>
            <a:r>
              <a:rPr lang="es-AR" b="1">
                <a:solidFill>
                  <a:schemeClr val="accent3"/>
                </a:solidFill>
              </a:rPr>
              <a:t>Framework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8629" y="1628800"/>
            <a:ext cx="10483403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7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992624" cy="914400"/>
          </a:xfrm>
        </p:spPr>
        <p:txBody>
          <a:bodyPr/>
          <a:lstStyle/>
          <a:p>
            <a:pPr eaLnBrk="1" hangingPunct="1"/>
            <a:r>
              <a:rPr lang="en-US"/>
              <a:t>Clase: una definicion poco comun...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0992624" cy="5472608"/>
          </a:xfrm>
        </p:spPr>
        <p:txBody>
          <a:bodyPr>
            <a:normAutofit/>
          </a:bodyPr>
          <a:lstStyle/>
          <a:p>
            <a:r>
              <a:rPr lang="es-AR"/>
              <a:t>Podemos pensar a una clase como un bloque de servicios relacionados</a:t>
            </a:r>
          </a:p>
          <a:p>
            <a:r>
              <a:rPr lang="es-AR"/>
              <a:t>En FileInfo se agregan varios servicios que se relacionan con el mismo archivo</a:t>
            </a:r>
          </a:p>
          <a:p>
            <a:r>
              <a:rPr lang="es-AR"/>
              <a:t>Siempre esta el OS al final… pero la Clase nos brinda un nivel adicional de abstraccion (y de simplicidad ;-)  </a:t>
            </a:r>
          </a:p>
          <a:p>
            <a:r>
              <a:rPr lang="es-AR"/>
              <a:t>El Framework.NET es entre otras cosas una </a:t>
            </a:r>
            <a:r>
              <a:rPr lang="es-AR" b="1">
                <a:solidFill>
                  <a:schemeClr val="accent3"/>
                </a:solidFill>
              </a:rPr>
              <a:t>Librería de Clases</a:t>
            </a:r>
            <a:r>
              <a:rPr lang="es-AR"/>
              <a:t>, o sea un conjunto de estos servicios que podemos utilizar desde nuestras aplicaciones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33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992624" cy="914400"/>
          </a:xfrm>
        </p:spPr>
        <p:txBody>
          <a:bodyPr/>
          <a:lstStyle/>
          <a:p>
            <a:pPr eaLnBrk="1" hangingPunct="1"/>
            <a:r>
              <a:rPr lang="en-US"/>
              <a:t>Motivacion del Framework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0992624" cy="5472608"/>
          </a:xfrm>
        </p:spPr>
        <p:txBody>
          <a:bodyPr>
            <a:normAutofit/>
          </a:bodyPr>
          <a:lstStyle/>
          <a:p>
            <a:r>
              <a:rPr lang="es-AR"/>
              <a:t>Dos aspectos que veremos ahora</a:t>
            </a:r>
          </a:p>
          <a:p>
            <a:pPr lvl="1"/>
            <a:r>
              <a:rPr lang="es-AR"/>
              <a:t>Ejecucion Administrada</a:t>
            </a:r>
          </a:p>
          <a:p>
            <a:pPr lvl="1"/>
            <a:r>
              <a:rPr lang="es-AR"/>
              <a:t>Servicios hacia las aplicaciones</a:t>
            </a:r>
          </a:p>
          <a:p>
            <a:r>
              <a:rPr lang="es-AR"/>
              <a:t>Las clases disponen de </a:t>
            </a:r>
          </a:p>
          <a:p>
            <a:pPr lvl="1"/>
            <a:r>
              <a:rPr lang="es-AR" b="1"/>
              <a:t>Metodos</a:t>
            </a:r>
            <a:r>
              <a:rPr lang="es-AR"/>
              <a:t> o Funciones</a:t>
            </a:r>
          </a:p>
          <a:p>
            <a:pPr lvl="1"/>
            <a:r>
              <a:rPr lang="es-AR" b="1"/>
              <a:t>Propiedades</a:t>
            </a:r>
            <a:r>
              <a:rPr lang="es-AR"/>
              <a:t> o Atributos</a:t>
            </a:r>
          </a:p>
          <a:p>
            <a:r>
              <a:rPr lang="es-AR"/>
              <a:t>Para utilizar una clase de manera integral, tenemos que conocer sus metodos y propiedades</a:t>
            </a:r>
          </a:p>
          <a:p>
            <a:pPr lvl="1"/>
            <a:r>
              <a:rPr lang="es-AR"/>
              <a:t>Nombre, parametros, valor devuelto…</a:t>
            </a:r>
          </a:p>
          <a:p>
            <a:pPr lvl="1"/>
            <a:r>
              <a:rPr lang="es-AR"/>
              <a:t>Ubicación: donde podemos encontrarla?</a:t>
            </a:r>
          </a:p>
          <a:p>
            <a:pPr lvl="1"/>
            <a:r>
              <a:rPr lang="es-AR"/>
              <a:t>Detalle de las prestaciones de cada metodo y propiedad</a:t>
            </a:r>
          </a:p>
          <a:p>
            <a:endParaRPr lang="es-AR"/>
          </a:p>
        </p:txBody>
      </p:sp>
      <p:cxnSp>
        <p:nvCxnSpPr>
          <p:cNvPr id="9" name="Conector recto 8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78264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Tema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tro">
  <a:themeElements>
    <a:clrScheme name="Curso_PTR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7FD13B"/>
      </a:accent1>
      <a:accent2>
        <a:srgbClr val="FED46B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FED46B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12355</TotalTime>
  <Words>1046</Words>
  <Application>Microsoft Office PowerPoint</Application>
  <PresentationFormat>Panorámica</PresentationFormat>
  <Paragraphs>192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33" baseType="lpstr">
      <vt:lpstr>Arial</vt:lpstr>
      <vt:lpstr>Calibri</vt:lpstr>
      <vt:lpstr>Consolas</vt:lpstr>
      <vt:lpstr>Corbel</vt:lpstr>
      <vt:lpstr>Segoe</vt:lpstr>
      <vt:lpstr>Segoe Light</vt:lpstr>
      <vt:lpstr>Segoe Semibold</vt:lpstr>
      <vt:lpstr>Segoe UI</vt:lpstr>
      <vt:lpstr>Segoe UI Black</vt:lpstr>
      <vt:lpstr>Verdana</vt:lpstr>
      <vt:lpstr>Wingdings</vt:lpstr>
      <vt:lpstr>Wingdings 2</vt:lpstr>
      <vt:lpstr>Wingdings 3</vt:lpstr>
      <vt:lpstr>Tema1</vt:lpstr>
      <vt:lpstr>Metro</vt:lpstr>
      <vt:lpstr>Desarrollo en C# Plataforma NET</vt:lpstr>
      <vt:lpstr>Programacion Básica en C#</vt:lpstr>
      <vt:lpstr>Tipos de Datos Abstractos El Framework .net</vt:lpstr>
      <vt:lpstr>Contenido del Capitulo</vt:lpstr>
      <vt:lpstr>Problema</vt:lpstr>
      <vt:lpstr>Como se hacia “antes”</vt:lpstr>
      <vt:lpstr>Como hacerlo en C#</vt:lpstr>
      <vt:lpstr>Clase: una definicion poco comun...</vt:lpstr>
      <vt:lpstr>Motivacion del Framework</vt:lpstr>
      <vt:lpstr>Problema</vt:lpstr>
      <vt:lpstr>Arquitectura de la Solucion</vt:lpstr>
      <vt:lpstr>Como crear un nuevo tipo</vt:lpstr>
      <vt:lpstr>Agregar una funcion a un tipo</vt:lpstr>
      <vt:lpstr>Agregar una propiedad a un tipo</vt:lpstr>
      <vt:lpstr>Miembros de Instancia</vt:lpstr>
      <vt:lpstr>Miembros de Instancia</vt:lpstr>
      <vt:lpstr>Constructores </vt:lpstr>
      <vt:lpstr>Constructores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3-Arreglos y Colecciones</dc:title>
  <dc:creator>Quiquillo</dc:creator>
  <cp:lastModifiedBy>Enrique Thedy</cp:lastModifiedBy>
  <cp:revision>277</cp:revision>
  <dcterms:created xsi:type="dcterms:W3CDTF">2013-04-15T05:37:55Z</dcterms:created>
  <dcterms:modified xsi:type="dcterms:W3CDTF">2016-10-27T22:18:15Z</dcterms:modified>
</cp:coreProperties>
</file>