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4" r:id="rId2"/>
  </p:sldMasterIdLst>
  <p:notesMasterIdLst>
    <p:notesMasterId r:id="rId22"/>
  </p:notesMasterIdLst>
  <p:sldIdLst>
    <p:sldId id="318" r:id="rId3"/>
    <p:sldId id="415" r:id="rId4"/>
    <p:sldId id="416" r:id="rId5"/>
    <p:sldId id="361" r:id="rId6"/>
    <p:sldId id="472" r:id="rId7"/>
    <p:sldId id="473" r:id="rId8"/>
    <p:sldId id="474" r:id="rId9"/>
    <p:sldId id="475" r:id="rId10"/>
    <p:sldId id="461" r:id="rId11"/>
    <p:sldId id="462" r:id="rId12"/>
    <p:sldId id="463" r:id="rId13"/>
    <p:sldId id="464" r:id="rId14"/>
    <p:sldId id="465" r:id="rId15"/>
    <p:sldId id="466" r:id="rId16"/>
    <p:sldId id="467" r:id="rId17"/>
    <p:sldId id="470" r:id="rId18"/>
    <p:sldId id="471" r:id="rId19"/>
    <p:sldId id="468" r:id="rId20"/>
    <p:sldId id="469" r:id="rId21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nrique Thedy" initials="ET" lastIdx="1" clrIdx="0">
    <p:extLst>
      <p:ext uri="{19B8F6BF-5375-455C-9EA6-DF929625EA0E}">
        <p15:presenceInfo xmlns:p15="http://schemas.microsoft.com/office/powerpoint/2012/main" userId="68edfe84f879558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7FD1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Estilo temático 1 - Énfasis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0" autoAdjust="0"/>
    <p:restoredTop sz="84124" autoAdjust="0"/>
  </p:normalViewPr>
  <p:slideViewPr>
    <p:cSldViewPr>
      <p:cViewPr varScale="1">
        <p:scale>
          <a:sx n="89" d="100"/>
          <a:sy n="89" d="100"/>
        </p:scale>
        <p:origin x="714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36" y="3282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6D594A-3A9F-41F6-9443-5FC12F2A6BAC}" type="datetimeFigureOut">
              <a:rPr lang="es-AR" smtClean="0"/>
              <a:pPr/>
              <a:t>3/11/2016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BC7257-DB4A-4A53-BF75-67D4399DB8A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22747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BC7257-DB4A-4A53-BF75-67D4399DB8A9}" type="slidenum">
              <a:rPr lang="es-AR" smtClean="0">
                <a:solidFill>
                  <a:prstClr val="black"/>
                </a:solidFill>
              </a:rPr>
              <a:pPr/>
              <a:t>1</a:t>
            </a:fld>
            <a:endParaRPr lang="es-A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0726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xfrm>
            <a:off x="307492" y="2228226"/>
            <a:ext cx="6149837" cy="6651885"/>
          </a:xfrm>
          <a:noFill/>
          <a:ln/>
        </p:spPr>
        <p:txBody>
          <a:bodyPr/>
          <a:lstStyle/>
          <a:p>
            <a:endParaRPr lang="en-GB" b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BE8221-0882-45F1-A5AF-030C23A002FB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7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2: Using C# Programming Constructs</a:t>
            </a:r>
            <a:endParaRPr lang="en-GB"/>
          </a:p>
          <a:p>
            <a:pPr>
              <a:defRPr/>
            </a:pP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10266</a:t>
            </a:r>
            <a:r>
              <a:rPr lang="en-US">
                <a:latin typeface="Arial" pitchFamily="34" charset="0"/>
                <a:cs typeface="Arial" pitchFamily="34" charset="0"/>
              </a:rPr>
              <a:t>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8432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xfrm>
            <a:off x="307492" y="2228226"/>
            <a:ext cx="6149837" cy="6651885"/>
          </a:xfrm>
          <a:noFill/>
          <a:ln/>
        </p:spPr>
        <p:txBody>
          <a:bodyPr/>
          <a:lstStyle/>
          <a:p>
            <a:endParaRPr lang="en-GB" b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BE8221-0882-45F1-A5AF-030C23A002FB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7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2: Using C# Programming Constructs</a:t>
            </a:r>
            <a:endParaRPr lang="en-GB"/>
          </a:p>
          <a:p>
            <a:pPr>
              <a:defRPr/>
            </a:pP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10266</a:t>
            </a:r>
            <a:r>
              <a:rPr lang="en-US">
                <a:latin typeface="Arial" pitchFamily="34" charset="0"/>
                <a:cs typeface="Arial" pitchFamily="34" charset="0"/>
              </a:rPr>
              <a:t>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952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xfrm>
            <a:off x="307492" y="2228226"/>
            <a:ext cx="6149837" cy="6651885"/>
          </a:xfrm>
          <a:noFill/>
          <a:ln/>
        </p:spPr>
        <p:txBody>
          <a:bodyPr/>
          <a:lstStyle/>
          <a:p>
            <a:endParaRPr lang="en-GB" b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BE8221-0882-45F1-A5AF-030C23A002FB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7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2: Using C# Programming Constructs</a:t>
            </a:r>
            <a:endParaRPr lang="en-GB"/>
          </a:p>
          <a:p>
            <a:pPr>
              <a:defRPr/>
            </a:pP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10266</a:t>
            </a:r>
            <a:r>
              <a:rPr lang="en-US">
                <a:latin typeface="Arial" pitchFamily="34" charset="0"/>
                <a:cs typeface="Arial" pitchFamily="34" charset="0"/>
              </a:rPr>
              <a:t>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1369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xfrm>
            <a:off x="307492" y="2228226"/>
            <a:ext cx="6149837" cy="6651885"/>
          </a:xfrm>
          <a:noFill/>
          <a:ln/>
        </p:spPr>
        <p:txBody>
          <a:bodyPr/>
          <a:lstStyle/>
          <a:p>
            <a:endParaRPr lang="en-GB" b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BE8221-0882-45F1-A5AF-030C23A002FB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7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2: Using C# Programming Constructs</a:t>
            </a:r>
            <a:endParaRPr lang="en-GB"/>
          </a:p>
          <a:p>
            <a:pPr>
              <a:defRPr/>
            </a:pP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10266</a:t>
            </a:r>
            <a:r>
              <a:rPr lang="en-US">
                <a:latin typeface="Arial" pitchFamily="34" charset="0"/>
                <a:cs typeface="Arial" pitchFamily="34" charset="0"/>
              </a:rPr>
              <a:t>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2005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xfrm>
            <a:off x="307492" y="2228226"/>
            <a:ext cx="6149837" cy="6651885"/>
          </a:xfrm>
          <a:noFill/>
          <a:ln/>
        </p:spPr>
        <p:txBody>
          <a:bodyPr/>
          <a:lstStyle/>
          <a:p>
            <a:endParaRPr lang="en-GB" b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BE8221-0882-45F1-A5AF-030C23A002FB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7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2: Using C# Programming Constructs</a:t>
            </a:r>
            <a:endParaRPr lang="en-GB"/>
          </a:p>
          <a:p>
            <a:pPr>
              <a:defRPr/>
            </a:pP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10266</a:t>
            </a:r>
            <a:r>
              <a:rPr lang="en-US">
                <a:latin typeface="Arial" pitchFamily="34" charset="0"/>
                <a:cs typeface="Arial" pitchFamily="34" charset="0"/>
              </a:rPr>
              <a:t>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0699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xfrm>
            <a:off x="307492" y="2228226"/>
            <a:ext cx="6149837" cy="6651885"/>
          </a:xfrm>
          <a:noFill/>
          <a:ln/>
        </p:spPr>
        <p:txBody>
          <a:bodyPr/>
          <a:lstStyle/>
          <a:p>
            <a:endParaRPr lang="en-GB" b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BE8221-0882-45F1-A5AF-030C23A002FB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7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2: Using C# Programming Constructs</a:t>
            </a:r>
            <a:endParaRPr lang="en-GB"/>
          </a:p>
          <a:p>
            <a:pPr>
              <a:defRPr/>
            </a:pP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10266</a:t>
            </a:r>
            <a:r>
              <a:rPr lang="en-US">
                <a:latin typeface="Arial" pitchFamily="34" charset="0"/>
                <a:cs typeface="Arial" pitchFamily="34" charset="0"/>
              </a:rPr>
              <a:t>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8906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xfrm>
            <a:off x="307492" y="2228226"/>
            <a:ext cx="6149837" cy="6651885"/>
          </a:xfrm>
          <a:noFill/>
          <a:ln/>
        </p:spPr>
        <p:txBody>
          <a:bodyPr/>
          <a:lstStyle/>
          <a:p>
            <a:r>
              <a:rPr lang="en-GB" b="1" dirty="0" err="1"/>
              <a:t>Cuidado</a:t>
            </a:r>
            <a:r>
              <a:rPr lang="en-GB" b="1" dirty="0"/>
              <a:t>!! </a:t>
            </a:r>
            <a:r>
              <a:rPr lang="en-GB" b="1" dirty="0" err="1"/>
              <a:t>SortedList</a:t>
            </a:r>
            <a:r>
              <a:rPr lang="en-GB" b="1" dirty="0"/>
              <a:t> NO PERMITE </a:t>
            </a:r>
            <a:r>
              <a:rPr lang="en-GB" b="1" dirty="0" err="1"/>
              <a:t>valores</a:t>
            </a:r>
            <a:r>
              <a:rPr lang="en-GB" b="1" dirty="0"/>
              <a:t> </a:t>
            </a:r>
            <a:r>
              <a:rPr lang="en-GB" b="1" dirty="0" err="1"/>
              <a:t>duplicados</a:t>
            </a:r>
            <a:r>
              <a:rPr lang="en-GB" b="1" dirty="0"/>
              <a:t> de 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BE8221-0882-45F1-A5AF-030C23A002FB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Module 2: Using C# Programming Constructs</a:t>
            </a:r>
            <a:endParaRPr lang="en-GB">
              <a:solidFill>
                <a:prstClr val="black"/>
              </a:solidFill>
            </a:endParaRPr>
          </a:p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Course 10266</a:t>
            </a:r>
            <a:r>
              <a:rPr lang="en-US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A</a:t>
            </a:r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18156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xfrm>
            <a:off x="307492" y="2228226"/>
            <a:ext cx="6149837" cy="6651885"/>
          </a:xfrm>
          <a:noFill/>
          <a:ln/>
        </p:spPr>
        <p:txBody>
          <a:bodyPr/>
          <a:lstStyle/>
          <a:p>
            <a:endParaRPr lang="en-GB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BE8221-0882-45F1-A5AF-030C23A002FB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Module 2: Using C# Programming Constructs</a:t>
            </a:r>
            <a:endParaRPr lang="en-GB">
              <a:solidFill>
                <a:prstClr val="black"/>
              </a:solidFill>
            </a:endParaRPr>
          </a:p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Course 10266</a:t>
            </a:r>
            <a:r>
              <a:rPr lang="en-US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A</a:t>
            </a:r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08557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xfrm>
            <a:off x="307492" y="2228226"/>
            <a:ext cx="6149837" cy="6651885"/>
          </a:xfrm>
          <a:noFill/>
          <a:ln/>
        </p:spPr>
        <p:txBody>
          <a:bodyPr/>
          <a:lstStyle/>
          <a:p>
            <a:endParaRPr lang="en-GB" b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BE8221-0882-45F1-A5AF-030C23A002FB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7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2: Using C# Programming Constructs</a:t>
            </a:r>
            <a:endParaRPr lang="en-GB"/>
          </a:p>
          <a:p>
            <a:pPr>
              <a:defRPr/>
            </a:pP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10266</a:t>
            </a:r>
            <a:r>
              <a:rPr lang="en-US">
                <a:latin typeface="Arial" pitchFamily="34" charset="0"/>
                <a:cs typeface="Arial" pitchFamily="34" charset="0"/>
              </a:rPr>
              <a:t>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0154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xfrm>
            <a:off x="307492" y="2228226"/>
            <a:ext cx="6149837" cy="6651885"/>
          </a:xfrm>
          <a:noFill/>
          <a:ln/>
        </p:spPr>
        <p:txBody>
          <a:bodyPr/>
          <a:lstStyle/>
          <a:p>
            <a:endParaRPr lang="en-GB" b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BE8221-0882-45F1-A5AF-030C23A002FB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7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2: Using C# Programming Constructs</a:t>
            </a:r>
            <a:endParaRPr lang="en-GB"/>
          </a:p>
          <a:p>
            <a:pPr>
              <a:defRPr/>
            </a:pP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10266</a:t>
            </a:r>
            <a:r>
              <a:rPr lang="en-US">
                <a:latin typeface="Arial" pitchFamily="34" charset="0"/>
                <a:cs typeface="Arial" pitchFamily="34" charset="0"/>
              </a:rPr>
              <a:t>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478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BC7257-DB4A-4A53-BF75-67D4399DB8A9}" type="slidenum">
              <a:rPr lang="es-AR" smtClean="0">
                <a:solidFill>
                  <a:prstClr val="black"/>
                </a:solidFill>
              </a:rPr>
              <a:pPr/>
              <a:t>2</a:t>
            </a:fld>
            <a:endParaRPr lang="es-A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2164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BC7257-DB4A-4A53-BF75-67D4399DB8A9}" type="slidenum">
              <a:rPr lang="es-AR" smtClean="0">
                <a:solidFill>
                  <a:prstClr val="black"/>
                </a:solidFill>
              </a:rPr>
              <a:pPr/>
              <a:t>3</a:t>
            </a:fld>
            <a:endParaRPr lang="es-A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59970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xfrm>
            <a:off x="307492" y="2228226"/>
            <a:ext cx="6149837" cy="6651885"/>
          </a:xfrm>
          <a:noFill/>
          <a:ln/>
        </p:spPr>
        <p:txBody>
          <a:bodyPr/>
          <a:lstStyle/>
          <a:p>
            <a:endParaRPr lang="en-GB" b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BE8221-0882-45F1-A5AF-030C23A002FB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7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2: Using C# Programming Constructs</a:t>
            </a:r>
            <a:endParaRPr lang="en-GB"/>
          </a:p>
          <a:p>
            <a:pPr>
              <a:defRPr/>
            </a:pP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10266</a:t>
            </a:r>
            <a:r>
              <a:rPr lang="en-US">
                <a:latin typeface="Arial" pitchFamily="34" charset="0"/>
                <a:cs typeface="Arial" pitchFamily="34" charset="0"/>
              </a:rPr>
              <a:t>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370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xfrm>
            <a:off x="307492" y="2228226"/>
            <a:ext cx="6149837" cy="6651885"/>
          </a:xfrm>
          <a:noFill/>
          <a:ln/>
        </p:spPr>
        <p:txBody>
          <a:bodyPr/>
          <a:lstStyle/>
          <a:p>
            <a:endParaRPr lang="en-GB" b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BE8221-0882-45F1-A5AF-030C23A002F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7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2: Using C# Programming Constructs</a:t>
            </a:r>
            <a:endParaRPr lang="en-GB"/>
          </a:p>
          <a:p>
            <a:pPr>
              <a:defRPr/>
            </a:pP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10266</a:t>
            </a:r>
            <a:r>
              <a:rPr lang="en-US">
                <a:latin typeface="Arial" pitchFamily="34" charset="0"/>
                <a:cs typeface="Arial" pitchFamily="34" charset="0"/>
              </a:rPr>
              <a:t>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8011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xfrm>
            <a:off x="307492" y="2228226"/>
            <a:ext cx="6149837" cy="6651885"/>
          </a:xfrm>
          <a:noFill/>
          <a:ln/>
        </p:spPr>
        <p:txBody>
          <a:bodyPr/>
          <a:lstStyle/>
          <a:p>
            <a:endParaRPr lang="en-GB" b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BE8221-0882-45F1-A5AF-030C23A002F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7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2: Using C# Programming Constructs</a:t>
            </a:r>
            <a:endParaRPr lang="en-GB"/>
          </a:p>
          <a:p>
            <a:pPr>
              <a:defRPr/>
            </a:pP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10266</a:t>
            </a:r>
            <a:r>
              <a:rPr lang="en-US">
                <a:latin typeface="Arial" pitchFamily="34" charset="0"/>
                <a:cs typeface="Arial" pitchFamily="34" charset="0"/>
              </a:rPr>
              <a:t>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8011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xfrm>
            <a:off x="307492" y="2228226"/>
            <a:ext cx="6149837" cy="6651885"/>
          </a:xfrm>
          <a:noFill/>
          <a:ln/>
        </p:spPr>
        <p:txBody>
          <a:bodyPr/>
          <a:lstStyle/>
          <a:p>
            <a:endParaRPr lang="en-GB" b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BE8221-0882-45F1-A5AF-030C23A002FB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7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2: Using C# Programming Constructs</a:t>
            </a:r>
            <a:endParaRPr lang="en-GB"/>
          </a:p>
          <a:p>
            <a:pPr>
              <a:defRPr/>
            </a:pP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10266</a:t>
            </a:r>
            <a:r>
              <a:rPr lang="en-US">
                <a:latin typeface="Arial" pitchFamily="34" charset="0"/>
                <a:cs typeface="Arial" pitchFamily="34" charset="0"/>
              </a:rPr>
              <a:t>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8953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xfrm>
            <a:off x="307492" y="2228226"/>
            <a:ext cx="6149837" cy="6651885"/>
          </a:xfrm>
          <a:noFill/>
          <a:ln/>
        </p:spPr>
        <p:txBody>
          <a:bodyPr/>
          <a:lstStyle/>
          <a:p>
            <a:r>
              <a:rPr lang="en-GB" b="1"/>
              <a:t>A medida que vamos creando objetos mediante el operador new, los</a:t>
            </a:r>
            <a:r>
              <a:rPr lang="en-GB" b="1" baseline="0"/>
              <a:t> mismos se van acomodando en un lugar de memoria reservado llamado HEAP</a:t>
            </a:r>
          </a:p>
          <a:p>
            <a:endParaRPr lang="en-GB" b="1" baseline="0"/>
          </a:p>
          <a:p>
            <a:r>
              <a:rPr lang="en-GB" b="1" baseline="0"/>
              <a:t>El HEAP crece y se reduce a medida que se crean nuevos objetos. Cuando los mismos pierden las referencias (flechas entrantes) quedan disponibles para su posterior eliminacion mediante una tarea llamada Garbage Collector.</a:t>
            </a:r>
          </a:p>
          <a:p>
            <a:endParaRPr lang="en-GB" b="1" baseline="0"/>
          </a:p>
          <a:p>
            <a:r>
              <a:rPr lang="en-GB" b="1" baseline="0"/>
              <a:t>Cuando el GC recupera la memoria de un objeto, esta memoria vuelve a quedar disponible para asignarse a nuevos objetos</a:t>
            </a:r>
            <a:endParaRPr lang="en-GB" b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BE8221-0882-45F1-A5AF-030C23A002FB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7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2: Using C# Programming Constructs</a:t>
            </a:r>
            <a:endParaRPr lang="en-GB"/>
          </a:p>
          <a:p>
            <a:pPr>
              <a:defRPr/>
            </a:pP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10266</a:t>
            </a:r>
            <a:r>
              <a:rPr lang="en-US">
                <a:latin typeface="Arial" pitchFamily="34" charset="0"/>
                <a:cs typeface="Arial" pitchFamily="34" charset="0"/>
              </a:rPr>
              <a:t>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0157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xfrm>
            <a:off x="307492" y="2228226"/>
            <a:ext cx="6149837" cy="6651885"/>
          </a:xfrm>
          <a:noFill/>
          <a:ln/>
        </p:spPr>
        <p:txBody>
          <a:bodyPr/>
          <a:lstStyle/>
          <a:p>
            <a:endParaRPr lang="en-GB" b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BE8221-0882-45F1-A5AF-030C23A002FB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7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2: Using C# Programming Constructs</a:t>
            </a:r>
            <a:endParaRPr lang="en-GB"/>
          </a:p>
          <a:p>
            <a:pPr>
              <a:defRPr/>
            </a:pP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10266</a:t>
            </a:r>
            <a:r>
              <a:rPr lang="en-US">
                <a:latin typeface="Arial" pitchFamily="34" charset="0"/>
                <a:cs typeface="Arial" pitchFamily="34" charset="0"/>
              </a:rPr>
              <a:t>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383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bckgrd_4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86267" y="0"/>
            <a:ext cx="1237826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26019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2" y="-261182"/>
            <a:ext cx="10037233" cy="3139321"/>
          </a:xfrm>
          <a:ln algn="ctr"/>
        </p:spPr>
        <p:txBody>
          <a:bodyPr tIns="0" rIns="0" bIns="0">
            <a:spAutoFit/>
          </a:bodyPr>
          <a:lstStyle>
            <a:lvl1pPr algn="r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8000">
                <a:latin typeface="Segoe Light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597400" y="2720975"/>
            <a:ext cx="5537200" cy="1030288"/>
          </a:xfrm>
        </p:spPr>
        <p:txBody>
          <a:bodyPr lIns="91440" tIns="45720" rIns="91440" bIns="45720"/>
          <a:lstStyle>
            <a:lvl1pPr marL="0" indent="0" algn="r">
              <a:lnSpc>
                <a:spcPct val="95000"/>
              </a:lnSpc>
              <a:spcBef>
                <a:spcPct val="60000"/>
              </a:spcBef>
              <a:buFontTx/>
              <a:buNone/>
              <a:defRPr sz="2600">
                <a:latin typeface="Segoe Semibold" pitchFamily="34" charset="0"/>
              </a:defRPr>
            </a:lvl1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88351" y="0"/>
            <a:ext cx="2590800" cy="537845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1720" y="0"/>
            <a:ext cx="7573433" cy="537845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11/3/2016</a:t>
            </a:fld>
            <a:endParaRPr lang="en-US" sz="1100">
              <a:solidFill>
                <a:schemeClr val="tx2"/>
              </a:solidFill>
            </a:endParaRPr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>
              <a:solidFill>
                <a:schemeClr val="tx2"/>
              </a:solidFill>
            </a:endParaRPr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‹Nº›</a:t>
            </a:fld>
            <a:endParaRPr kumimoji="0" lang="en-US" sz="1200">
              <a:solidFill>
                <a:schemeClr val="tx2"/>
              </a:solidFill>
            </a:endParaRPr>
          </a:p>
        </p:txBody>
      </p:sp>
      <p:sp>
        <p:nvSpPr>
          <p:cNvPr id="32" name="31 Rectángulo"/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9" name="38 Rectángulo"/>
          <p:cNvSpPr/>
          <p:nvPr/>
        </p:nvSpPr>
        <p:spPr>
          <a:xfrm>
            <a:off x="412744" y="680477"/>
            <a:ext cx="6096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40" name="39 Rectángulo"/>
          <p:cNvSpPr/>
          <p:nvPr/>
        </p:nvSpPr>
        <p:spPr>
          <a:xfrm>
            <a:off x="358764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41" name="40 Rectángulo"/>
          <p:cNvSpPr/>
          <p:nvPr/>
        </p:nvSpPr>
        <p:spPr>
          <a:xfrm>
            <a:off x="333360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42" name="41 Rectángulo"/>
          <p:cNvSpPr/>
          <p:nvPr/>
        </p:nvSpPr>
        <p:spPr>
          <a:xfrm>
            <a:off x="295691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1219200" y="4343400"/>
            <a:ext cx="103632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219200" y="2834640"/>
            <a:ext cx="103632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56" name="55 Rectángulo"/>
          <p:cNvSpPr/>
          <p:nvPr/>
        </p:nvSpPr>
        <p:spPr>
          <a:xfrm>
            <a:off x="340388" y="5047394"/>
            <a:ext cx="97536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5" name="64 Rectángulo"/>
          <p:cNvSpPr/>
          <p:nvPr/>
        </p:nvSpPr>
        <p:spPr>
          <a:xfrm>
            <a:off x="340388" y="4796819"/>
            <a:ext cx="97536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6" name="65 Rectángulo"/>
          <p:cNvSpPr/>
          <p:nvPr/>
        </p:nvSpPr>
        <p:spPr>
          <a:xfrm>
            <a:off x="340388" y="4637685"/>
            <a:ext cx="97536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7" name="66 Rectángulo"/>
          <p:cNvSpPr/>
          <p:nvPr/>
        </p:nvSpPr>
        <p:spPr>
          <a:xfrm>
            <a:off x="340388" y="4542559"/>
            <a:ext cx="97536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11/3/2016</a:t>
            </a:fld>
            <a:endParaRPr lang="en-US" sz="1100">
              <a:solidFill>
                <a:schemeClr val="tx2"/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>
              <a:solidFill>
                <a:schemeClr val="tx2"/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‹Nº›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Forma libre"/>
          <p:cNvSpPr>
            <a:spLocks/>
          </p:cNvSpPr>
          <p:nvPr/>
        </p:nvSpPr>
        <p:spPr bwMode="auto">
          <a:xfrm>
            <a:off x="6438603" y="1073888"/>
            <a:ext cx="5762848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5" name="14 Forma libre"/>
          <p:cNvSpPr>
            <a:spLocks/>
          </p:cNvSpPr>
          <p:nvPr/>
        </p:nvSpPr>
        <p:spPr bwMode="auto">
          <a:xfrm>
            <a:off x="498621" y="0"/>
            <a:ext cx="7352715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3" name="12 Forma libre"/>
          <p:cNvSpPr>
            <a:spLocks/>
          </p:cNvSpPr>
          <p:nvPr/>
        </p:nvSpPr>
        <p:spPr bwMode="auto">
          <a:xfrm rot="5236414">
            <a:off x="6635304" y="1285480"/>
            <a:ext cx="4114800" cy="158496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6" name="15 Forma libre"/>
          <p:cNvSpPr>
            <a:spLocks/>
          </p:cNvSpPr>
          <p:nvPr/>
        </p:nvSpPr>
        <p:spPr bwMode="auto">
          <a:xfrm>
            <a:off x="7924800" y="0"/>
            <a:ext cx="3657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7" name="16 Forma libre"/>
          <p:cNvSpPr>
            <a:spLocks/>
          </p:cNvSpPr>
          <p:nvPr/>
        </p:nvSpPr>
        <p:spPr bwMode="auto">
          <a:xfrm>
            <a:off x="7924800" y="4267200"/>
            <a:ext cx="42672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8" name="17 Forma libre"/>
          <p:cNvSpPr>
            <a:spLocks/>
          </p:cNvSpPr>
          <p:nvPr/>
        </p:nvSpPr>
        <p:spPr bwMode="auto">
          <a:xfrm>
            <a:off x="7924800" y="0"/>
            <a:ext cx="18288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9" name="18 Forma libre"/>
          <p:cNvSpPr>
            <a:spLocks/>
          </p:cNvSpPr>
          <p:nvPr/>
        </p:nvSpPr>
        <p:spPr bwMode="auto">
          <a:xfrm>
            <a:off x="7931153" y="4246566"/>
            <a:ext cx="2787649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0" name="19 Forma libre"/>
          <p:cNvSpPr>
            <a:spLocks/>
          </p:cNvSpPr>
          <p:nvPr/>
        </p:nvSpPr>
        <p:spPr bwMode="auto">
          <a:xfrm>
            <a:off x="7924800" y="4267200"/>
            <a:ext cx="2133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1" name="20 Forma libre"/>
          <p:cNvSpPr>
            <a:spLocks/>
          </p:cNvSpPr>
          <p:nvPr/>
        </p:nvSpPr>
        <p:spPr bwMode="auto">
          <a:xfrm>
            <a:off x="7924800" y="1371600"/>
            <a:ext cx="42672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2" name="21 Forma libre"/>
          <p:cNvSpPr>
            <a:spLocks/>
          </p:cNvSpPr>
          <p:nvPr/>
        </p:nvSpPr>
        <p:spPr bwMode="auto">
          <a:xfrm>
            <a:off x="7924800" y="1752600"/>
            <a:ext cx="42672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3" name="22 Forma libre"/>
          <p:cNvSpPr>
            <a:spLocks/>
          </p:cNvSpPr>
          <p:nvPr/>
        </p:nvSpPr>
        <p:spPr bwMode="auto">
          <a:xfrm>
            <a:off x="1320800" y="4267200"/>
            <a:ext cx="660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4" name="23 Forma libre"/>
          <p:cNvSpPr>
            <a:spLocks/>
          </p:cNvSpPr>
          <p:nvPr/>
        </p:nvSpPr>
        <p:spPr bwMode="auto">
          <a:xfrm>
            <a:off x="711200" y="4267200"/>
            <a:ext cx="7112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5" name="24 Forma libre"/>
          <p:cNvSpPr>
            <a:spLocks/>
          </p:cNvSpPr>
          <p:nvPr/>
        </p:nvSpPr>
        <p:spPr bwMode="auto">
          <a:xfrm>
            <a:off x="489099" y="2438400"/>
            <a:ext cx="75184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6" name="25 Forma libre"/>
          <p:cNvSpPr>
            <a:spLocks/>
          </p:cNvSpPr>
          <p:nvPr/>
        </p:nvSpPr>
        <p:spPr bwMode="auto">
          <a:xfrm>
            <a:off x="489099" y="2133600"/>
            <a:ext cx="75184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7" name="26 Forma libre"/>
          <p:cNvSpPr>
            <a:spLocks/>
          </p:cNvSpPr>
          <p:nvPr/>
        </p:nvSpPr>
        <p:spPr bwMode="auto">
          <a:xfrm>
            <a:off x="6096000" y="4267200"/>
            <a:ext cx="18288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42536" y="1351672"/>
            <a:ext cx="7624064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11/3/2016</a:t>
            </a:fld>
            <a:endParaRPr lang="en-US" sz="1100">
              <a:solidFill>
                <a:schemeClr val="tx2"/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>
              <a:solidFill>
                <a:schemeClr val="tx2"/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‹Nº›</a:t>
            </a:fld>
            <a:endParaRPr kumimoji="0" lang="en-US" sz="1200">
              <a:solidFill>
                <a:schemeClr val="tx2"/>
              </a:solidFill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484213" y="402267"/>
            <a:ext cx="1133856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42536" y="512064"/>
            <a:ext cx="10875264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 flipH="1">
            <a:off x="495384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8 Rectángulo"/>
          <p:cNvSpPr/>
          <p:nvPr/>
        </p:nvSpPr>
        <p:spPr>
          <a:xfrm flipH="1">
            <a:off x="548145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9 Rectángulo"/>
          <p:cNvSpPr/>
          <p:nvPr/>
        </p:nvSpPr>
        <p:spPr>
          <a:xfrm flipH="1">
            <a:off x="597933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10 Rectángulo"/>
          <p:cNvSpPr/>
          <p:nvPr/>
        </p:nvSpPr>
        <p:spPr>
          <a:xfrm flipH="1">
            <a:off x="635603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11 Rectángulo"/>
          <p:cNvSpPr/>
          <p:nvPr/>
        </p:nvSpPr>
        <p:spPr>
          <a:xfrm>
            <a:off x="667304" y="680477"/>
            <a:ext cx="48768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512064"/>
            <a:ext cx="10972800" cy="914400"/>
          </a:xfrm>
        </p:spPr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19125" y="1770504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207125" y="1770504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11/3/2016</a:t>
            </a:fld>
            <a:endParaRPr lang="en-US" sz="1100">
              <a:solidFill>
                <a:schemeClr val="tx2"/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>
              <a:solidFill>
                <a:schemeClr val="tx2"/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‹Nº›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24 Rectángulo"/>
          <p:cNvSpPr/>
          <p:nvPr/>
        </p:nvSpPr>
        <p:spPr>
          <a:xfrm>
            <a:off x="0" y="402268"/>
            <a:ext cx="11822773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73099" y="512064"/>
            <a:ext cx="103632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809750"/>
            <a:ext cx="5386917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6193369" y="1809750"/>
            <a:ext cx="5389033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609600" y="2459037"/>
            <a:ext cx="5386917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193369" y="2459037"/>
            <a:ext cx="5389033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11/3/2016</a:t>
            </a:fld>
            <a:endParaRPr lang="en-US" sz="1100">
              <a:solidFill>
                <a:schemeClr val="tx2"/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>
              <a:solidFill>
                <a:schemeClr val="tx2"/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‹Nº›</a:t>
            </a:fld>
            <a:endParaRPr kumimoji="0" lang="en-US" sz="1200">
              <a:solidFill>
                <a:schemeClr val="tx2"/>
              </a:solidFill>
            </a:endParaRPr>
          </a:p>
        </p:txBody>
      </p:sp>
      <p:sp>
        <p:nvSpPr>
          <p:cNvPr id="16" name="15 Rectángulo"/>
          <p:cNvSpPr/>
          <p:nvPr/>
        </p:nvSpPr>
        <p:spPr>
          <a:xfrm>
            <a:off x="117053" y="680477"/>
            <a:ext cx="6096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7" name="16 Rectángulo"/>
          <p:cNvSpPr/>
          <p:nvPr/>
        </p:nvSpPr>
        <p:spPr>
          <a:xfrm>
            <a:off x="63073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8" name="17 Rectángulo"/>
          <p:cNvSpPr/>
          <p:nvPr/>
        </p:nvSpPr>
        <p:spPr>
          <a:xfrm>
            <a:off x="37669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18 Rectángulo"/>
          <p:cNvSpPr/>
          <p:nvPr/>
        </p:nvSpPr>
        <p:spPr>
          <a:xfrm>
            <a:off x="0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0" name="19 Rectángulo"/>
          <p:cNvSpPr/>
          <p:nvPr/>
        </p:nvSpPr>
        <p:spPr>
          <a:xfrm flipH="1">
            <a:off x="199693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1" name="20 Rectángulo"/>
          <p:cNvSpPr/>
          <p:nvPr/>
        </p:nvSpPr>
        <p:spPr>
          <a:xfrm flipH="1">
            <a:off x="252455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21 Rectángulo"/>
          <p:cNvSpPr/>
          <p:nvPr/>
        </p:nvSpPr>
        <p:spPr>
          <a:xfrm flipH="1">
            <a:off x="302243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9" name="28 Rectángulo"/>
          <p:cNvSpPr/>
          <p:nvPr/>
        </p:nvSpPr>
        <p:spPr>
          <a:xfrm flipH="1">
            <a:off x="339912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0" name="29 Rectángulo"/>
          <p:cNvSpPr/>
          <p:nvPr/>
        </p:nvSpPr>
        <p:spPr>
          <a:xfrm>
            <a:off x="371613" y="680477"/>
            <a:ext cx="48768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11/3/2016</a:t>
            </a:fld>
            <a:endParaRPr lang="en-US" sz="1100">
              <a:solidFill>
                <a:schemeClr val="tx2"/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>
              <a:solidFill>
                <a:schemeClr val="tx2"/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‹Nº›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11/3/2016</a:t>
            </a:fld>
            <a:endParaRPr lang="en-US" sz="1100">
              <a:solidFill>
                <a:schemeClr val="tx2"/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>
              <a:solidFill>
                <a:schemeClr val="tx2"/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‹Nº›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109728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914400" y="1435100"/>
            <a:ext cx="33528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572000" y="1435100"/>
            <a:ext cx="73152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11/3/2016</a:t>
            </a:fld>
            <a:endParaRPr lang="en-US" sz="1100">
              <a:solidFill>
                <a:schemeClr val="tx2"/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>
              <a:solidFill>
                <a:schemeClr val="tx2"/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‹Nº›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490709" y="0"/>
            <a:ext cx="1170432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9" name="8 Conector recto"/>
          <p:cNvCxnSpPr/>
          <p:nvPr/>
        </p:nvCxnSpPr>
        <p:spPr>
          <a:xfrm flipV="1">
            <a:off x="484261" y="1885028"/>
            <a:ext cx="11710163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9 Grupo"/>
          <p:cNvGrpSpPr/>
          <p:nvPr/>
        </p:nvGrpSpPr>
        <p:grpSpPr>
          <a:xfrm rot="5400000">
            <a:off x="11374904" y="1197789"/>
            <a:ext cx="132763" cy="171288"/>
            <a:chOff x="6668087" y="1297746"/>
            <a:chExt cx="161840" cy="156602"/>
          </a:xfrm>
        </p:grpSpPr>
        <p:cxnSp>
          <p:nvCxnSpPr>
            <p:cNvPr id="15" name="14 Conector recto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15 Conector recto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16 Conector recto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1 Título"/>
          <p:cNvSpPr>
            <a:spLocks noGrp="1"/>
          </p:cNvSpPr>
          <p:nvPr>
            <p:ph type="title"/>
          </p:nvPr>
        </p:nvSpPr>
        <p:spPr bwMode="grayWhite">
          <a:xfrm>
            <a:off x="1219200" y="441254"/>
            <a:ext cx="9144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90709" y="1893781"/>
            <a:ext cx="1170432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/>
              <a:t>Haga clic en el icono para agregar una imagen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 bwMode="grayWhite">
          <a:xfrm>
            <a:off x="1219200" y="1150144"/>
            <a:ext cx="9144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grpSp>
        <p:nvGrpSpPr>
          <p:cNvPr id="14" name="13 Grupo"/>
          <p:cNvGrpSpPr/>
          <p:nvPr/>
        </p:nvGrpSpPr>
        <p:grpSpPr>
          <a:xfrm rot="5400000">
            <a:off x="11578104" y="1350189"/>
            <a:ext cx="132763" cy="171288"/>
            <a:chOff x="6668087" y="1297746"/>
            <a:chExt cx="161840" cy="156602"/>
          </a:xfrm>
        </p:grpSpPr>
        <p:cxnSp>
          <p:nvCxnSpPr>
            <p:cNvPr id="11" name="10 Conector recto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11 Conector recto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12 Conector recto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17 Grupo"/>
          <p:cNvGrpSpPr/>
          <p:nvPr/>
        </p:nvGrpSpPr>
        <p:grpSpPr>
          <a:xfrm rot="5400000">
            <a:off x="11115580" y="1453352"/>
            <a:ext cx="132763" cy="171288"/>
            <a:chOff x="6668087" y="1297746"/>
            <a:chExt cx="161840" cy="156602"/>
          </a:xfrm>
        </p:grpSpPr>
        <p:cxnSp>
          <p:nvCxnSpPr>
            <p:cNvPr id="19" name="18 Conector recto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19 Conector recto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20 Conector recto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8636000" y="55499"/>
            <a:ext cx="2844800" cy="365125"/>
          </a:xfrm>
        </p:spPr>
        <p:txBody>
          <a:bodyPr/>
          <a:lstStyle/>
          <a:p>
            <a:fld id="{8F6BCBE8-30B0-4476-8762-9236B142003A}" type="datetimeFigureOut">
              <a:rPr lang="en-US" smtClean="0"/>
              <a:pPr/>
              <a:t>11/3/2016</a:t>
            </a:fld>
            <a:endParaRPr lang="en-US" sz="1100">
              <a:solidFill>
                <a:schemeClr val="tx2"/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219200" y="55499"/>
            <a:ext cx="7416800" cy="365125"/>
          </a:xfrm>
        </p:spPr>
        <p:txBody>
          <a:bodyPr/>
          <a:lstStyle/>
          <a:p>
            <a:pPr algn="r" eaLnBrk="1" latinLnBrk="0" hangingPunct="1"/>
            <a:endParaRPr kumimoji="0" lang="en-US" sz="1100">
              <a:solidFill>
                <a:schemeClr val="tx2"/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1480800" y="55499"/>
            <a:ext cx="609600" cy="365125"/>
          </a:xfrm>
        </p:spPr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‹Nº›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11/3/2016</a:t>
            </a:fld>
            <a:endParaRPr lang="en-US" sz="1100">
              <a:solidFill>
                <a:schemeClr val="tx2"/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>
              <a:solidFill>
                <a:schemeClr val="tx2"/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‹Nº›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41600" cy="5851525"/>
          </a:xfrm>
        </p:spPr>
        <p:txBody>
          <a:bodyPr vert="eaVert" anchor="ctr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812800" y="274642"/>
            <a:ext cx="7823200" cy="5851525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11/3/2016</a:t>
            </a:fld>
            <a:endParaRPr lang="en-US" sz="1100">
              <a:solidFill>
                <a:schemeClr val="tx2"/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>
              <a:solidFill>
                <a:schemeClr val="tx2"/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‹Nº›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1719" y="992188"/>
            <a:ext cx="5065183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0102" y="992188"/>
            <a:ext cx="5067300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/>
              <a:t>Haga clic en el icono para agregar una imagen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4">
                <a:lumMod val="40000"/>
                <a:lumOff val="60000"/>
              </a:schemeClr>
            </a:gs>
            <a:gs pos="0">
              <a:srgbClr val="00B0F0"/>
            </a:gs>
            <a:gs pos="100000">
              <a:schemeClr val="accent5">
                <a:lumMod val="5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bckgrd_2.jpg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6529388"/>
            <a:ext cx="12192000" cy="32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6" descr="bckgrd_1.jpg"/>
          <p:cNvPicPr>
            <a:picLocks noChangeAspect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3"/>
            <a:ext cx="12192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6351" y="731840"/>
            <a:ext cx="12181416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80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13835" y="3"/>
            <a:ext cx="10365317" cy="741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717" y="992188"/>
            <a:ext cx="10335683" cy="438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Body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chemeClr val="hlink"/>
        </a:buClr>
        <a:buSzPct val="9000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458788" indent="-169863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854075" indent="-173038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chemeClr val="bg2"/>
        </a:buClr>
        <a:buSzPct val="80000"/>
        <a:buChar char="•"/>
        <a:defRPr>
          <a:solidFill>
            <a:schemeClr val="tx1"/>
          </a:solidFill>
          <a:latin typeface="+mn-lt"/>
        </a:defRPr>
      </a:lvl3pPr>
      <a:lvl4pPr marL="1254125" indent="-165100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Font typeface="Segoe" pitchFamily="34" charset="0"/>
        <a:buChar char="-"/>
        <a:defRPr sz="1600">
          <a:solidFill>
            <a:schemeClr val="tx1"/>
          </a:solidFill>
          <a:latin typeface="+mn-lt"/>
        </a:defRPr>
      </a:lvl4pPr>
      <a:lvl5pPr marL="15446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40000"/>
                <a:lumOff val="60000"/>
              </a:schemeClr>
            </a:gs>
            <a:gs pos="0">
              <a:srgbClr val="00B0F0"/>
            </a:gs>
            <a:gs pos="100000">
              <a:schemeClr val="accent5">
                <a:lumMod val="5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7 Rectángulo"/>
          <p:cNvSpPr/>
          <p:nvPr/>
        </p:nvSpPr>
        <p:spPr>
          <a:xfrm>
            <a:off x="340388" y="5047394"/>
            <a:ext cx="97536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8 Rectángulo"/>
          <p:cNvSpPr/>
          <p:nvPr/>
        </p:nvSpPr>
        <p:spPr>
          <a:xfrm>
            <a:off x="340388" y="4796819"/>
            <a:ext cx="97536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9 Rectángulo"/>
          <p:cNvSpPr/>
          <p:nvPr/>
        </p:nvSpPr>
        <p:spPr>
          <a:xfrm>
            <a:off x="340388" y="4637685"/>
            <a:ext cx="97536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10 Rectángulo"/>
          <p:cNvSpPr/>
          <p:nvPr/>
        </p:nvSpPr>
        <p:spPr>
          <a:xfrm>
            <a:off x="340388" y="4542559"/>
            <a:ext cx="97536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11 Rectángulo"/>
          <p:cNvSpPr/>
          <p:nvPr/>
        </p:nvSpPr>
        <p:spPr>
          <a:xfrm>
            <a:off x="412744" y="680477"/>
            <a:ext cx="6096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5" name="14 Rectángulo"/>
          <p:cNvSpPr/>
          <p:nvPr/>
        </p:nvSpPr>
        <p:spPr>
          <a:xfrm>
            <a:off x="358764" y="680477"/>
            <a:ext cx="36576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6" name="15 Rectángulo"/>
          <p:cNvSpPr/>
          <p:nvPr/>
        </p:nvSpPr>
        <p:spPr>
          <a:xfrm>
            <a:off x="333360" y="680477"/>
            <a:ext cx="1219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7" name="16 Rectángulo"/>
          <p:cNvSpPr/>
          <p:nvPr/>
        </p:nvSpPr>
        <p:spPr>
          <a:xfrm>
            <a:off x="295691" y="680477"/>
            <a:ext cx="1219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1219200" y="1783560"/>
            <a:ext cx="103632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8636000" y="6416678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8F6BCBE8-30B0-4476-8762-9236B142003A}" type="datetimeFigureOut">
              <a:rPr lang="en-US" smtClean="0"/>
              <a:pPr/>
              <a:t>11/3/2016</a:t>
            </a:fld>
            <a:endParaRPr lang="en-US" sz="1100">
              <a:solidFill>
                <a:schemeClr val="tx2"/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219200" y="6416678"/>
            <a:ext cx="74168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1100">
              <a:solidFill>
                <a:schemeClr val="tx2"/>
              </a:solidFill>
            </a:endParaRPr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11480800" y="6416678"/>
            <a:ext cx="609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‹Nº›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495600" y="692696"/>
            <a:ext cx="7776864" cy="2664296"/>
          </a:xfrm>
        </p:spPr>
        <p:txBody>
          <a:bodyPr>
            <a:noAutofit/>
          </a:bodyPr>
          <a:lstStyle/>
          <a:p>
            <a:r>
              <a:rPr lang="es-AR" sz="7200" cap="none">
                <a:effectLst/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Desarrollo en C#</a:t>
            </a:r>
            <a:br>
              <a:rPr lang="es-AR" sz="7200" cap="none">
                <a:effectLst/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</a:br>
            <a:r>
              <a:rPr lang="es-AR" sz="7200" cap="none">
                <a:effectLst/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Plataforma NET</a:t>
            </a:r>
            <a:endParaRPr lang="es-AR" sz="7200" b="1" cap="none">
              <a:effectLst/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274" y="5733256"/>
            <a:ext cx="3231127" cy="72008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95400" y="5733256"/>
            <a:ext cx="5738136" cy="72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350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7"/>
          <p:cNvSpPr>
            <a:spLocks noGrp="1" noChangeArrowheads="1"/>
          </p:cNvSpPr>
          <p:nvPr>
            <p:ph type="title"/>
          </p:nvPr>
        </p:nvSpPr>
        <p:spPr>
          <a:xfrm>
            <a:off x="720000" y="180000"/>
            <a:ext cx="10363200" cy="914400"/>
          </a:xfrm>
        </p:spPr>
        <p:txBody>
          <a:bodyPr/>
          <a:lstStyle/>
          <a:p>
            <a:pPr eaLnBrk="1" hangingPunct="1"/>
            <a:r>
              <a:rPr lang="en-US"/>
              <a:t>List&lt;T&gt; </a:t>
            </a:r>
          </a:p>
        </p:txBody>
      </p:sp>
      <p:cxnSp>
        <p:nvCxnSpPr>
          <p:cNvPr id="4" name="Conector recto 3"/>
          <p:cNvCxnSpPr/>
          <p:nvPr/>
        </p:nvCxnSpPr>
        <p:spPr>
          <a:xfrm>
            <a:off x="720000" y="980728"/>
            <a:ext cx="1128065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Marcador de texto 1"/>
          <p:cNvSpPr>
            <a:spLocks noGrp="1"/>
          </p:cNvSpPr>
          <p:nvPr>
            <p:ph type="body" idx="1"/>
          </p:nvPr>
        </p:nvSpPr>
        <p:spPr>
          <a:xfrm>
            <a:off x="720000" y="1268760"/>
            <a:ext cx="11280656" cy="5040560"/>
          </a:xfrm>
        </p:spPr>
        <p:txBody>
          <a:bodyPr>
            <a:normAutofit/>
          </a:bodyPr>
          <a:lstStyle/>
          <a:p>
            <a:r>
              <a:rPr lang="es-AR"/>
              <a:t>Representa un  array dinamico de elementos tipo </a:t>
            </a:r>
            <a:r>
              <a:rPr lang="es-AR" b="1">
                <a:solidFill>
                  <a:schemeClr val="accent3"/>
                </a:solidFill>
              </a:rPr>
              <a:t>T</a:t>
            </a:r>
          </a:p>
          <a:p>
            <a:r>
              <a:rPr lang="es-AR"/>
              <a:t>Métodos</a:t>
            </a:r>
          </a:p>
          <a:p>
            <a:pPr lvl="1"/>
            <a:r>
              <a:rPr lang="es-AR"/>
              <a:t>Add(T item) , Remove(T item) , Contains(T item)</a:t>
            </a:r>
          </a:p>
          <a:p>
            <a:pPr lvl="1"/>
            <a:r>
              <a:rPr lang="es-AR"/>
              <a:t>BinarySearch() , Sort() , </a:t>
            </a:r>
            <a:r>
              <a:rPr lang="es-AR" b="1">
                <a:solidFill>
                  <a:schemeClr val="accent3"/>
                </a:solidFill>
              </a:rPr>
              <a:t>Find(predicado)</a:t>
            </a:r>
          </a:p>
          <a:p>
            <a:pPr lvl="1"/>
            <a:r>
              <a:rPr lang="es-AR"/>
              <a:t>[int] </a:t>
            </a:r>
            <a:r>
              <a:rPr lang="es-AR">
                <a:sym typeface="Wingdings" panose="05000000000000000000" pitchFamily="2" charset="2"/>
              </a:rPr>
              <a:t>  T , [int]  T</a:t>
            </a:r>
            <a:endParaRPr lang="es-AR"/>
          </a:p>
          <a:p>
            <a:r>
              <a:rPr lang="es-AR">
                <a:latin typeface="+mj-lt"/>
              </a:rPr>
              <a:t>foreach(T)</a:t>
            </a:r>
          </a:p>
          <a:p>
            <a:r>
              <a:rPr lang="es-AR"/>
              <a:t>Los elementos pueden repetirse</a:t>
            </a:r>
          </a:p>
          <a:p>
            <a:r>
              <a:rPr lang="es-AR"/>
              <a:t>Los elementos no están ordenados</a:t>
            </a:r>
          </a:p>
          <a:p>
            <a:r>
              <a:rPr lang="es-AR"/>
              <a:t>System.Collections.Generic</a:t>
            </a:r>
          </a:p>
        </p:txBody>
      </p:sp>
    </p:spTree>
    <p:extLst>
      <p:ext uri="{BB962C8B-B14F-4D97-AF65-F5344CB8AC3E}">
        <p14:creationId xmlns:p14="http://schemas.microsoft.com/office/powerpoint/2010/main" val="818685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7"/>
          <p:cNvSpPr>
            <a:spLocks noGrp="1" noChangeArrowheads="1"/>
          </p:cNvSpPr>
          <p:nvPr>
            <p:ph type="title"/>
          </p:nvPr>
        </p:nvSpPr>
        <p:spPr>
          <a:xfrm>
            <a:off x="720000" y="180000"/>
            <a:ext cx="10363200" cy="914400"/>
          </a:xfrm>
        </p:spPr>
        <p:txBody>
          <a:bodyPr/>
          <a:lstStyle/>
          <a:p>
            <a:pPr eaLnBrk="1" hangingPunct="1"/>
            <a:r>
              <a:rPr lang="en-US"/>
              <a:t>Que significa &lt;T&gt;? </a:t>
            </a:r>
          </a:p>
        </p:txBody>
      </p:sp>
      <p:cxnSp>
        <p:nvCxnSpPr>
          <p:cNvPr id="4" name="Conector recto 3"/>
          <p:cNvCxnSpPr/>
          <p:nvPr/>
        </p:nvCxnSpPr>
        <p:spPr>
          <a:xfrm>
            <a:off x="720000" y="980728"/>
            <a:ext cx="1128065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texto 1"/>
          <p:cNvSpPr>
            <a:spLocks noGrp="1"/>
          </p:cNvSpPr>
          <p:nvPr>
            <p:ph type="body" idx="1"/>
          </p:nvPr>
        </p:nvSpPr>
        <p:spPr>
          <a:xfrm>
            <a:off x="720000" y="1268760"/>
            <a:ext cx="11280656" cy="5040560"/>
          </a:xfrm>
        </p:spPr>
        <p:txBody>
          <a:bodyPr>
            <a:normAutofit/>
          </a:bodyPr>
          <a:lstStyle/>
          <a:p>
            <a:r>
              <a:rPr lang="es-AR"/>
              <a:t>Permite definir multiples variantes de una estructura de datos, cuando lo único que cambia es el tipo involucrado y no el algoritmo</a:t>
            </a:r>
          </a:p>
          <a:p>
            <a:r>
              <a:rPr lang="es-AR"/>
              <a:t>Cada vez que reemplazo </a:t>
            </a:r>
            <a:r>
              <a:rPr lang="es-AR" b="1">
                <a:solidFill>
                  <a:schemeClr val="accent3"/>
                </a:solidFill>
              </a:rPr>
              <a:t>T</a:t>
            </a:r>
            <a:r>
              <a:rPr lang="es-AR"/>
              <a:t> por un tipo concreto, se genera un nuevo tipo de datos</a:t>
            </a:r>
          </a:p>
          <a:p>
            <a:r>
              <a:rPr lang="es-AR"/>
              <a:t>A </a:t>
            </a:r>
            <a:r>
              <a:rPr lang="es-AR" b="1">
                <a:solidFill>
                  <a:schemeClr val="accent3"/>
                </a:solidFill>
              </a:rPr>
              <a:t>T</a:t>
            </a:r>
            <a:r>
              <a:rPr lang="es-AR"/>
              <a:t> se le llama </a:t>
            </a:r>
            <a:r>
              <a:rPr lang="es-AR" b="1" i="1">
                <a:solidFill>
                  <a:schemeClr val="accent3"/>
                </a:solidFill>
              </a:rPr>
              <a:t>type-parameter</a:t>
            </a:r>
          </a:p>
          <a:p>
            <a:r>
              <a:rPr lang="es-AR"/>
              <a:t>Ventajas mas importantes</a:t>
            </a:r>
          </a:p>
          <a:p>
            <a:pPr lvl="1"/>
            <a:r>
              <a:rPr lang="es-AR"/>
              <a:t>Evitar el casting </a:t>
            </a:r>
            <a:r>
              <a:rPr lang="es-AR">
                <a:sym typeface="Wingdings" panose="05000000000000000000" pitchFamily="2" charset="2"/>
              </a:rPr>
              <a:t> tipos mas seguros</a:t>
            </a:r>
            <a:endParaRPr lang="es-AR"/>
          </a:p>
          <a:p>
            <a:pPr lvl="1"/>
            <a:r>
              <a:rPr lang="es-AR"/>
              <a:t>Evitar el boxing </a:t>
            </a:r>
            <a:r>
              <a:rPr lang="es-AR">
                <a:sym typeface="Wingdings" panose="05000000000000000000" pitchFamily="2" charset="2"/>
              </a:rPr>
              <a:t> +rápido, -memoria</a:t>
            </a:r>
            <a:endParaRPr lang="es-AR"/>
          </a:p>
          <a:p>
            <a:r>
              <a:rPr lang="es-AR"/>
              <a:t>Tambien es aplicable a métodos</a:t>
            </a:r>
          </a:p>
        </p:txBody>
      </p:sp>
    </p:spTree>
    <p:extLst>
      <p:ext uri="{BB962C8B-B14F-4D97-AF65-F5344CB8AC3E}">
        <p14:creationId xmlns:p14="http://schemas.microsoft.com/office/powerpoint/2010/main" val="2595726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7"/>
          <p:cNvSpPr>
            <a:spLocks noGrp="1" noChangeArrowheads="1"/>
          </p:cNvSpPr>
          <p:nvPr>
            <p:ph type="title"/>
          </p:nvPr>
        </p:nvSpPr>
        <p:spPr>
          <a:xfrm>
            <a:off x="720000" y="180000"/>
            <a:ext cx="10363200" cy="914400"/>
          </a:xfrm>
        </p:spPr>
        <p:txBody>
          <a:bodyPr/>
          <a:lstStyle/>
          <a:p>
            <a:pPr eaLnBrk="1" hangingPunct="1"/>
            <a:r>
              <a:rPr lang="en-US"/>
              <a:t>HashSet&lt;T&gt; </a:t>
            </a:r>
          </a:p>
        </p:txBody>
      </p:sp>
      <p:cxnSp>
        <p:nvCxnSpPr>
          <p:cNvPr id="4" name="Conector recto 3"/>
          <p:cNvCxnSpPr/>
          <p:nvPr/>
        </p:nvCxnSpPr>
        <p:spPr>
          <a:xfrm>
            <a:off x="720000" y="980728"/>
            <a:ext cx="1128065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texto 1"/>
          <p:cNvSpPr>
            <a:spLocks noGrp="1"/>
          </p:cNvSpPr>
          <p:nvPr>
            <p:ph type="body" idx="1"/>
          </p:nvPr>
        </p:nvSpPr>
        <p:spPr>
          <a:xfrm>
            <a:off x="720000" y="1268760"/>
            <a:ext cx="11280656" cy="5040560"/>
          </a:xfrm>
        </p:spPr>
        <p:txBody>
          <a:bodyPr>
            <a:normAutofit/>
          </a:bodyPr>
          <a:lstStyle/>
          <a:p>
            <a:r>
              <a:rPr lang="es-AR"/>
              <a:t>Representa un  colección de elementos </a:t>
            </a:r>
            <a:r>
              <a:rPr lang="es-AR" b="1">
                <a:solidFill>
                  <a:schemeClr val="accent3"/>
                </a:solidFill>
              </a:rPr>
              <a:t>T</a:t>
            </a:r>
            <a:r>
              <a:rPr lang="es-AR"/>
              <a:t> con semántica de </a:t>
            </a:r>
            <a:r>
              <a:rPr lang="es-AR" b="1">
                <a:solidFill>
                  <a:schemeClr val="accent3"/>
                </a:solidFill>
              </a:rPr>
              <a:t>conjunto</a:t>
            </a:r>
          </a:p>
          <a:p>
            <a:r>
              <a:rPr lang="es-AR"/>
              <a:t>Métodos</a:t>
            </a:r>
          </a:p>
          <a:p>
            <a:pPr lvl="1"/>
            <a:r>
              <a:rPr lang="es-AR"/>
              <a:t>Add(T item) / Remove(T item) / Contains(T item)</a:t>
            </a:r>
          </a:p>
          <a:p>
            <a:pPr lvl="1"/>
            <a:r>
              <a:rPr lang="es-AR"/>
              <a:t>IntersectWith() / UnionWith() / ExceptWith()</a:t>
            </a:r>
          </a:p>
          <a:p>
            <a:pPr lvl="1"/>
            <a:r>
              <a:rPr lang="es-AR"/>
              <a:t>No podemos usar subindices []</a:t>
            </a:r>
          </a:p>
          <a:p>
            <a:r>
              <a:rPr lang="es-AR">
                <a:latin typeface="+mj-lt"/>
              </a:rPr>
              <a:t>foreach(T)</a:t>
            </a:r>
          </a:p>
          <a:p>
            <a:r>
              <a:rPr lang="es-AR"/>
              <a:t>Los elementos </a:t>
            </a:r>
            <a:r>
              <a:rPr lang="es-AR" b="1">
                <a:solidFill>
                  <a:schemeClr val="accent3"/>
                </a:solidFill>
              </a:rPr>
              <a:t>no pueden repetirse</a:t>
            </a:r>
          </a:p>
          <a:p>
            <a:r>
              <a:rPr lang="es-AR"/>
              <a:t>Los elementos no están ordenados</a:t>
            </a:r>
          </a:p>
        </p:txBody>
      </p:sp>
    </p:spTree>
    <p:extLst>
      <p:ext uri="{BB962C8B-B14F-4D97-AF65-F5344CB8AC3E}">
        <p14:creationId xmlns:p14="http://schemas.microsoft.com/office/powerpoint/2010/main" val="2583383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7"/>
          <p:cNvSpPr>
            <a:spLocks noGrp="1" noChangeArrowheads="1"/>
          </p:cNvSpPr>
          <p:nvPr>
            <p:ph type="title"/>
          </p:nvPr>
        </p:nvSpPr>
        <p:spPr>
          <a:xfrm>
            <a:off x="720000" y="180000"/>
            <a:ext cx="10363200" cy="914400"/>
          </a:xfrm>
        </p:spPr>
        <p:txBody>
          <a:bodyPr/>
          <a:lstStyle/>
          <a:p>
            <a:pPr eaLnBrk="1" hangingPunct="1"/>
            <a:r>
              <a:rPr lang="en-US"/>
              <a:t>Dictionary&lt;Key, Value&gt; </a:t>
            </a:r>
          </a:p>
        </p:txBody>
      </p:sp>
      <p:cxnSp>
        <p:nvCxnSpPr>
          <p:cNvPr id="4" name="Conector recto 3"/>
          <p:cNvCxnSpPr/>
          <p:nvPr/>
        </p:nvCxnSpPr>
        <p:spPr>
          <a:xfrm>
            <a:off x="720000" y="980728"/>
            <a:ext cx="1128065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texto 1"/>
          <p:cNvSpPr>
            <a:spLocks noGrp="1"/>
          </p:cNvSpPr>
          <p:nvPr>
            <p:ph type="body" idx="1"/>
          </p:nvPr>
        </p:nvSpPr>
        <p:spPr>
          <a:xfrm>
            <a:off x="720000" y="1268760"/>
            <a:ext cx="11280656" cy="5256584"/>
          </a:xfrm>
        </p:spPr>
        <p:txBody>
          <a:bodyPr>
            <a:normAutofit/>
          </a:bodyPr>
          <a:lstStyle/>
          <a:p>
            <a:r>
              <a:rPr lang="es-AR"/>
              <a:t>Representa un mapeo entre un conjunto de claves a un conjunto de valores </a:t>
            </a:r>
            <a:r>
              <a:rPr lang="es-AR" b="1">
                <a:solidFill>
                  <a:schemeClr val="accent3"/>
                </a:solidFill>
              </a:rPr>
              <a:t>Key</a:t>
            </a:r>
            <a:r>
              <a:rPr lang="es-AR"/>
              <a:t> </a:t>
            </a:r>
            <a:r>
              <a:rPr lang="es-AR">
                <a:sym typeface="Wingdings" panose="05000000000000000000" pitchFamily="2" charset="2"/>
              </a:rPr>
              <a:t> </a:t>
            </a:r>
            <a:r>
              <a:rPr lang="es-AR" b="1">
                <a:solidFill>
                  <a:schemeClr val="accent3"/>
                </a:solidFill>
                <a:sym typeface="Wingdings" panose="05000000000000000000" pitchFamily="2" charset="2"/>
              </a:rPr>
              <a:t>Value</a:t>
            </a:r>
            <a:endParaRPr lang="es-AR" b="1">
              <a:solidFill>
                <a:schemeClr val="accent3"/>
              </a:solidFill>
            </a:endParaRPr>
          </a:p>
          <a:p>
            <a:r>
              <a:rPr lang="es-AR"/>
              <a:t>Métodos</a:t>
            </a:r>
          </a:p>
          <a:p>
            <a:pPr lvl="1"/>
            <a:r>
              <a:rPr lang="es-AR"/>
              <a:t>Add(Key, Value), Remove(Key)</a:t>
            </a:r>
          </a:p>
          <a:p>
            <a:pPr lvl="1"/>
            <a:r>
              <a:rPr lang="es-AR"/>
              <a:t>[Key] </a:t>
            </a:r>
            <a:r>
              <a:rPr lang="es-AR">
                <a:sym typeface="Wingdings" panose="05000000000000000000" pitchFamily="2" charset="2"/>
              </a:rPr>
              <a:t> Value (error posible), [Key]  Value</a:t>
            </a:r>
            <a:endParaRPr lang="es-AR"/>
          </a:p>
          <a:p>
            <a:pPr lvl="1"/>
            <a:r>
              <a:rPr lang="es-AR"/>
              <a:t>Keys, Values, ContainsKey, ContainsValue</a:t>
            </a:r>
          </a:p>
          <a:p>
            <a:r>
              <a:rPr lang="es-AR" sz="2800">
                <a:latin typeface="+mj-lt"/>
              </a:rPr>
              <a:t>foreach(KeyValuePair&lt;Key, Value&gt;)</a:t>
            </a:r>
          </a:p>
          <a:p>
            <a:r>
              <a:rPr lang="es-AR"/>
              <a:t>Las claves no pueden repetirse</a:t>
            </a:r>
          </a:p>
          <a:p>
            <a:r>
              <a:rPr lang="es-AR"/>
              <a:t>Los elementos </a:t>
            </a:r>
            <a:r>
              <a:rPr lang="es-AR" b="1">
                <a:solidFill>
                  <a:schemeClr val="accent3"/>
                </a:solidFill>
              </a:rPr>
              <a:t>no están ordenados</a:t>
            </a:r>
          </a:p>
        </p:txBody>
      </p:sp>
    </p:spTree>
    <p:extLst>
      <p:ext uri="{BB962C8B-B14F-4D97-AF65-F5344CB8AC3E}">
        <p14:creationId xmlns:p14="http://schemas.microsoft.com/office/powerpoint/2010/main" val="36278361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7"/>
          <p:cNvSpPr>
            <a:spLocks noGrp="1" noChangeArrowheads="1"/>
          </p:cNvSpPr>
          <p:nvPr>
            <p:ph type="title"/>
          </p:nvPr>
        </p:nvSpPr>
        <p:spPr>
          <a:xfrm>
            <a:off x="720000" y="180000"/>
            <a:ext cx="10363200" cy="914400"/>
          </a:xfrm>
        </p:spPr>
        <p:txBody>
          <a:bodyPr/>
          <a:lstStyle/>
          <a:p>
            <a:pPr eaLnBrk="1" hangingPunct="1"/>
            <a:r>
              <a:rPr lang="en-US"/>
              <a:t>Stack&lt;T&gt; y Queue&lt;T&gt;  </a:t>
            </a:r>
          </a:p>
        </p:txBody>
      </p:sp>
      <p:cxnSp>
        <p:nvCxnSpPr>
          <p:cNvPr id="4" name="Conector recto 3"/>
          <p:cNvCxnSpPr/>
          <p:nvPr/>
        </p:nvCxnSpPr>
        <p:spPr>
          <a:xfrm>
            <a:off x="720000" y="980728"/>
            <a:ext cx="1128065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texto 1"/>
          <p:cNvSpPr>
            <a:spLocks noGrp="1"/>
          </p:cNvSpPr>
          <p:nvPr>
            <p:ph type="body" idx="1"/>
          </p:nvPr>
        </p:nvSpPr>
        <p:spPr>
          <a:xfrm>
            <a:off x="720000" y="1268760"/>
            <a:ext cx="11317088" cy="5040560"/>
          </a:xfrm>
        </p:spPr>
        <p:txBody>
          <a:bodyPr>
            <a:normAutofit/>
          </a:bodyPr>
          <a:lstStyle/>
          <a:p>
            <a:r>
              <a:rPr lang="es-AR"/>
              <a:t>Representan estructuras LIFO y FIFO con tipos </a:t>
            </a:r>
            <a:r>
              <a:rPr lang="es-AR" b="1">
                <a:solidFill>
                  <a:schemeClr val="accent3"/>
                </a:solidFill>
              </a:rPr>
              <a:t>T</a:t>
            </a:r>
            <a:r>
              <a:rPr lang="es-AR"/>
              <a:t> variables</a:t>
            </a:r>
          </a:p>
          <a:p>
            <a:r>
              <a:rPr lang="es-AR"/>
              <a:t>Métodos especiales</a:t>
            </a:r>
          </a:p>
          <a:p>
            <a:pPr lvl="1"/>
            <a:r>
              <a:rPr lang="es-AR"/>
              <a:t>Push(T), Pop(), Peek()</a:t>
            </a:r>
          </a:p>
          <a:p>
            <a:pPr lvl="1"/>
            <a:r>
              <a:rPr lang="es-AR"/>
              <a:t>Enqueue(T), Dequeue()</a:t>
            </a:r>
          </a:p>
          <a:p>
            <a:r>
              <a:rPr lang="es-AR" sz="2800">
                <a:latin typeface="+mj-lt"/>
              </a:rPr>
              <a:t>foreach(T)</a:t>
            </a:r>
          </a:p>
          <a:p>
            <a:r>
              <a:rPr lang="es-AR"/>
              <a:t>Disponen de un solo punto de entrada y salida</a:t>
            </a:r>
          </a:p>
          <a:p>
            <a:r>
              <a:rPr lang="es-AR"/>
              <a:t>Los elementos no están ordenados</a:t>
            </a:r>
          </a:p>
        </p:txBody>
      </p:sp>
    </p:spTree>
    <p:extLst>
      <p:ext uri="{BB962C8B-B14F-4D97-AF65-F5344CB8AC3E}">
        <p14:creationId xmlns:p14="http://schemas.microsoft.com/office/powerpoint/2010/main" val="20416249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7"/>
          <p:cNvSpPr>
            <a:spLocks noGrp="1" noChangeArrowheads="1"/>
          </p:cNvSpPr>
          <p:nvPr>
            <p:ph type="title"/>
          </p:nvPr>
        </p:nvSpPr>
        <p:spPr>
          <a:xfrm>
            <a:off x="720000" y="180000"/>
            <a:ext cx="10363200" cy="914400"/>
          </a:xfrm>
        </p:spPr>
        <p:txBody>
          <a:bodyPr/>
          <a:lstStyle/>
          <a:p>
            <a:pPr eaLnBrk="1" hangingPunct="1"/>
            <a:r>
              <a:rPr lang="en-US"/>
              <a:t>Pequeña antologia de colecciones </a:t>
            </a:r>
          </a:p>
        </p:txBody>
      </p:sp>
      <p:cxnSp>
        <p:nvCxnSpPr>
          <p:cNvPr id="4" name="Conector recto 3"/>
          <p:cNvCxnSpPr/>
          <p:nvPr/>
        </p:nvCxnSpPr>
        <p:spPr>
          <a:xfrm>
            <a:off x="720000" y="980728"/>
            <a:ext cx="1128065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0001" y="1290976"/>
            <a:ext cx="11208648" cy="509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2310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1847867"/>
              </p:ext>
            </p:extLst>
          </p:nvPr>
        </p:nvGraphicFramePr>
        <p:xfrm>
          <a:off x="719401" y="476672"/>
          <a:ext cx="11233249" cy="604867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072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404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81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082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4867">
                <a:tc>
                  <a:txBody>
                    <a:bodyPr/>
                    <a:lstStyle/>
                    <a:p>
                      <a:pPr algn="ctr"/>
                      <a:r>
                        <a:rPr lang="es-AR"/>
                        <a:t>Clase</a:t>
                      </a: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/>
                        <a:t>Sort</a:t>
                      </a: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/>
                        <a:t>Semantica</a:t>
                      </a: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/>
                        <a:t>Dups</a:t>
                      </a: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/>
                        <a:t>Equivalente object</a:t>
                      </a:r>
                    </a:p>
                  </a:txBody>
                  <a:tcPr marL="121920" marR="12192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4867">
                <a:tc>
                  <a:txBody>
                    <a:bodyPr/>
                    <a:lstStyle/>
                    <a:p>
                      <a:r>
                        <a:rPr lang="es-AR">
                          <a:solidFill>
                            <a:srgbClr val="000000"/>
                          </a:solidFill>
                          <a:latin typeface="+mj-lt"/>
                        </a:rPr>
                        <a:t>List&lt;T&gt;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s-AR">
                          <a:solidFill>
                            <a:srgbClr val="000000"/>
                          </a:solidFill>
                          <a:latin typeface="+mj-lt"/>
                        </a:rPr>
                        <a:t>No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s-AR">
                          <a:solidFill>
                            <a:srgbClr val="000000"/>
                          </a:solidFill>
                          <a:latin typeface="+mj-lt"/>
                        </a:rPr>
                        <a:t>array dinamico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s-AR">
                          <a:solidFill>
                            <a:srgbClr val="000000"/>
                          </a:solidFill>
                          <a:latin typeface="+mj-lt"/>
                        </a:rPr>
                        <a:t>Si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s-AR">
                          <a:solidFill>
                            <a:srgbClr val="000000"/>
                          </a:solidFill>
                          <a:latin typeface="+mj-lt"/>
                        </a:rPr>
                        <a:t>ArrayList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4867">
                <a:tc>
                  <a:txBody>
                    <a:bodyPr/>
                    <a:lstStyle/>
                    <a:p>
                      <a:r>
                        <a:rPr lang="es-AR">
                          <a:solidFill>
                            <a:srgbClr val="000000"/>
                          </a:solidFill>
                          <a:latin typeface="+mj-lt"/>
                        </a:rPr>
                        <a:t>HashSet&lt;T&gt;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s-AR">
                          <a:solidFill>
                            <a:srgbClr val="000000"/>
                          </a:solidFill>
                          <a:latin typeface="+mj-lt"/>
                        </a:rPr>
                        <a:t>No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s-AR">
                          <a:solidFill>
                            <a:srgbClr val="000000"/>
                          </a:solidFill>
                          <a:latin typeface="+mj-lt"/>
                        </a:rPr>
                        <a:t>conjunto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s-AR">
                          <a:solidFill>
                            <a:srgbClr val="000000"/>
                          </a:solidFill>
                          <a:latin typeface="+mj-lt"/>
                        </a:rPr>
                        <a:t>No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s-AR">
                          <a:solidFill>
                            <a:srgbClr val="000000"/>
                          </a:solidFill>
                          <a:latin typeface="+mj-lt"/>
                        </a:rPr>
                        <a:t>HashTable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4867">
                <a:tc>
                  <a:txBody>
                    <a:bodyPr/>
                    <a:lstStyle/>
                    <a:p>
                      <a:r>
                        <a:rPr lang="es-AR">
                          <a:solidFill>
                            <a:srgbClr val="000000"/>
                          </a:solidFill>
                          <a:latin typeface="+mj-lt"/>
                        </a:rPr>
                        <a:t>Queue&lt;T&gt;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s-AR">
                          <a:solidFill>
                            <a:srgbClr val="000000"/>
                          </a:solidFill>
                          <a:latin typeface="+mj-lt"/>
                        </a:rPr>
                        <a:t>No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s-AR">
                          <a:solidFill>
                            <a:srgbClr val="000000"/>
                          </a:solidFill>
                          <a:latin typeface="+mj-lt"/>
                        </a:rPr>
                        <a:t>FIFO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s-AR">
                          <a:solidFill>
                            <a:srgbClr val="000000"/>
                          </a:solidFill>
                          <a:latin typeface="+mj-lt"/>
                        </a:rPr>
                        <a:t>Si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s-AR">
                          <a:solidFill>
                            <a:srgbClr val="000000"/>
                          </a:solidFill>
                          <a:latin typeface="+mj-lt"/>
                        </a:rPr>
                        <a:t>Queue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4867">
                <a:tc>
                  <a:txBody>
                    <a:bodyPr/>
                    <a:lstStyle/>
                    <a:p>
                      <a:r>
                        <a:rPr lang="es-AR">
                          <a:solidFill>
                            <a:srgbClr val="000000"/>
                          </a:solidFill>
                          <a:latin typeface="+mj-lt"/>
                        </a:rPr>
                        <a:t>Stack&lt;T&gt;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s-AR">
                          <a:solidFill>
                            <a:srgbClr val="000000"/>
                          </a:solidFill>
                          <a:latin typeface="+mj-lt"/>
                        </a:rPr>
                        <a:t>No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000000"/>
                          </a:solidFill>
                          <a:latin typeface="+mj-lt"/>
                        </a:rPr>
                        <a:t>LIFO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s-AR">
                          <a:solidFill>
                            <a:srgbClr val="000000"/>
                          </a:solidFill>
                          <a:latin typeface="+mj-lt"/>
                        </a:rPr>
                        <a:t>Si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s-AR">
                          <a:solidFill>
                            <a:srgbClr val="000000"/>
                          </a:solidFill>
                          <a:latin typeface="+mj-lt"/>
                        </a:rPr>
                        <a:t>Stack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4867">
                <a:tc>
                  <a:txBody>
                    <a:bodyPr/>
                    <a:lstStyle/>
                    <a:p>
                      <a:r>
                        <a:rPr lang="es-AR">
                          <a:solidFill>
                            <a:srgbClr val="000000"/>
                          </a:solidFill>
                          <a:latin typeface="+mj-lt"/>
                        </a:rPr>
                        <a:t>LinkedList&lt;T&gt;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s-AR">
                          <a:solidFill>
                            <a:srgbClr val="000000"/>
                          </a:solidFill>
                          <a:latin typeface="+mj-lt"/>
                        </a:rPr>
                        <a:t>No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s-AR">
                          <a:solidFill>
                            <a:srgbClr val="000000"/>
                          </a:solidFill>
                          <a:latin typeface="+mj-lt"/>
                        </a:rPr>
                        <a:t>Lista doblemente</a:t>
                      </a:r>
                      <a:r>
                        <a:rPr lang="es-AR" baseline="0">
                          <a:solidFill>
                            <a:srgbClr val="000000"/>
                          </a:solidFill>
                          <a:latin typeface="+mj-lt"/>
                        </a:rPr>
                        <a:t> enlazada</a:t>
                      </a:r>
                      <a:endParaRPr lang="es-AR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s-AR">
                          <a:solidFill>
                            <a:srgbClr val="000000"/>
                          </a:solidFill>
                          <a:latin typeface="+mj-lt"/>
                        </a:rPr>
                        <a:t>Si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endParaRPr lang="es-AR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4867">
                <a:tc>
                  <a:txBody>
                    <a:bodyPr/>
                    <a:lstStyle/>
                    <a:p>
                      <a:r>
                        <a:rPr lang="es-AR">
                          <a:solidFill>
                            <a:srgbClr val="000000"/>
                          </a:solidFill>
                          <a:latin typeface="+mj-lt"/>
                        </a:rPr>
                        <a:t>SortedSet&lt;T&gt;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s-AR">
                          <a:solidFill>
                            <a:srgbClr val="000000"/>
                          </a:solidFill>
                          <a:latin typeface="+mj-lt"/>
                        </a:rPr>
                        <a:t>Si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s-AR">
                          <a:solidFill>
                            <a:srgbClr val="000000"/>
                          </a:solidFill>
                          <a:latin typeface="+mj-lt"/>
                        </a:rPr>
                        <a:t>Conjunto ordenado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000000"/>
                          </a:solidFill>
                          <a:latin typeface="+mj-lt"/>
                        </a:rPr>
                        <a:t>No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endParaRPr lang="es-AR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4867">
                <a:tc>
                  <a:txBody>
                    <a:bodyPr/>
                    <a:lstStyle/>
                    <a:p>
                      <a:r>
                        <a:rPr lang="es-AR">
                          <a:solidFill>
                            <a:srgbClr val="000000"/>
                          </a:solidFill>
                          <a:latin typeface="+mj-lt"/>
                        </a:rPr>
                        <a:t>SortedList&lt;K, V&gt;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s-AR">
                          <a:solidFill>
                            <a:srgbClr val="000000"/>
                          </a:solidFill>
                          <a:latin typeface="+mj-lt"/>
                        </a:rPr>
                        <a:t>Si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s-AR">
                          <a:solidFill>
                            <a:srgbClr val="000000"/>
                          </a:solidFill>
                          <a:latin typeface="+mj-lt"/>
                        </a:rPr>
                        <a:t>Array dinamico</a:t>
                      </a:r>
                      <a:r>
                        <a:rPr lang="es-AR" baseline="0">
                          <a:solidFill>
                            <a:srgbClr val="000000"/>
                          </a:solidFill>
                          <a:latin typeface="+mj-lt"/>
                        </a:rPr>
                        <a:t> ordenado</a:t>
                      </a:r>
                      <a:endParaRPr lang="es-AR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s-AR" b="0" dirty="0">
                          <a:solidFill>
                            <a:srgbClr val="000000"/>
                          </a:solidFill>
                          <a:latin typeface="+mj-lt"/>
                        </a:rPr>
                        <a:t>No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s-AR">
                          <a:solidFill>
                            <a:srgbClr val="000000"/>
                          </a:solidFill>
                          <a:latin typeface="+mj-lt"/>
                        </a:rPr>
                        <a:t>SortedList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04867">
                <a:tc>
                  <a:txBody>
                    <a:bodyPr/>
                    <a:lstStyle/>
                    <a:p>
                      <a:r>
                        <a:rPr lang="es-AR">
                          <a:solidFill>
                            <a:srgbClr val="000000"/>
                          </a:solidFill>
                          <a:latin typeface="+mj-lt"/>
                        </a:rPr>
                        <a:t>Dictionary&lt;K,</a:t>
                      </a:r>
                      <a:r>
                        <a:rPr lang="es-AR" baseline="0">
                          <a:solidFill>
                            <a:srgbClr val="000000"/>
                          </a:solidFill>
                          <a:latin typeface="+mj-lt"/>
                        </a:rPr>
                        <a:t> V&gt;</a:t>
                      </a:r>
                      <a:endParaRPr lang="es-AR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s-AR">
                          <a:solidFill>
                            <a:srgbClr val="000000"/>
                          </a:solidFill>
                          <a:latin typeface="+mj-lt"/>
                        </a:rPr>
                        <a:t>No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s-AR">
                          <a:solidFill>
                            <a:srgbClr val="000000"/>
                          </a:solidFill>
                          <a:latin typeface="+mj-lt"/>
                        </a:rPr>
                        <a:t>Mapeo K </a:t>
                      </a:r>
                      <a:r>
                        <a:rPr lang="es-AR">
                          <a:solidFill>
                            <a:srgbClr val="000000"/>
                          </a:solidFill>
                          <a:latin typeface="+mj-lt"/>
                          <a:sym typeface="Wingdings" panose="05000000000000000000" pitchFamily="2" charset="2"/>
                        </a:rPr>
                        <a:t> V</a:t>
                      </a:r>
                      <a:endParaRPr lang="es-AR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s-AR">
                          <a:solidFill>
                            <a:srgbClr val="000000"/>
                          </a:solidFill>
                          <a:latin typeface="+mj-lt"/>
                        </a:rPr>
                        <a:t>No Key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endParaRPr lang="es-AR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04867">
                <a:tc>
                  <a:txBody>
                    <a:bodyPr/>
                    <a:lstStyle/>
                    <a:p>
                      <a:r>
                        <a:rPr lang="es-AR">
                          <a:solidFill>
                            <a:srgbClr val="000000"/>
                          </a:solidFill>
                          <a:latin typeface="+mj-lt"/>
                        </a:rPr>
                        <a:t>SortedDictionary&lt;K, V&gt;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s-AR">
                          <a:solidFill>
                            <a:srgbClr val="000000"/>
                          </a:solidFill>
                          <a:latin typeface="+mj-lt"/>
                        </a:rPr>
                        <a:t>Si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s-AR">
                          <a:solidFill>
                            <a:srgbClr val="000000"/>
                          </a:solidFill>
                          <a:latin typeface="+mj-lt"/>
                        </a:rPr>
                        <a:t>Mapeo K </a:t>
                      </a:r>
                      <a:r>
                        <a:rPr lang="es-AR">
                          <a:solidFill>
                            <a:srgbClr val="000000"/>
                          </a:solidFill>
                          <a:latin typeface="+mj-lt"/>
                          <a:sym typeface="Wingdings" panose="05000000000000000000" pitchFamily="2" charset="2"/>
                        </a:rPr>
                        <a:t> V ordenado por K</a:t>
                      </a:r>
                      <a:endParaRPr lang="es-AR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s-AR">
                          <a:solidFill>
                            <a:srgbClr val="000000"/>
                          </a:solidFill>
                          <a:latin typeface="+mj-lt"/>
                        </a:rPr>
                        <a:t>No Key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endParaRPr lang="es-AR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28181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03445" y="1340768"/>
            <a:ext cx="10454496" cy="5040560"/>
          </a:xfrm>
          <a:prstGeom prst="rect">
            <a:avLst/>
          </a:prstGeom>
        </p:spPr>
      </p:pic>
      <p:sp>
        <p:nvSpPr>
          <p:cNvPr id="7" name="Rectangle 7"/>
          <p:cNvSpPr>
            <a:spLocks noGrp="1" noChangeArrowheads="1"/>
          </p:cNvSpPr>
          <p:nvPr>
            <p:ph type="title"/>
          </p:nvPr>
        </p:nvSpPr>
        <p:spPr>
          <a:xfrm>
            <a:off x="1149093" y="260648"/>
            <a:ext cx="10363200" cy="914400"/>
          </a:xfrm>
        </p:spPr>
        <p:txBody>
          <a:bodyPr/>
          <a:lstStyle/>
          <a:p>
            <a:pPr eaLnBrk="1" hangingPunct="1"/>
            <a:r>
              <a:rPr lang="en-US" noProof="1"/>
              <a:t>Comparacion de diccionarios</a:t>
            </a:r>
          </a:p>
        </p:txBody>
      </p:sp>
    </p:spTree>
    <p:extLst>
      <p:ext uri="{BB962C8B-B14F-4D97-AF65-F5344CB8AC3E}">
        <p14:creationId xmlns:p14="http://schemas.microsoft.com/office/powerpoint/2010/main" val="11713984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7"/>
          <p:cNvSpPr>
            <a:spLocks noGrp="1" noChangeArrowheads="1"/>
          </p:cNvSpPr>
          <p:nvPr>
            <p:ph type="title"/>
          </p:nvPr>
        </p:nvSpPr>
        <p:spPr>
          <a:xfrm>
            <a:off x="720000" y="180000"/>
            <a:ext cx="10363200" cy="914400"/>
          </a:xfrm>
        </p:spPr>
        <p:txBody>
          <a:bodyPr/>
          <a:lstStyle/>
          <a:p>
            <a:pPr eaLnBrk="1" hangingPunct="1"/>
            <a:r>
              <a:rPr lang="en-US"/>
              <a:t>Clases Genericas</a:t>
            </a:r>
          </a:p>
        </p:txBody>
      </p:sp>
      <p:cxnSp>
        <p:nvCxnSpPr>
          <p:cNvPr id="4" name="Conector recto 3"/>
          <p:cNvCxnSpPr/>
          <p:nvPr/>
        </p:nvCxnSpPr>
        <p:spPr>
          <a:xfrm>
            <a:off x="720000" y="980728"/>
            <a:ext cx="1128065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texto 1"/>
          <p:cNvSpPr>
            <a:spLocks noGrp="1"/>
          </p:cNvSpPr>
          <p:nvPr>
            <p:ph type="body" idx="1"/>
          </p:nvPr>
        </p:nvSpPr>
        <p:spPr>
          <a:xfrm>
            <a:off x="720000" y="1268760"/>
            <a:ext cx="11280656" cy="5256584"/>
          </a:xfrm>
        </p:spPr>
        <p:txBody>
          <a:bodyPr>
            <a:normAutofit/>
          </a:bodyPr>
          <a:lstStyle/>
          <a:p>
            <a:r>
              <a:rPr lang="es-AR"/>
              <a:t>Los genéricos son aplicables a cualquier tipo o clase, no solamente a colecciones </a:t>
            </a:r>
          </a:p>
          <a:p>
            <a:pPr lvl="1"/>
            <a:r>
              <a:rPr lang="es-AR"/>
              <a:t>Una clase o tipo no genérico permite construir </a:t>
            </a:r>
            <a:r>
              <a:rPr lang="es-AR" b="1">
                <a:solidFill>
                  <a:schemeClr val="accent3"/>
                </a:solidFill>
              </a:rPr>
              <a:t>nuevos objetos</a:t>
            </a:r>
            <a:r>
              <a:rPr lang="es-AR"/>
              <a:t> mediante </a:t>
            </a:r>
            <a:r>
              <a:rPr lang="es-AR" b="1">
                <a:solidFill>
                  <a:schemeClr val="accent3"/>
                </a:solidFill>
              </a:rPr>
              <a:t>new</a:t>
            </a:r>
          </a:p>
          <a:p>
            <a:pPr lvl="1"/>
            <a:r>
              <a:rPr lang="es-AR"/>
              <a:t>Una clase o tipo genérico permite construir </a:t>
            </a:r>
            <a:r>
              <a:rPr lang="es-AR" b="1">
                <a:solidFill>
                  <a:schemeClr val="accent3"/>
                </a:solidFill>
              </a:rPr>
              <a:t>nuevas clases</a:t>
            </a:r>
            <a:r>
              <a:rPr lang="es-AR"/>
              <a:t> mediante el </a:t>
            </a:r>
            <a:r>
              <a:rPr lang="es-AR" b="1">
                <a:solidFill>
                  <a:schemeClr val="accent3"/>
                </a:solidFill>
              </a:rPr>
              <a:t>reemplazo del type-parameter</a:t>
            </a:r>
            <a:r>
              <a:rPr lang="es-AR"/>
              <a:t> por un tipo concreto</a:t>
            </a:r>
          </a:p>
          <a:p>
            <a:pPr lvl="2"/>
            <a:r>
              <a:rPr lang="es-AR"/>
              <a:t>La clase producida al reemplazar los type-parameters es una clase “normal” (no genérica)</a:t>
            </a:r>
          </a:p>
          <a:p>
            <a:pPr lvl="2"/>
            <a:r>
              <a:rPr lang="es-AR"/>
              <a:t>La nueva clase se genera por </a:t>
            </a:r>
            <a:r>
              <a:rPr lang="es-AR" b="1">
                <a:solidFill>
                  <a:schemeClr val="accent3"/>
                </a:solidFill>
              </a:rPr>
              <a:t>única vez </a:t>
            </a:r>
            <a:r>
              <a:rPr lang="es-AR"/>
              <a:t>cuando se declara una variable de dicha clase</a:t>
            </a:r>
          </a:p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145682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7"/>
          <p:cNvSpPr>
            <a:spLocks noGrp="1" noChangeArrowheads="1"/>
          </p:cNvSpPr>
          <p:nvPr>
            <p:ph type="title"/>
          </p:nvPr>
        </p:nvSpPr>
        <p:spPr>
          <a:xfrm>
            <a:off x="720000" y="180000"/>
            <a:ext cx="10363200" cy="914400"/>
          </a:xfrm>
        </p:spPr>
        <p:txBody>
          <a:bodyPr/>
          <a:lstStyle/>
          <a:p>
            <a:pPr eaLnBrk="1" hangingPunct="1"/>
            <a:r>
              <a:rPr lang="en-US"/>
              <a:t>Ejemplo de Clase Generica </a:t>
            </a:r>
          </a:p>
        </p:txBody>
      </p:sp>
      <p:cxnSp>
        <p:nvCxnSpPr>
          <p:cNvPr id="4" name="Conector recto 3"/>
          <p:cNvCxnSpPr/>
          <p:nvPr/>
        </p:nvCxnSpPr>
        <p:spPr>
          <a:xfrm>
            <a:off x="720000" y="980728"/>
            <a:ext cx="1128065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texto 1"/>
          <p:cNvSpPr txBox="1">
            <a:spLocks/>
          </p:cNvSpPr>
          <p:nvPr/>
        </p:nvSpPr>
        <p:spPr>
          <a:xfrm>
            <a:off x="1430927" y="1412776"/>
            <a:ext cx="9667720" cy="49568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76200"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vert="horz" anchor="ctr">
            <a:normAutofit/>
          </a:bodyPr>
          <a:lstStyle>
            <a:lvl1pPr marL="411480" indent="-342900" algn="l" rtl="0" eaLnBrk="1" latinLnBrk="0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580" indent="0">
              <a:buFont typeface="Wingdings"/>
              <a:buNone/>
            </a:pPr>
            <a:r>
              <a:rPr lang="es-AR" sz="1800" noProof="1">
                <a:solidFill>
                  <a:sysClr val="windowText" lastClr="000000"/>
                </a:solidFill>
                <a:latin typeface="+mj-lt"/>
              </a:rPr>
              <a:t>//  Tuple&lt;T1, T2&gt; es una clase genérica que no es una </a:t>
            </a:r>
          </a:p>
          <a:p>
            <a:pPr marL="68580" indent="0">
              <a:buFont typeface="Wingdings"/>
              <a:buNone/>
            </a:pPr>
            <a:r>
              <a:rPr lang="es-AR" sz="1800" noProof="1">
                <a:solidFill>
                  <a:sysClr val="windowText" lastClr="000000"/>
                </a:solidFill>
                <a:latin typeface="+mj-lt"/>
              </a:rPr>
              <a:t>//  colección...</a:t>
            </a:r>
          </a:p>
          <a:p>
            <a:pPr marL="68580" indent="0">
              <a:buFont typeface="Wingdings"/>
              <a:buNone/>
            </a:pPr>
            <a:endParaRPr lang="es-AR" sz="1800" noProof="1">
              <a:solidFill>
                <a:sysClr val="windowText" lastClr="000000"/>
              </a:solidFill>
              <a:latin typeface="+mj-lt"/>
            </a:endParaRPr>
          </a:p>
          <a:p>
            <a:pPr marL="68580" indent="0">
              <a:buFont typeface="Wingdings"/>
              <a:buNone/>
            </a:pPr>
            <a:r>
              <a:rPr lang="es-AR" sz="1800" noProof="1">
                <a:solidFill>
                  <a:sysClr val="windowText" lastClr="000000"/>
                </a:solidFill>
                <a:latin typeface="+mj-lt"/>
              </a:rPr>
              <a:t>//  Se crea una nueva clase “Tuple_DateTime_String”</a:t>
            </a:r>
          </a:p>
          <a:p>
            <a:pPr marL="68580" indent="0">
              <a:buFont typeface="Wingdings"/>
              <a:buNone/>
            </a:pPr>
            <a:r>
              <a:rPr lang="es-AR" sz="1800" noProof="1">
                <a:solidFill>
                  <a:sysClr val="windowText" lastClr="000000"/>
                </a:solidFill>
                <a:latin typeface="+mj-lt"/>
              </a:rPr>
              <a:t>Tuple&lt;DateTime, string&gt; hechoHistorico ;</a:t>
            </a:r>
          </a:p>
          <a:p>
            <a:pPr marL="68580" indent="0">
              <a:buFont typeface="Wingdings"/>
              <a:buNone/>
            </a:pPr>
            <a:r>
              <a:rPr lang="es-AR" sz="1800" noProof="1">
                <a:solidFill>
                  <a:sysClr val="windowText" lastClr="000000"/>
                </a:solidFill>
                <a:latin typeface="+mj-lt"/>
              </a:rPr>
              <a:t>hechoHistorico = new Tuple&lt;DateTime, string&gt;(new DateTime(1810, 5, 25), “Revolucion de Mayo”);</a:t>
            </a:r>
          </a:p>
          <a:p>
            <a:pPr marL="68580" indent="0">
              <a:buFont typeface="Wingdings"/>
              <a:buNone/>
            </a:pPr>
            <a:r>
              <a:rPr lang="es-AR" sz="1800" noProof="1">
                <a:solidFill>
                  <a:sysClr val="windowText" lastClr="000000"/>
                </a:solidFill>
                <a:latin typeface="+mj-lt"/>
              </a:rPr>
              <a:t>hechoHistorico.Item1 </a:t>
            </a:r>
            <a:r>
              <a:rPr lang="es-AR" sz="1800" noProof="1">
                <a:solidFill>
                  <a:sysClr val="windowText" lastClr="000000"/>
                </a:solidFill>
                <a:latin typeface="+mj-lt"/>
                <a:sym typeface="Wingdings" panose="05000000000000000000" pitchFamily="2" charset="2"/>
              </a:rPr>
              <a:t> 25/05/1810</a:t>
            </a:r>
          </a:p>
          <a:p>
            <a:pPr marL="68580" indent="0">
              <a:buFont typeface="Wingdings"/>
              <a:buNone/>
            </a:pPr>
            <a:r>
              <a:rPr lang="es-AR" sz="1800" noProof="1">
                <a:solidFill>
                  <a:sysClr val="windowText" lastClr="000000"/>
                </a:solidFill>
                <a:latin typeface="+mj-lt"/>
                <a:sym typeface="Wingdings" panose="05000000000000000000" pitchFamily="2" charset="2"/>
              </a:rPr>
              <a:t>hechoHistorico.Item2  Revolucion de Mayo</a:t>
            </a:r>
          </a:p>
          <a:p>
            <a:pPr marL="68580" indent="0">
              <a:buFont typeface="Wingdings"/>
              <a:buNone/>
            </a:pPr>
            <a:endParaRPr lang="es-AR" sz="1800" noProof="1">
              <a:solidFill>
                <a:sysClr val="windowText" lastClr="000000"/>
              </a:solidFill>
              <a:latin typeface="+mj-lt"/>
              <a:sym typeface="Wingdings" panose="05000000000000000000" pitchFamily="2" charset="2"/>
            </a:endParaRPr>
          </a:p>
          <a:p>
            <a:pPr marL="68580" lvl="0" indent="0">
              <a:spcBef>
                <a:spcPts val="0"/>
              </a:spcBef>
              <a:buClrTx/>
              <a:buSzTx/>
              <a:buNone/>
            </a:pPr>
            <a:r>
              <a:rPr lang="es-AR" sz="1800" noProof="1">
                <a:solidFill>
                  <a:sysClr val="windowText" lastClr="000000"/>
                </a:solidFill>
                <a:latin typeface="Consolas"/>
              </a:rPr>
              <a:t>Tuple&lt;DateTime, string&gt; diaIndependencia ;  </a:t>
            </a:r>
          </a:p>
          <a:p>
            <a:pPr marL="68580" lvl="0" indent="0">
              <a:spcBef>
                <a:spcPts val="0"/>
              </a:spcBef>
              <a:buClrTx/>
              <a:buSzTx/>
              <a:buNone/>
            </a:pPr>
            <a:r>
              <a:rPr lang="es-AR" sz="1800" noProof="1">
                <a:solidFill>
                  <a:sysClr val="windowText" lastClr="000000"/>
                </a:solidFill>
                <a:latin typeface="Consolas"/>
              </a:rPr>
              <a:t>//  </a:t>
            </a:r>
            <a:r>
              <a:rPr lang="es-AR" sz="1800" b="1" noProof="1">
                <a:solidFill>
                  <a:sysClr val="windowText" lastClr="000000"/>
                </a:solidFill>
                <a:latin typeface="Consolas"/>
              </a:rPr>
              <a:t>NO</a:t>
            </a:r>
            <a:r>
              <a:rPr lang="es-AR" sz="1800" noProof="1">
                <a:solidFill>
                  <a:sysClr val="windowText" lastClr="000000"/>
                </a:solidFill>
                <a:latin typeface="Consolas"/>
              </a:rPr>
              <a:t> genera un nuevo tipo interno, porque Tuple ya fue </a:t>
            </a:r>
          </a:p>
          <a:p>
            <a:pPr marL="68580" lvl="0" indent="0">
              <a:spcBef>
                <a:spcPts val="0"/>
              </a:spcBef>
              <a:buClrTx/>
              <a:buSzTx/>
              <a:buNone/>
            </a:pPr>
            <a:r>
              <a:rPr lang="es-AR" sz="1800" noProof="1">
                <a:solidFill>
                  <a:sysClr val="windowText" lastClr="000000"/>
                </a:solidFill>
                <a:latin typeface="Consolas"/>
              </a:rPr>
              <a:t>//  créada con T1=DateTime y T2=string</a:t>
            </a:r>
          </a:p>
          <a:p>
            <a:pPr marL="68580" indent="0">
              <a:buFont typeface="Wingdings"/>
              <a:buNone/>
            </a:pPr>
            <a:endParaRPr lang="es-AR" sz="1800" noProof="1">
              <a:solidFill>
                <a:sysClr val="windowText" lastClr="0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8553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95401" y="4437112"/>
            <a:ext cx="9903247" cy="2088232"/>
          </a:xfrm>
        </p:spPr>
        <p:txBody>
          <a:bodyPr>
            <a:noAutofit/>
          </a:bodyPr>
          <a:lstStyle/>
          <a:p>
            <a:r>
              <a:rPr lang="es-AR" sz="5400" cap="none">
                <a:effectLst/>
              </a:rPr>
              <a:t>Programacion Básica en C#</a:t>
            </a:r>
            <a:endParaRPr lang="es-AR" sz="5400" b="1" cap="none">
              <a:effectLst/>
            </a:endParaRPr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695400" y="188640"/>
            <a:ext cx="5832648" cy="1440160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marR="9144" algn="l" rtl="0" eaLnBrk="1" latinLnBrk="0" hangingPunct="1">
              <a:spcBef>
                <a:spcPct val="0"/>
              </a:spcBef>
              <a:buNone/>
              <a:defRPr kumimoji="0" sz="4000" b="1" kern="1200" cap="all" spc="0" baseline="0">
                <a:solidFill>
                  <a:schemeClr val="tx2">
                    <a:satMod val="200000"/>
                  </a:schemeClr>
                </a:solidFill>
                <a:effectLst>
                  <a:reflection blurRad="12700" stA="34000" endA="740" endPos="530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s-AR" sz="8000" cap="none">
                <a:effectLst/>
              </a:rPr>
              <a:t>Modulo II</a:t>
            </a:r>
          </a:p>
        </p:txBody>
      </p:sp>
    </p:spTree>
    <p:extLst>
      <p:ext uri="{BB962C8B-B14F-4D97-AF65-F5344CB8AC3E}">
        <p14:creationId xmlns:p14="http://schemas.microsoft.com/office/powerpoint/2010/main" val="835081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631505" y="3356992"/>
            <a:ext cx="9903247" cy="3096344"/>
          </a:xfrm>
        </p:spPr>
        <p:txBody>
          <a:bodyPr>
            <a:noAutofit/>
          </a:bodyPr>
          <a:lstStyle/>
          <a:p>
            <a:r>
              <a:rPr lang="es-AR" sz="5400" cap="none">
                <a:effectLst/>
              </a:rPr>
              <a:t>Stack, Queue, HashSet y Dictionary</a:t>
            </a:r>
            <a:br>
              <a:rPr lang="es-AR" sz="5400" cap="none">
                <a:effectLst/>
              </a:rPr>
            </a:br>
            <a:r>
              <a:rPr lang="es-AR" sz="5400" cap="none">
                <a:effectLst/>
              </a:rPr>
              <a:t>Composicion de Tipos</a:t>
            </a:r>
            <a:endParaRPr lang="es-AR" sz="5400" b="1" cap="none">
              <a:effectLst/>
            </a:endParaRPr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9806559" y="0"/>
            <a:ext cx="1728192" cy="2376264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marR="9144" algn="l" rtl="0" eaLnBrk="1" latinLnBrk="0" hangingPunct="1">
              <a:spcBef>
                <a:spcPct val="0"/>
              </a:spcBef>
              <a:buNone/>
              <a:defRPr kumimoji="0" sz="4000" b="1" kern="1200" cap="all" spc="0" baseline="0">
                <a:solidFill>
                  <a:schemeClr val="tx2">
                    <a:satMod val="200000"/>
                  </a:schemeClr>
                </a:solidFill>
                <a:effectLst>
                  <a:reflection blurRad="12700" stA="34000" endA="740" endPos="530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es-AR" sz="12800" cap="none">
                <a:effectLst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948587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7"/>
          <p:cNvSpPr>
            <a:spLocks noGrp="1" noChangeArrowheads="1"/>
          </p:cNvSpPr>
          <p:nvPr>
            <p:ph type="title"/>
          </p:nvPr>
        </p:nvSpPr>
        <p:spPr>
          <a:xfrm>
            <a:off x="720000" y="180000"/>
            <a:ext cx="10363200" cy="914400"/>
          </a:xfrm>
        </p:spPr>
        <p:txBody>
          <a:bodyPr/>
          <a:lstStyle/>
          <a:p>
            <a:pPr eaLnBrk="1" hangingPunct="1"/>
            <a:r>
              <a:rPr lang="en-US"/>
              <a:t>Contenido del Capitulo</a:t>
            </a:r>
          </a:p>
        </p:txBody>
      </p:sp>
      <p:sp>
        <p:nvSpPr>
          <p:cNvPr id="2" name="Marcador de texto 1"/>
          <p:cNvSpPr>
            <a:spLocks noGrp="1"/>
          </p:cNvSpPr>
          <p:nvPr>
            <p:ph type="body" idx="1"/>
          </p:nvPr>
        </p:nvSpPr>
        <p:spPr>
          <a:xfrm>
            <a:off x="720000" y="1094400"/>
            <a:ext cx="10128528" cy="5472608"/>
          </a:xfrm>
        </p:spPr>
        <p:txBody>
          <a:bodyPr>
            <a:normAutofit/>
          </a:bodyPr>
          <a:lstStyle/>
          <a:p>
            <a:r>
              <a:rPr lang="es-AR"/>
              <a:t>Definicion de Colecciones</a:t>
            </a:r>
          </a:p>
          <a:p>
            <a:r>
              <a:rPr lang="es-AR"/>
              <a:t>Colecciones genericas mas usadas</a:t>
            </a:r>
          </a:p>
          <a:p>
            <a:r>
              <a:rPr lang="es-AR"/>
              <a:t>Tipos  genericos</a:t>
            </a:r>
          </a:p>
          <a:p>
            <a:r>
              <a:rPr lang="es-AR"/>
              <a:t>Composicion de tipos</a:t>
            </a:r>
          </a:p>
          <a:p>
            <a:endParaRPr lang="es-AR"/>
          </a:p>
          <a:p>
            <a:endParaRPr lang="es-AR"/>
          </a:p>
        </p:txBody>
      </p:sp>
      <p:cxnSp>
        <p:nvCxnSpPr>
          <p:cNvPr id="4" name="Conector recto 3"/>
          <p:cNvCxnSpPr/>
          <p:nvPr/>
        </p:nvCxnSpPr>
        <p:spPr>
          <a:xfrm>
            <a:off x="720000" y="980728"/>
            <a:ext cx="1128065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849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7"/>
          <p:cNvSpPr>
            <a:spLocks noGrp="1" noChangeArrowheads="1"/>
          </p:cNvSpPr>
          <p:nvPr>
            <p:ph type="title"/>
          </p:nvPr>
        </p:nvSpPr>
        <p:spPr>
          <a:xfrm>
            <a:off x="720000" y="180000"/>
            <a:ext cx="10992624" cy="914400"/>
          </a:xfrm>
        </p:spPr>
        <p:txBody>
          <a:bodyPr/>
          <a:lstStyle/>
          <a:p>
            <a:pPr eaLnBrk="1" hangingPunct="1"/>
            <a:r>
              <a:rPr lang="en-US"/>
              <a:t>Arquitectura de la Solucion</a:t>
            </a:r>
          </a:p>
        </p:txBody>
      </p:sp>
      <p:sp>
        <p:nvSpPr>
          <p:cNvPr id="2" name="Marcador de texto 1"/>
          <p:cNvSpPr>
            <a:spLocks noGrp="1"/>
          </p:cNvSpPr>
          <p:nvPr>
            <p:ph type="body" idx="1"/>
          </p:nvPr>
        </p:nvSpPr>
        <p:spPr>
          <a:xfrm>
            <a:off x="720000" y="1094400"/>
            <a:ext cx="10992624" cy="5472608"/>
          </a:xfrm>
        </p:spPr>
        <p:txBody>
          <a:bodyPr>
            <a:normAutofit/>
          </a:bodyPr>
          <a:lstStyle/>
          <a:p>
            <a:r>
              <a:rPr lang="es-AR"/>
              <a:t>Entidades</a:t>
            </a:r>
          </a:p>
          <a:p>
            <a:pPr lvl="1"/>
            <a:r>
              <a:rPr lang="es-AR"/>
              <a:t>Participan del modelo de dominio o del problema</a:t>
            </a:r>
          </a:p>
          <a:p>
            <a:pPr lvl="1"/>
            <a:r>
              <a:rPr lang="es-AR"/>
              <a:t>Representan entidades del mundo real </a:t>
            </a:r>
          </a:p>
          <a:p>
            <a:r>
              <a:rPr lang="es-AR"/>
              <a:t>Servicios </a:t>
            </a:r>
          </a:p>
          <a:p>
            <a:pPr lvl="1"/>
            <a:r>
              <a:rPr lang="es-AR"/>
              <a:t>Reglas del Negocio, Validaciones</a:t>
            </a:r>
          </a:p>
          <a:p>
            <a:pPr lvl="1"/>
            <a:r>
              <a:rPr lang="es-AR"/>
              <a:t>Workflow</a:t>
            </a:r>
          </a:p>
          <a:p>
            <a:pPr lvl="1"/>
            <a:r>
              <a:rPr lang="es-AR"/>
              <a:t>Interfaces con otros sistemas (datos, web, correo, courier…)</a:t>
            </a:r>
          </a:p>
          <a:p>
            <a:pPr lvl="1"/>
            <a:r>
              <a:rPr lang="es-AR"/>
              <a:t>Retorna entidades</a:t>
            </a:r>
          </a:p>
          <a:p>
            <a:r>
              <a:rPr lang="es-AR"/>
              <a:t>Infraestructura</a:t>
            </a:r>
          </a:p>
          <a:p>
            <a:pPr lvl="1"/>
            <a:r>
              <a:rPr lang="es-AR"/>
              <a:t>Excepciones</a:t>
            </a:r>
          </a:p>
          <a:p>
            <a:pPr lvl="1"/>
            <a:r>
              <a:rPr lang="es-AR"/>
              <a:t>Logging</a:t>
            </a:r>
          </a:p>
          <a:p>
            <a:pPr lvl="1"/>
            <a:endParaRPr lang="es-AR"/>
          </a:p>
        </p:txBody>
      </p:sp>
      <p:cxnSp>
        <p:nvCxnSpPr>
          <p:cNvPr id="9" name="Conector recto 8"/>
          <p:cNvCxnSpPr/>
          <p:nvPr/>
        </p:nvCxnSpPr>
        <p:spPr>
          <a:xfrm>
            <a:off x="720000" y="980728"/>
            <a:ext cx="1128065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2539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7"/>
          <p:cNvSpPr>
            <a:spLocks noGrp="1" noChangeArrowheads="1"/>
          </p:cNvSpPr>
          <p:nvPr>
            <p:ph type="title"/>
          </p:nvPr>
        </p:nvSpPr>
        <p:spPr>
          <a:xfrm>
            <a:off x="720000" y="180000"/>
            <a:ext cx="10992624" cy="914400"/>
          </a:xfrm>
        </p:spPr>
        <p:txBody>
          <a:bodyPr/>
          <a:lstStyle/>
          <a:p>
            <a:pPr eaLnBrk="1" hangingPunct="1"/>
            <a:r>
              <a:rPr lang="en-US"/>
              <a:t>Composicion de Tipos</a:t>
            </a:r>
          </a:p>
        </p:txBody>
      </p:sp>
      <p:sp>
        <p:nvSpPr>
          <p:cNvPr id="2" name="Marcador de texto 1"/>
          <p:cNvSpPr>
            <a:spLocks noGrp="1"/>
          </p:cNvSpPr>
          <p:nvPr>
            <p:ph type="body" idx="1"/>
          </p:nvPr>
        </p:nvSpPr>
        <p:spPr>
          <a:xfrm>
            <a:off x="720000" y="1094400"/>
            <a:ext cx="10992624" cy="5472608"/>
          </a:xfrm>
        </p:spPr>
        <p:txBody>
          <a:bodyPr>
            <a:normAutofit/>
          </a:bodyPr>
          <a:lstStyle/>
          <a:p>
            <a:r>
              <a:rPr lang="es-AR"/>
              <a:t>Las clases definen comportamientos generales para una serie de objetos</a:t>
            </a:r>
          </a:p>
          <a:p>
            <a:r>
              <a:rPr lang="es-AR"/>
              <a:t>Tenemos basicamente dos tipos de clases</a:t>
            </a:r>
          </a:p>
          <a:p>
            <a:pPr lvl="1"/>
            <a:r>
              <a:rPr lang="es-AR"/>
              <a:t>Entidades </a:t>
            </a:r>
            <a:r>
              <a:rPr lang="es-AR">
                <a:sym typeface="Wingdings" pitchFamily="2" charset="2"/>
              </a:rPr>
              <a:t> representan “cosas” del mundo real</a:t>
            </a:r>
          </a:p>
          <a:p>
            <a:pPr lvl="1"/>
            <a:r>
              <a:rPr lang="es-AR">
                <a:sym typeface="Wingdings" pitchFamily="2" charset="2"/>
              </a:rPr>
              <a:t>Servicios  nos permiten accionar sobre las Entidades</a:t>
            </a:r>
            <a:endParaRPr lang="es-AR"/>
          </a:p>
          <a:p>
            <a:r>
              <a:rPr lang="es-AR"/>
              <a:t>Los objetos forman parte de nuestro modelo de dominio</a:t>
            </a:r>
          </a:p>
          <a:p>
            <a:pPr lvl="1"/>
            <a:r>
              <a:rPr lang="es-AR"/>
              <a:t>Son los que resuelven finalmente el problema</a:t>
            </a:r>
          </a:p>
          <a:p>
            <a:r>
              <a:rPr lang="es-AR"/>
              <a:t>Aun para problemas sencillos tendremos que relacionar objetos de diferentes tipos</a:t>
            </a:r>
          </a:p>
          <a:p>
            <a:pPr lvl="1"/>
            <a:endParaRPr lang="es-AR"/>
          </a:p>
        </p:txBody>
      </p:sp>
      <p:cxnSp>
        <p:nvCxnSpPr>
          <p:cNvPr id="9" name="Conector recto 8"/>
          <p:cNvCxnSpPr/>
          <p:nvPr/>
        </p:nvCxnSpPr>
        <p:spPr>
          <a:xfrm>
            <a:off x="720000" y="980728"/>
            <a:ext cx="1128065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2539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"/>
          <p:cNvSpPr/>
          <p:nvPr/>
        </p:nvSpPr>
        <p:spPr>
          <a:xfrm>
            <a:off x="6744072" y="2060848"/>
            <a:ext cx="4968552" cy="374441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7 Rectángulo"/>
          <p:cNvSpPr/>
          <p:nvPr/>
        </p:nvSpPr>
        <p:spPr>
          <a:xfrm>
            <a:off x="839416" y="1700808"/>
            <a:ext cx="4752528" cy="345638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147" name="Rectangle 7"/>
          <p:cNvSpPr>
            <a:spLocks noGrp="1" noChangeArrowheads="1"/>
          </p:cNvSpPr>
          <p:nvPr>
            <p:ph type="title"/>
          </p:nvPr>
        </p:nvSpPr>
        <p:spPr>
          <a:xfrm>
            <a:off x="720000" y="180000"/>
            <a:ext cx="10992624" cy="914400"/>
          </a:xfrm>
        </p:spPr>
        <p:txBody>
          <a:bodyPr/>
          <a:lstStyle/>
          <a:p>
            <a:pPr eaLnBrk="1" hangingPunct="1"/>
            <a:r>
              <a:rPr lang="en-US"/>
              <a:t>Relacion entre Clases</a:t>
            </a:r>
          </a:p>
        </p:txBody>
      </p:sp>
      <p:cxnSp>
        <p:nvCxnSpPr>
          <p:cNvPr id="9" name="Conector recto 8"/>
          <p:cNvCxnSpPr/>
          <p:nvPr/>
        </p:nvCxnSpPr>
        <p:spPr>
          <a:xfrm>
            <a:off x="720000" y="980728"/>
            <a:ext cx="1128065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7320136" y="2708920"/>
          <a:ext cx="3888432" cy="274320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3888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sz="2400">
                          <a:solidFill>
                            <a:srgbClr val="000000"/>
                          </a:solidFill>
                        </a:rPr>
                        <a:t>Persona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sz="2400" b="1">
                          <a:solidFill>
                            <a:srgbClr val="FF0000"/>
                          </a:solidFill>
                        </a:rPr>
                        <a:t>Persona(string nombre)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sz="2400">
                          <a:solidFill>
                            <a:srgbClr val="000000"/>
                          </a:solidFill>
                        </a:rPr>
                        <a:t>Nacimiento:</a:t>
                      </a:r>
                      <a:r>
                        <a:rPr lang="es-AR" sz="2400" baseline="0">
                          <a:solidFill>
                            <a:srgbClr val="000000"/>
                          </a:solidFill>
                        </a:rPr>
                        <a:t> DateTime</a:t>
                      </a:r>
                      <a:endParaRPr lang="es-AR" sz="240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sz="2400">
                          <a:solidFill>
                            <a:srgbClr val="000000"/>
                          </a:solidFill>
                        </a:rPr>
                        <a:t>: bool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sz="2400">
                          <a:solidFill>
                            <a:srgbClr val="000000"/>
                          </a:solidFill>
                        </a:rPr>
                        <a:t>Nombre: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sz="2400">
                          <a:solidFill>
                            <a:srgbClr val="000000"/>
                          </a:solidFill>
                        </a:rPr>
                        <a:t>: StreamReader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" name="6 Tabla"/>
          <p:cNvGraphicFramePr>
            <a:graphicFrameLocks noGrp="1"/>
          </p:cNvGraphicFramePr>
          <p:nvPr/>
        </p:nvGraphicFramePr>
        <p:xfrm>
          <a:off x="1271464" y="2276872"/>
          <a:ext cx="3888432" cy="228600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3888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sz="2400">
                          <a:solidFill>
                            <a:srgbClr val="000000"/>
                          </a:solidFill>
                        </a:rPr>
                        <a:t>Usuario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sz="2400" b="1">
                          <a:solidFill>
                            <a:srgbClr val="FF0000"/>
                          </a:solidFill>
                        </a:rPr>
                        <a:t>Usuario(string login)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sz="2400">
                          <a:solidFill>
                            <a:srgbClr val="000000"/>
                          </a:solidFill>
                        </a:rPr>
                        <a:t>Persona: </a:t>
                      </a:r>
                      <a:r>
                        <a:rPr lang="es-AR" sz="2400" b="1">
                          <a:solidFill>
                            <a:srgbClr val="000000"/>
                          </a:solidFill>
                        </a:rPr>
                        <a:t>Persona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sz="2400">
                          <a:solidFill>
                            <a:srgbClr val="000000"/>
                          </a:solidFill>
                        </a:rPr>
                        <a:t>LastLogin: DateTime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sz="2400">
                          <a:solidFill>
                            <a:srgbClr val="000000"/>
                          </a:solidFill>
                        </a:rPr>
                        <a:t>IntentosInvalidos: 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4" name="13 Conector recto de flecha"/>
          <p:cNvCxnSpPr/>
          <p:nvPr/>
        </p:nvCxnSpPr>
        <p:spPr>
          <a:xfrm flipV="1">
            <a:off x="4583832" y="2996952"/>
            <a:ext cx="2736304" cy="360040"/>
          </a:xfrm>
          <a:prstGeom prst="straightConnector1">
            <a:avLst/>
          </a:prstGeom>
          <a:ln w="101600">
            <a:solidFill>
              <a:schemeClr val="accent3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adroTexto 1"/>
          <p:cNvSpPr txBox="1"/>
          <p:nvPr/>
        </p:nvSpPr>
        <p:spPr>
          <a:xfrm rot="21142606">
            <a:off x="5105271" y="2670066"/>
            <a:ext cx="161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>
                <a:solidFill>
                  <a:srgbClr val="000000"/>
                </a:solidFill>
              </a:rPr>
              <a:t>Referencia a…</a:t>
            </a:r>
          </a:p>
        </p:txBody>
      </p:sp>
    </p:spTree>
    <p:extLst>
      <p:ext uri="{BB962C8B-B14F-4D97-AF65-F5344CB8AC3E}">
        <p14:creationId xmlns:p14="http://schemas.microsoft.com/office/powerpoint/2010/main" val="2854016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2927649" y="1195344"/>
            <a:ext cx="8799175" cy="540200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147" name="Rectangle 7"/>
          <p:cNvSpPr>
            <a:spLocks noGrp="1" noChangeArrowheads="1"/>
          </p:cNvSpPr>
          <p:nvPr>
            <p:ph type="title"/>
          </p:nvPr>
        </p:nvSpPr>
        <p:spPr>
          <a:xfrm>
            <a:off x="734199" y="262419"/>
            <a:ext cx="10992624" cy="914400"/>
          </a:xfrm>
        </p:spPr>
        <p:txBody>
          <a:bodyPr/>
          <a:lstStyle/>
          <a:p>
            <a:pPr eaLnBrk="1" hangingPunct="1"/>
            <a:r>
              <a:rPr lang="en-US"/>
              <a:t>Relacion entre Clases (referencias)</a:t>
            </a:r>
          </a:p>
        </p:txBody>
      </p:sp>
      <p:cxnSp>
        <p:nvCxnSpPr>
          <p:cNvPr id="9" name="Conector recto 8"/>
          <p:cNvCxnSpPr/>
          <p:nvPr/>
        </p:nvCxnSpPr>
        <p:spPr>
          <a:xfrm>
            <a:off x="720000" y="980728"/>
            <a:ext cx="1128065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arcador de texto 1"/>
          <p:cNvSpPr txBox="1">
            <a:spLocks/>
          </p:cNvSpPr>
          <p:nvPr/>
        </p:nvSpPr>
        <p:spPr>
          <a:xfrm>
            <a:off x="760433" y="5301208"/>
            <a:ext cx="5551591" cy="13681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76200"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vert="horz" lIns="180000" tIns="180000" rIns="180000" bIns="180000">
            <a:normAutofit/>
          </a:bodyPr>
          <a:lstStyle>
            <a:lvl1pPr marL="411480" indent="-342900" algn="l" rtl="0" eaLnBrk="1" latinLnBrk="0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580" indent="0">
              <a:buClr>
                <a:srgbClr val="FFFFFF"/>
              </a:buClr>
              <a:buNone/>
            </a:pPr>
            <a:r>
              <a:rPr lang="es-AR" sz="1800" noProof="1">
                <a:solidFill>
                  <a:sysClr val="windowText" lastClr="000000"/>
                </a:solidFill>
                <a:latin typeface="Consolas"/>
              </a:rPr>
              <a:t>Persona p = new Persona(“Homero”);</a:t>
            </a:r>
          </a:p>
          <a:p>
            <a:pPr marL="68580" indent="0">
              <a:buClr>
                <a:srgbClr val="FFFFFF"/>
              </a:buClr>
              <a:buNone/>
            </a:pPr>
            <a:r>
              <a:rPr lang="es-AR" sz="1800" noProof="1">
                <a:solidFill>
                  <a:sysClr val="windowText" lastClr="000000"/>
                </a:solidFill>
                <a:latin typeface="Consolas"/>
              </a:rPr>
              <a:t>Usuario usr = new Usuario(“hsimpson”);</a:t>
            </a:r>
          </a:p>
          <a:p>
            <a:pPr marL="68580" indent="0">
              <a:buClr>
                <a:srgbClr val="FFFFFF"/>
              </a:buClr>
              <a:buNone/>
            </a:pPr>
            <a:r>
              <a:rPr lang="es-AR" sz="1800" noProof="1">
                <a:solidFill>
                  <a:sysClr val="windowText" lastClr="000000"/>
                </a:solidFill>
                <a:latin typeface="Consolas"/>
              </a:rPr>
              <a:t>usr.Persona = p;</a:t>
            </a:r>
          </a:p>
        </p:txBody>
      </p:sp>
      <p:sp>
        <p:nvSpPr>
          <p:cNvPr id="15" name="Rectangle 7"/>
          <p:cNvSpPr txBox="1">
            <a:spLocks noChangeArrowheads="1"/>
          </p:cNvSpPr>
          <p:nvPr/>
        </p:nvSpPr>
        <p:spPr>
          <a:xfrm>
            <a:off x="10665599" y="1220700"/>
            <a:ext cx="936104" cy="445448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 spc="-100" baseline="0">
                <a:solidFill>
                  <a:schemeClr val="tx2">
                    <a:satMod val="200000"/>
                  </a:schemeClr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2800" b="1">
                <a:solidFill>
                  <a:srgbClr val="000000"/>
                </a:solidFill>
              </a:rPr>
              <a:t>HEAP</a:t>
            </a:r>
          </a:p>
        </p:txBody>
      </p:sp>
      <p:sp>
        <p:nvSpPr>
          <p:cNvPr id="4" name="Rectángulo 3"/>
          <p:cNvSpPr/>
          <p:nvPr/>
        </p:nvSpPr>
        <p:spPr>
          <a:xfrm>
            <a:off x="1055440" y="1483014"/>
            <a:ext cx="864096" cy="43204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>
                <a:solidFill>
                  <a:srgbClr val="000000"/>
                </a:solidFill>
              </a:rPr>
              <a:t>p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1055440" y="2420888"/>
            <a:ext cx="864096" cy="43204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>
                <a:solidFill>
                  <a:srgbClr val="000000"/>
                </a:solidFill>
              </a:rPr>
              <a:t>usr</a:t>
            </a:r>
          </a:p>
        </p:txBody>
      </p:sp>
      <p:sp>
        <p:nvSpPr>
          <p:cNvPr id="5" name="Rectángulo 4"/>
          <p:cNvSpPr/>
          <p:nvPr/>
        </p:nvSpPr>
        <p:spPr>
          <a:xfrm>
            <a:off x="7327235" y="1493371"/>
            <a:ext cx="1872208" cy="1896802"/>
          </a:xfrm>
          <a:prstGeom prst="rect">
            <a:avLst/>
          </a:prstGeom>
          <a:solidFill>
            <a:schemeClr val="accent2"/>
          </a:solidFill>
          <a:ln w="28575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8" name="Rectangle 7"/>
          <p:cNvSpPr txBox="1">
            <a:spLocks noChangeArrowheads="1"/>
          </p:cNvSpPr>
          <p:nvPr/>
        </p:nvSpPr>
        <p:spPr>
          <a:xfrm>
            <a:off x="7363239" y="1576129"/>
            <a:ext cx="1800200" cy="445448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 spc="-100" baseline="0">
                <a:solidFill>
                  <a:schemeClr val="tx2">
                    <a:satMod val="200000"/>
                  </a:schemeClr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1800" b="1">
                <a:solidFill>
                  <a:srgbClr val="000000"/>
                </a:solidFill>
              </a:rPr>
              <a:t>Tipo: Persona</a:t>
            </a:r>
          </a:p>
        </p:txBody>
      </p:sp>
      <p:sp>
        <p:nvSpPr>
          <p:cNvPr id="25" name="Rectángulo 24"/>
          <p:cNvSpPr/>
          <p:nvPr/>
        </p:nvSpPr>
        <p:spPr>
          <a:xfrm>
            <a:off x="4732384" y="3352560"/>
            <a:ext cx="1872208" cy="1896802"/>
          </a:xfrm>
          <a:prstGeom prst="rect">
            <a:avLst/>
          </a:prstGeom>
          <a:solidFill>
            <a:schemeClr val="accent2"/>
          </a:solidFill>
          <a:ln w="28575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26" name="Conector: curvado 25"/>
          <p:cNvCxnSpPr>
            <a:stCxn id="16" idx="2"/>
            <a:endCxn id="25" idx="1"/>
          </p:cNvCxnSpPr>
          <p:nvPr/>
        </p:nvCxnSpPr>
        <p:spPr>
          <a:xfrm rot="16200000" flipH="1">
            <a:off x="2385925" y="1954500"/>
            <a:ext cx="1448025" cy="3244896"/>
          </a:xfrm>
          <a:prstGeom prst="curvedConnector2">
            <a:avLst/>
          </a:prstGeom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Rectángulo 31"/>
          <p:cNvSpPr/>
          <p:nvPr/>
        </p:nvSpPr>
        <p:spPr>
          <a:xfrm>
            <a:off x="9915946" y="4280949"/>
            <a:ext cx="1698221" cy="1296145"/>
          </a:xfrm>
          <a:prstGeom prst="rect">
            <a:avLst/>
          </a:prstGeom>
          <a:solidFill>
            <a:schemeClr val="accent6"/>
          </a:solidFill>
          <a:ln w="28575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rgbClr val="000000"/>
              </a:solidFill>
            </a:endParaRPr>
          </a:p>
          <a:p>
            <a:pPr algn="ctr"/>
            <a:r>
              <a:rPr lang="es-AR">
                <a:solidFill>
                  <a:srgbClr val="000000"/>
                </a:solidFill>
              </a:rPr>
              <a:t>“Homero”</a:t>
            </a:r>
          </a:p>
        </p:txBody>
      </p:sp>
      <p:sp>
        <p:nvSpPr>
          <p:cNvPr id="33" name="Rectangle 7"/>
          <p:cNvSpPr txBox="1">
            <a:spLocks noChangeArrowheads="1"/>
          </p:cNvSpPr>
          <p:nvPr/>
        </p:nvSpPr>
        <p:spPr>
          <a:xfrm>
            <a:off x="4768388" y="3418323"/>
            <a:ext cx="1800200" cy="445448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 spc="-100" baseline="0">
                <a:solidFill>
                  <a:schemeClr val="tx2">
                    <a:satMod val="200000"/>
                  </a:schemeClr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1800" b="1">
                <a:solidFill>
                  <a:srgbClr val="000000"/>
                </a:solidFill>
              </a:rPr>
              <a:t>Tipo: Usuario</a:t>
            </a:r>
          </a:p>
        </p:txBody>
      </p:sp>
      <p:sp>
        <p:nvSpPr>
          <p:cNvPr id="34" name="Rectangle 7"/>
          <p:cNvSpPr txBox="1">
            <a:spLocks noChangeArrowheads="1"/>
          </p:cNvSpPr>
          <p:nvPr/>
        </p:nvSpPr>
        <p:spPr>
          <a:xfrm>
            <a:off x="9972967" y="4323144"/>
            <a:ext cx="1584176" cy="445448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 spc="-100" baseline="0">
                <a:solidFill>
                  <a:schemeClr val="tx2">
                    <a:satMod val="200000"/>
                  </a:schemeClr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1800" b="1">
                <a:solidFill>
                  <a:srgbClr val="000000"/>
                </a:solidFill>
              </a:rPr>
              <a:t>Tipo: string</a:t>
            </a:r>
          </a:p>
        </p:txBody>
      </p:sp>
      <p:cxnSp>
        <p:nvCxnSpPr>
          <p:cNvPr id="42" name="Conector: curvado 41"/>
          <p:cNvCxnSpPr>
            <a:stCxn id="5" idx="3"/>
            <a:endCxn id="32" idx="0"/>
          </p:cNvCxnSpPr>
          <p:nvPr/>
        </p:nvCxnSpPr>
        <p:spPr>
          <a:xfrm>
            <a:off x="9199444" y="2441774"/>
            <a:ext cx="1565613" cy="1839175"/>
          </a:xfrm>
          <a:prstGeom prst="curvedConnector2">
            <a:avLst/>
          </a:prstGeom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5" name="Rectangle 7"/>
          <p:cNvSpPr txBox="1">
            <a:spLocks noChangeArrowheads="1"/>
          </p:cNvSpPr>
          <p:nvPr/>
        </p:nvSpPr>
        <p:spPr>
          <a:xfrm>
            <a:off x="6746805" y="5199133"/>
            <a:ext cx="3010139" cy="1067102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" dist="63500" dir="4200000" sx="102000" sy="102000" algn="tl" rotWithShape="0">
              <a:prstClr val="black">
                <a:alpha val="37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anchor="t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 spc="-100" baseline="0">
                <a:solidFill>
                  <a:schemeClr val="tx2">
                    <a:satMod val="200000"/>
                  </a:schemeClr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2000">
                <a:solidFill>
                  <a:srgbClr val="000000"/>
                </a:solidFill>
                <a:latin typeface="+mn-lt"/>
              </a:rPr>
              <a:t>Aclaremos que son </a:t>
            </a:r>
            <a:r>
              <a:rPr lang="en-US" sz="2000" b="1">
                <a:solidFill>
                  <a:srgbClr val="000000"/>
                </a:solidFill>
                <a:latin typeface="+mn-lt"/>
              </a:rPr>
              <a:t>objetos</a:t>
            </a:r>
            <a:r>
              <a:rPr lang="en-US" sz="2000">
                <a:solidFill>
                  <a:srgbClr val="000000"/>
                </a:solidFill>
                <a:latin typeface="+mn-lt"/>
              </a:rPr>
              <a:t>, y no clases las que se crean en memoria...</a:t>
            </a:r>
          </a:p>
        </p:txBody>
      </p:sp>
      <p:cxnSp>
        <p:nvCxnSpPr>
          <p:cNvPr id="47" name="Conector recto 46"/>
          <p:cNvCxnSpPr/>
          <p:nvPr/>
        </p:nvCxnSpPr>
        <p:spPr>
          <a:xfrm flipV="1">
            <a:off x="4732384" y="3858472"/>
            <a:ext cx="1872208" cy="11491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49"/>
          <p:cNvCxnSpPr/>
          <p:nvPr/>
        </p:nvCxnSpPr>
        <p:spPr>
          <a:xfrm flipV="1">
            <a:off x="7327235" y="1956021"/>
            <a:ext cx="1872208" cy="11491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50"/>
          <p:cNvCxnSpPr/>
          <p:nvPr/>
        </p:nvCxnSpPr>
        <p:spPr>
          <a:xfrm flipV="1">
            <a:off x="9904482" y="4723440"/>
            <a:ext cx="1709685" cy="1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: curvado 57"/>
          <p:cNvCxnSpPr>
            <a:stCxn id="4" idx="3"/>
            <a:endCxn id="5" idx="1"/>
          </p:cNvCxnSpPr>
          <p:nvPr/>
        </p:nvCxnSpPr>
        <p:spPr>
          <a:xfrm>
            <a:off x="1919537" y="1699038"/>
            <a:ext cx="5407699" cy="742734"/>
          </a:xfrm>
          <a:prstGeom prst="curvedConnector3">
            <a:avLst>
              <a:gd name="adj1" fmla="val 46652"/>
            </a:avLst>
          </a:prstGeom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1" name="Rectangle 7"/>
          <p:cNvSpPr txBox="1">
            <a:spLocks noChangeArrowheads="1"/>
          </p:cNvSpPr>
          <p:nvPr/>
        </p:nvSpPr>
        <p:spPr>
          <a:xfrm>
            <a:off x="3367664" y="2571725"/>
            <a:ext cx="3519555" cy="559749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" dist="63500" dir="4200000" sx="102000" sy="102000" algn="tl" rotWithShape="0">
              <a:prstClr val="black">
                <a:alpha val="37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anchor="t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 spc="-100" baseline="0">
                <a:solidFill>
                  <a:schemeClr val="tx2">
                    <a:satMod val="200000"/>
                  </a:schemeClr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1600">
                <a:solidFill>
                  <a:srgbClr val="000000"/>
                </a:solidFill>
                <a:latin typeface="+mn-lt"/>
              </a:rPr>
              <a:t>Las flechas entrantes nos indican que el objeto está siendo referenciado por una variable…</a:t>
            </a:r>
          </a:p>
        </p:txBody>
      </p:sp>
      <p:sp>
        <p:nvSpPr>
          <p:cNvPr id="69" name="Rectangle 7"/>
          <p:cNvSpPr txBox="1">
            <a:spLocks noChangeArrowheads="1"/>
          </p:cNvSpPr>
          <p:nvPr/>
        </p:nvSpPr>
        <p:spPr>
          <a:xfrm>
            <a:off x="8616281" y="3661851"/>
            <a:ext cx="1676247" cy="330177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" dist="63500" dir="4200000" sx="102000" sy="102000" algn="tl" rotWithShape="0">
              <a:prstClr val="black">
                <a:alpha val="37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anchor="t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 spc="-100" baseline="0">
                <a:solidFill>
                  <a:schemeClr val="tx2">
                    <a:satMod val="200000"/>
                  </a:schemeClr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1600">
                <a:solidFill>
                  <a:srgbClr val="000000"/>
                </a:solidFill>
                <a:latin typeface="+mn-lt"/>
              </a:rPr>
              <a:t>…o por otro objeto!</a:t>
            </a:r>
          </a:p>
        </p:txBody>
      </p:sp>
      <p:cxnSp>
        <p:nvCxnSpPr>
          <p:cNvPr id="14" name="Conector: angular 13"/>
          <p:cNvCxnSpPr>
            <a:stCxn id="25" idx="3"/>
            <a:endCxn id="5" idx="2"/>
          </p:cNvCxnSpPr>
          <p:nvPr/>
        </p:nvCxnSpPr>
        <p:spPr>
          <a:xfrm flipV="1">
            <a:off x="6604593" y="3390173"/>
            <a:ext cx="1658747" cy="910788"/>
          </a:xfrm>
          <a:prstGeom prst="bentConnector2">
            <a:avLst/>
          </a:prstGeom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523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7"/>
          <p:cNvSpPr>
            <a:spLocks noGrp="1" noChangeArrowheads="1"/>
          </p:cNvSpPr>
          <p:nvPr>
            <p:ph type="title"/>
          </p:nvPr>
        </p:nvSpPr>
        <p:spPr>
          <a:xfrm>
            <a:off x="720000" y="180000"/>
            <a:ext cx="10363200" cy="914400"/>
          </a:xfrm>
        </p:spPr>
        <p:txBody>
          <a:bodyPr/>
          <a:lstStyle/>
          <a:p>
            <a:pPr eaLnBrk="1" hangingPunct="1"/>
            <a:r>
              <a:rPr lang="en-US"/>
              <a:t>Colecciones </a:t>
            </a:r>
          </a:p>
        </p:txBody>
      </p:sp>
      <p:cxnSp>
        <p:nvCxnSpPr>
          <p:cNvPr id="4" name="Conector recto 3"/>
          <p:cNvCxnSpPr/>
          <p:nvPr/>
        </p:nvCxnSpPr>
        <p:spPr>
          <a:xfrm>
            <a:off x="720000" y="980728"/>
            <a:ext cx="1128065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texto 1"/>
          <p:cNvSpPr>
            <a:spLocks noGrp="1"/>
          </p:cNvSpPr>
          <p:nvPr>
            <p:ph type="body" idx="1"/>
          </p:nvPr>
        </p:nvSpPr>
        <p:spPr>
          <a:xfrm>
            <a:off x="720000" y="1196752"/>
            <a:ext cx="11280656" cy="5472608"/>
          </a:xfrm>
        </p:spPr>
        <p:txBody>
          <a:bodyPr>
            <a:normAutofit/>
          </a:bodyPr>
          <a:lstStyle/>
          <a:p>
            <a:r>
              <a:rPr lang="es-AR"/>
              <a:t>Elementos agrupados sin considerar orden ni estructura</a:t>
            </a:r>
          </a:p>
          <a:p>
            <a:pPr lvl="1"/>
            <a:r>
              <a:rPr lang="es-AR"/>
              <a:t>Se pueden contar (Count)</a:t>
            </a:r>
          </a:p>
          <a:p>
            <a:pPr lvl="1"/>
            <a:r>
              <a:rPr lang="es-AR"/>
              <a:t>Se pueden enumerar (GetEnumerator)</a:t>
            </a:r>
          </a:p>
          <a:p>
            <a:pPr lvl="1"/>
            <a:r>
              <a:rPr lang="es-AR"/>
              <a:t>Pueden copiarse (Copy)</a:t>
            </a:r>
          </a:p>
          <a:p>
            <a:r>
              <a:rPr lang="es-AR"/>
              <a:t>La única relación entre los elementos es la propia colección</a:t>
            </a:r>
          </a:p>
          <a:p>
            <a:pPr lvl="1"/>
            <a:r>
              <a:rPr lang="es-AR"/>
              <a:t>No importa como esté implementada</a:t>
            </a:r>
          </a:p>
          <a:p>
            <a:pPr lvl="1"/>
            <a:r>
              <a:rPr lang="es-AR"/>
              <a:t>No importa si los elementos son todos del mismo tipo</a:t>
            </a:r>
          </a:p>
        </p:txBody>
      </p:sp>
    </p:spTree>
    <p:extLst>
      <p:ext uri="{BB962C8B-B14F-4D97-AF65-F5344CB8AC3E}">
        <p14:creationId xmlns:p14="http://schemas.microsoft.com/office/powerpoint/2010/main" val="3090711845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Tema1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etro">
  <a:themeElements>
    <a:clrScheme name="Curso_PTR">
      <a:dk1>
        <a:srgbClr val="FFFFFF"/>
      </a:dk1>
      <a:lt1>
        <a:srgbClr val="FFFFFF"/>
      </a:lt1>
      <a:dk2>
        <a:srgbClr val="FFFFFF"/>
      </a:dk2>
      <a:lt2>
        <a:srgbClr val="FFFFFF"/>
      </a:lt2>
      <a:accent1>
        <a:srgbClr val="7FD13B"/>
      </a:accent1>
      <a:accent2>
        <a:srgbClr val="FED46B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FED46B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12480</TotalTime>
  <Words>1102</Words>
  <Application>Microsoft Office PowerPoint</Application>
  <PresentationFormat>Panorámica</PresentationFormat>
  <Paragraphs>234</Paragraphs>
  <Slides>19</Slides>
  <Notes>19</Notes>
  <HiddenSlides>0</HiddenSlides>
  <MMClips>0</MMClips>
  <ScaleCrop>false</ScaleCrop>
  <HeadingPairs>
    <vt:vector size="6" baseType="variant">
      <vt:variant>
        <vt:lpstr>Fuentes usadas</vt:lpstr>
      </vt:variant>
      <vt:variant>
        <vt:i4>13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19</vt:i4>
      </vt:variant>
    </vt:vector>
  </HeadingPairs>
  <TitlesOfParts>
    <vt:vector size="34" baseType="lpstr">
      <vt:lpstr>Arial</vt:lpstr>
      <vt:lpstr>Calibri</vt:lpstr>
      <vt:lpstr>Consolas</vt:lpstr>
      <vt:lpstr>Corbel</vt:lpstr>
      <vt:lpstr>Segoe</vt:lpstr>
      <vt:lpstr>Segoe Light</vt:lpstr>
      <vt:lpstr>Segoe Semibold</vt:lpstr>
      <vt:lpstr>Segoe UI</vt:lpstr>
      <vt:lpstr>Segoe UI Black</vt:lpstr>
      <vt:lpstr>Verdana</vt:lpstr>
      <vt:lpstr>Wingdings</vt:lpstr>
      <vt:lpstr>Wingdings 2</vt:lpstr>
      <vt:lpstr>Wingdings 3</vt:lpstr>
      <vt:lpstr>Tema1</vt:lpstr>
      <vt:lpstr>Metro</vt:lpstr>
      <vt:lpstr>Desarrollo en C# Plataforma NET</vt:lpstr>
      <vt:lpstr>Programacion Básica en C#</vt:lpstr>
      <vt:lpstr>Stack, Queue, HashSet y Dictionary Composicion de Tipos</vt:lpstr>
      <vt:lpstr>Contenido del Capitulo</vt:lpstr>
      <vt:lpstr>Arquitectura de la Solucion</vt:lpstr>
      <vt:lpstr>Composicion de Tipos</vt:lpstr>
      <vt:lpstr>Relacion entre Clases</vt:lpstr>
      <vt:lpstr>Relacion entre Clases (referencias)</vt:lpstr>
      <vt:lpstr>Colecciones </vt:lpstr>
      <vt:lpstr>List&lt;T&gt; </vt:lpstr>
      <vt:lpstr>Que significa &lt;T&gt;? </vt:lpstr>
      <vt:lpstr>HashSet&lt;T&gt; </vt:lpstr>
      <vt:lpstr>Dictionary&lt;Key, Value&gt; </vt:lpstr>
      <vt:lpstr>Stack&lt;T&gt; y Queue&lt;T&gt;  </vt:lpstr>
      <vt:lpstr>Pequeña antologia de colecciones </vt:lpstr>
      <vt:lpstr>Presentación de PowerPoint</vt:lpstr>
      <vt:lpstr>Comparacion de diccionarios</vt:lpstr>
      <vt:lpstr>Clases Genericas</vt:lpstr>
      <vt:lpstr>Ejemplo de Clase Generica 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Capitulo 3-Arreglos y Colecciones</dc:title>
  <dc:creator>Quiquillo</dc:creator>
  <cp:lastModifiedBy>Enrique Thedy</cp:lastModifiedBy>
  <cp:revision>284</cp:revision>
  <dcterms:created xsi:type="dcterms:W3CDTF">2013-04-15T05:37:55Z</dcterms:created>
  <dcterms:modified xsi:type="dcterms:W3CDTF">2016-11-03T12:09:09Z</dcterms:modified>
</cp:coreProperties>
</file>