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9"/>
  </p:notesMasterIdLst>
  <p:sldIdLst>
    <p:sldId id="318" r:id="rId3"/>
    <p:sldId id="415" r:id="rId4"/>
    <p:sldId id="416" r:id="rId5"/>
    <p:sldId id="361" r:id="rId6"/>
    <p:sldId id="476" r:id="rId7"/>
    <p:sldId id="477" r:id="rId8"/>
    <p:sldId id="478" r:id="rId9"/>
    <p:sldId id="479" r:id="rId10"/>
    <p:sldId id="480" r:id="rId11"/>
    <p:sldId id="481" r:id="rId12"/>
    <p:sldId id="482" r:id="rId13"/>
    <p:sldId id="483" r:id="rId14"/>
    <p:sldId id="472" r:id="rId15"/>
    <p:sldId id="484" r:id="rId16"/>
    <p:sldId id="485" r:id="rId17"/>
    <p:sldId id="486"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84124" autoAdjust="0"/>
  </p:normalViewPr>
  <p:slideViewPr>
    <p:cSldViewPr>
      <p:cViewPr varScale="1">
        <p:scale>
          <a:sx n="89" d="100"/>
          <a:sy n="89" d="100"/>
        </p:scale>
        <p:origin x="714" y="78"/>
      </p:cViewPr>
      <p:guideLst>
        <p:guide orient="horz" pos="2160"/>
        <p:guide pos="3840"/>
      </p:guideLst>
    </p:cSldViewPr>
  </p:slideViewPr>
  <p:outlineViewPr>
    <p:cViewPr>
      <p:scale>
        <a:sx n="33" d="100"/>
        <a:sy n="33" d="100"/>
      </p:scale>
      <p:origin x="36" y="328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3/11/2016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3291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3415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12275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4780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4780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4780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4780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2</a:t>
            </a:fld>
            <a:endParaRPr lang="es-AR">
              <a:solidFill>
                <a:prstClr val="black"/>
              </a:solidFill>
            </a:endParaRPr>
          </a:p>
        </p:txBody>
      </p:sp>
    </p:spTree>
    <p:extLst>
      <p:ext uri="{BB962C8B-B14F-4D97-AF65-F5344CB8AC3E}">
        <p14:creationId xmlns:p14="http://schemas.microsoft.com/office/powerpoint/2010/main" val="679216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3</a:t>
            </a:fld>
            <a:endParaRPr lang="es-AR">
              <a:solidFill>
                <a:prstClr val="black"/>
              </a:solidFill>
            </a:endParaRPr>
          </a:p>
        </p:txBody>
      </p:sp>
    </p:spTree>
    <p:extLst>
      <p:ext uri="{BB962C8B-B14F-4D97-AF65-F5344CB8AC3E}">
        <p14:creationId xmlns:p14="http://schemas.microsoft.com/office/powerpoint/2010/main" val="426599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De</a:t>
            </a:r>
            <a:r>
              <a:rPr lang="en-GB" b="1" baseline="0"/>
              <a:t> la forma tradicional, escribiriamos una funcion (predicado) que a partir de un string nos retorne true o false, segun la misma coincida con un criterio FIJO en la funcion. </a:t>
            </a:r>
          </a:p>
          <a:p>
            <a:endParaRPr lang="en-GB" b="1" baseline="0"/>
          </a:p>
          <a:p>
            <a:r>
              <a:rPr lang="en-GB" b="1" baseline="0"/>
              <a:t>Por supuesto que el criterio podria tomarse desde otro lado, pero nunca podria pasarse como parametro de HallarCadena, ya que la firma de este metodo esta determinado en la funcion FindAll(Predicate&lt;string&gt;)</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1202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4767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7498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44493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7494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2"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20"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3" y="4246566"/>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7"/>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4"/>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4"/>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8"/>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9"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9"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1"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4"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4"/>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4"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80"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11/3/2016</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2"/>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2"/>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9"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2"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3"/>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40"/>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5" y="3"/>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8"/>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11/3/2016</a:t>
            </a:fld>
            <a:endParaRPr lang="en-US" sz="1100">
              <a:solidFill>
                <a:schemeClr val="tx2"/>
              </a:solidFill>
            </a:endParaRPr>
          </a:p>
        </p:txBody>
      </p:sp>
      <p:sp>
        <p:nvSpPr>
          <p:cNvPr id="3" name="2 Marcador de pie de página"/>
          <p:cNvSpPr>
            <a:spLocks noGrp="1"/>
          </p:cNvSpPr>
          <p:nvPr>
            <p:ph type="ftr" sz="quarter" idx="3"/>
          </p:nvPr>
        </p:nvSpPr>
        <p:spPr>
          <a:xfrm>
            <a:off x="1219200" y="6416678"/>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8"/>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95600" y="692696"/>
            <a:ext cx="7776864" cy="2664296"/>
          </a:xfrm>
        </p:spPr>
        <p:txBody>
          <a:bodyPr>
            <a:noAutofit/>
          </a:bodyPr>
          <a:lstStyle/>
          <a:p>
            <a:r>
              <a:rPr lang="es-AR" sz="7200" cap="none">
                <a:effectLst/>
                <a:latin typeface="Segoe UI" panose="020B0502040204020203" pitchFamily="34" charset="0"/>
                <a:ea typeface="Segoe UI Black" panose="020B0A02040204020203" pitchFamily="34" charset="0"/>
                <a:cs typeface="Segoe UI" panose="020B0502040204020203" pitchFamily="34" charset="0"/>
              </a:rPr>
              <a:t>Desarrollo en C#</a:t>
            </a:r>
            <a:br>
              <a:rPr lang="es-AR" sz="7200" cap="none">
                <a:effectLst/>
                <a:latin typeface="Segoe UI" panose="020B0502040204020203" pitchFamily="34" charset="0"/>
                <a:ea typeface="Segoe UI Black" panose="020B0A02040204020203" pitchFamily="34" charset="0"/>
                <a:cs typeface="Segoe UI" panose="020B0502040204020203" pitchFamily="34" charset="0"/>
              </a:rPr>
            </a:br>
            <a:r>
              <a:rPr lang="es-AR" sz="7200" cap="none">
                <a:effectLst/>
                <a:latin typeface="Segoe UI" panose="020B0502040204020203" pitchFamily="34" charset="0"/>
                <a:ea typeface="Segoe UI Black" panose="020B0A02040204020203" pitchFamily="34" charset="0"/>
                <a:cs typeface="Segoe UI" panose="020B0502040204020203" pitchFamily="34" charset="0"/>
              </a:rPr>
              <a:t>Plataforma NET</a:t>
            </a:r>
            <a:endParaRPr lang="es-AR" sz="7200" b="1" cap="none">
              <a:effectLst/>
              <a:latin typeface="Segoe UI" panose="020B0502040204020203" pitchFamily="34" charset="0"/>
              <a:ea typeface="Segoe UI Black" panose="020B0A02040204020203" pitchFamily="34" charset="0"/>
              <a:cs typeface="Segoe UI" panose="020B0502040204020203"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4274" y="5733256"/>
            <a:ext cx="3231127" cy="720080"/>
          </a:xfrm>
          <a:prstGeom prst="rect">
            <a:avLst/>
          </a:prstGeom>
        </p:spPr>
      </p:pic>
      <p:pic>
        <p:nvPicPr>
          <p:cNvPr id="6" name="Imagen 5"/>
          <p:cNvPicPr>
            <a:picLocks noChangeAspect="1"/>
          </p:cNvPicPr>
          <p:nvPr/>
        </p:nvPicPr>
        <p:blipFill>
          <a:blip r:embed="rId4" cstate="print"/>
          <a:stretch>
            <a:fillRect/>
          </a:stretch>
        </p:blipFill>
        <p:spPr>
          <a:xfrm>
            <a:off x="695400" y="5733256"/>
            <a:ext cx="5738136" cy="720080"/>
          </a:xfrm>
          <a:prstGeom prst="rect">
            <a:avLst/>
          </a:prstGeom>
        </p:spPr>
      </p:pic>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Sintaxis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txBox="1">
            <a:spLocks/>
          </p:cNvSpPr>
          <p:nvPr/>
        </p:nvSpPr>
        <p:spPr>
          <a:xfrm>
            <a:off x="720000" y="1094399"/>
            <a:ext cx="11280656" cy="291066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Repitamos lo que hicimos con delegados anonimos, pero ahora con expresiones lambda</a:t>
            </a:r>
          </a:p>
          <a:p>
            <a:pPr lvl="1"/>
            <a:r>
              <a:rPr lang="es-AR"/>
              <a:t>[1]  expresion lambda asignada a una variable tipo delegado (Predicate&lt;T&gt;)</a:t>
            </a:r>
          </a:p>
          <a:p>
            <a:pPr lvl="1"/>
            <a:r>
              <a:rPr lang="es-AR"/>
              <a:t>[2]  expresion lambda utilizada “inline” (esta es la manera mas frecuente)</a:t>
            </a:r>
          </a:p>
          <a:p>
            <a:pPr lvl="1"/>
            <a:r>
              <a:rPr lang="es-AR"/>
              <a:t>[3]  hace lo mismo que [1] pero con menos ceremonial</a:t>
            </a:r>
          </a:p>
        </p:txBody>
      </p:sp>
      <p:sp>
        <p:nvSpPr>
          <p:cNvPr id="7" name="Marcador de texto 1"/>
          <p:cNvSpPr txBox="1">
            <a:spLocks/>
          </p:cNvSpPr>
          <p:nvPr/>
        </p:nvSpPr>
        <p:spPr>
          <a:xfrm>
            <a:off x="1274440" y="3645024"/>
            <a:ext cx="10171776" cy="288032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  [1]</a:t>
            </a:r>
          </a:p>
          <a:p>
            <a:pPr marL="68580" indent="0">
              <a:buClr>
                <a:srgbClr val="FFFFFF"/>
              </a:buClr>
              <a:buNone/>
            </a:pPr>
            <a:r>
              <a:rPr lang="en-US" sz="1800" noProof="1">
                <a:solidFill>
                  <a:sysClr val="windowText" lastClr="000000"/>
                </a:solidFill>
                <a:latin typeface="Consolas"/>
              </a:rPr>
              <a:t>Predicate&lt;string&gt; filtrar = (s) =&gt; s.Contains("C#");</a:t>
            </a:r>
          </a:p>
          <a:p>
            <a:pPr marL="68580" indent="0">
              <a:buClr>
                <a:srgbClr val="FFFFFF"/>
              </a:buClr>
              <a:buNone/>
            </a:pPr>
            <a:r>
              <a:rPr lang="en-US" sz="1800" noProof="1">
                <a:solidFill>
                  <a:sysClr val="windowText" lastClr="000000"/>
                </a:solidFill>
                <a:latin typeface="Consolas"/>
              </a:rPr>
              <a:t>lineas.FindAll(filtrar);  //  retorna items #1y #3</a:t>
            </a:r>
          </a:p>
          <a:p>
            <a:pPr marL="68580" indent="0">
              <a:buClr>
                <a:srgbClr val="FFFFFF"/>
              </a:buClr>
              <a:buNone/>
            </a:pPr>
            <a:r>
              <a:rPr lang="en-US" sz="1800" noProof="1">
                <a:solidFill>
                  <a:sysClr val="windowText" lastClr="000000"/>
                </a:solidFill>
                <a:latin typeface="Consolas"/>
              </a:rPr>
              <a:t>//  [2]</a:t>
            </a:r>
          </a:p>
          <a:p>
            <a:pPr marL="68580" indent="0">
              <a:buClr>
                <a:srgbClr val="FFFFFF"/>
              </a:buClr>
              <a:buNone/>
            </a:pPr>
            <a:r>
              <a:rPr lang="en-US" sz="1800" noProof="1">
                <a:solidFill>
                  <a:sysClr val="windowText" lastClr="000000"/>
                </a:solidFill>
                <a:latin typeface="Consolas"/>
              </a:rPr>
              <a:t>lineas.FindAll( </a:t>
            </a:r>
            <a:r>
              <a:rPr lang="en-US" sz="1800" b="1" noProof="1">
                <a:solidFill>
                  <a:srgbClr val="002060"/>
                </a:solidFill>
                <a:latin typeface="Consolas"/>
              </a:rPr>
              <a:t>(item) =&gt; item.Contains("Git")</a:t>
            </a:r>
            <a:r>
              <a:rPr lang="en-US" sz="1800" noProof="1">
                <a:solidFill>
                  <a:sysClr val="windowText" lastClr="000000"/>
                </a:solidFill>
                <a:latin typeface="Consolas"/>
              </a:rPr>
              <a:t> );  //  item #2</a:t>
            </a:r>
          </a:p>
          <a:p>
            <a:pPr marL="68580" indent="0">
              <a:buClr>
                <a:srgbClr val="FFFFFF"/>
              </a:buClr>
              <a:buNone/>
            </a:pPr>
            <a:r>
              <a:rPr lang="en-US" sz="1800" noProof="1">
                <a:solidFill>
                  <a:sysClr val="windowText" lastClr="000000"/>
                </a:solidFill>
                <a:latin typeface="Consolas"/>
              </a:rPr>
              <a:t>//  [3]</a:t>
            </a:r>
          </a:p>
          <a:p>
            <a:pPr marL="68580" indent="0">
              <a:buClr>
                <a:srgbClr val="FFFFFF"/>
              </a:buClr>
              <a:buNone/>
            </a:pPr>
            <a:r>
              <a:rPr lang="en-US" sz="1800" noProof="1">
                <a:solidFill>
                  <a:sysClr val="windowText" lastClr="000000"/>
                </a:solidFill>
                <a:latin typeface="Consolas"/>
              </a:rPr>
              <a:t>lineas.FindAll( </a:t>
            </a:r>
            <a:r>
              <a:rPr lang="en-US" sz="1800" b="1" noProof="1">
                <a:solidFill>
                  <a:srgbClr val="002060"/>
                </a:solidFill>
                <a:latin typeface="Consolas"/>
              </a:rPr>
              <a:t>(item) =&gt; item.Contains(“C#")</a:t>
            </a:r>
            <a:r>
              <a:rPr lang="en-US" sz="1800" noProof="1">
                <a:solidFill>
                  <a:sysClr val="windowText" lastClr="000000"/>
                </a:solidFill>
                <a:latin typeface="Consolas"/>
              </a:rPr>
              <a:t> );   //  item #1 y #3</a:t>
            </a:r>
          </a:p>
        </p:txBody>
      </p:sp>
    </p:spTree>
    <p:extLst>
      <p:ext uri="{BB962C8B-B14F-4D97-AF65-F5344CB8AC3E}">
        <p14:creationId xmlns:p14="http://schemas.microsoft.com/office/powerpoint/2010/main" val="198187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5763600"/>
          </a:xfrm>
        </p:spPr>
        <p:txBody>
          <a:bodyPr>
            <a:normAutofit/>
          </a:bodyPr>
          <a:lstStyle/>
          <a:p>
            <a:r>
              <a:rPr lang="es-AR"/>
              <a:t>Cuando usamos una expresion simple, no se necesita return</a:t>
            </a:r>
          </a:p>
          <a:p>
            <a:r>
              <a:rPr lang="es-AR">
                <a:sym typeface="Wingdings" panose="05000000000000000000" pitchFamily="2" charset="2"/>
              </a:rPr>
              <a:t>Los parentesis son opcionales cuando tengo un unico argumento</a:t>
            </a:r>
          </a:p>
          <a:p>
            <a:pPr marL="68580" indent="0" algn="ctr">
              <a:buNone/>
            </a:pPr>
            <a:r>
              <a:rPr lang="es-AR">
                <a:solidFill>
                  <a:srgbClr val="FFFFFF"/>
                </a:solidFill>
                <a:latin typeface="Consolas"/>
              </a:rPr>
              <a:t>Func&lt;int, int&gt; cuadrado = x =&gt; x * x ;</a:t>
            </a:r>
            <a:endParaRPr lang="es-AR">
              <a:sym typeface="Wingdings" panose="05000000000000000000" pitchFamily="2" charset="2"/>
            </a:endParaRPr>
          </a:p>
          <a:p>
            <a:r>
              <a:rPr lang="es-AR">
                <a:sym typeface="Wingdings" panose="05000000000000000000" pitchFamily="2" charset="2"/>
              </a:rPr>
              <a:t>Para varios o </a:t>
            </a:r>
            <a:r>
              <a:rPr lang="es-AR" b="1">
                <a:solidFill>
                  <a:schemeClr val="accent3"/>
                </a:solidFill>
                <a:sym typeface="Wingdings" panose="05000000000000000000" pitchFamily="2" charset="2"/>
              </a:rPr>
              <a:t>ningun</a:t>
            </a:r>
            <a:r>
              <a:rPr lang="es-AR">
                <a:sym typeface="Wingdings" panose="05000000000000000000" pitchFamily="2" charset="2"/>
              </a:rPr>
              <a:t> argumento los parentesis son obligatorios</a:t>
            </a:r>
          </a:p>
          <a:p>
            <a:pPr marL="68580" indent="0" algn="ctr">
              <a:buNone/>
            </a:pPr>
            <a:r>
              <a:rPr lang="es-AR" sz="2800">
                <a:solidFill>
                  <a:srgbClr val="FFFFFF"/>
                </a:solidFill>
                <a:latin typeface="Consolas"/>
              </a:rPr>
              <a:t>Func&lt;int, int, int&gt; circulo = ( x, y ) =&gt; x * x + y * y;</a:t>
            </a:r>
          </a:p>
          <a:p>
            <a:pPr marL="68580" lvl="0" indent="0" algn="ctr">
              <a:buClr>
                <a:srgbClr val="FFFFFF"/>
              </a:buClr>
              <a:buNone/>
            </a:pPr>
            <a:r>
              <a:rPr lang="es-AR" sz="2800">
                <a:solidFill>
                  <a:srgbClr val="FFFFFF"/>
                </a:solidFill>
                <a:latin typeface="Consolas"/>
              </a:rPr>
              <a:t>Action muestra = () =&gt; Console.Write(“Lambda!”)</a:t>
            </a:r>
          </a:p>
          <a:p>
            <a:r>
              <a:rPr lang="es-AR">
                <a:sym typeface="Wingdings" panose="05000000000000000000" pitchFamily="2" charset="2"/>
              </a:rPr>
              <a:t>Los tipos de los argumentos son </a:t>
            </a:r>
            <a:r>
              <a:rPr lang="es-AR" b="1">
                <a:solidFill>
                  <a:schemeClr val="accent3"/>
                </a:solidFill>
                <a:sym typeface="Wingdings" panose="05000000000000000000" pitchFamily="2" charset="2"/>
              </a:rPr>
              <a:t>CASI</a:t>
            </a:r>
            <a:r>
              <a:rPr lang="es-AR">
                <a:sym typeface="Wingdings" panose="05000000000000000000" pitchFamily="2" charset="2"/>
              </a:rPr>
              <a:t> siempre inferibles</a:t>
            </a:r>
          </a:p>
          <a:p>
            <a:pPr lvl="1"/>
            <a:r>
              <a:rPr lang="es-AR">
                <a:sym typeface="Wingdings" panose="05000000000000000000" pitchFamily="2" charset="2"/>
              </a:rPr>
              <a:t>El compilador utiliza el tipo del delegado para validarlos</a:t>
            </a:r>
          </a:p>
          <a:p>
            <a:pPr lvl="1"/>
            <a:r>
              <a:rPr lang="es-AR">
                <a:sym typeface="Wingdings" panose="05000000000000000000" pitchFamily="2" charset="2"/>
              </a:rPr>
              <a:t>Si no se puede o existe alguna ambigüedad, tenemos que escribirlos</a:t>
            </a:r>
          </a:p>
          <a:p>
            <a:pPr marL="68580" indent="0" algn="ctr">
              <a:buNone/>
            </a:pPr>
            <a:r>
              <a:rPr lang="es-AR" sz="2800">
                <a:solidFill>
                  <a:srgbClr val="FFFFFF"/>
                </a:solidFill>
                <a:latin typeface="Consolas"/>
              </a:rPr>
              <a:t>Func&lt;int, int&gt; cuadrado = (</a:t>
            </a:r>
            <a:r>
              <a:rPr lang="es-AR" sz="2800" b="1">
                <a:solidFill>
                  <a:schemeClr val="accent3"/>
                </a:solidFill>
                <a:latin typeface="Consolas"/>
              </a:rPr>
              <a:t>int</a:t>
            </a:r>
            <a:r>
              <a:rPr lang="es-AR" sz="2800">
                <a:solidFill>
                  <a:srgbClr val="FFFFFF"/>
                </a:solidFill>
                <a:latin typeface="Consolas"/>
              </a:rPr>
              <a:t> x) =&gt; x * x ;</a:t>
            </a:r>
            <a:endParaRPr lang="es-AR" sz="2800">
              <a:sym typeface="Wingdings" panose="05000000000000000000" pitchFamily="2" charset="2"/>
            </a:endParaRPr>
          </a:p>
          <a:p>
            <a:endParaRPr lang="es-AR"/>
          </a:p>
          <a:p>
            <a:endParaRPr lang="es-AR"/>
          </a:p>
        </p:txBody>
      </p:sp>
    </p:spTree>
    <p:extLst>
      <p:ext uri="{BB962C8B-B14F-4D97-AF65-F5344CB8AC3E}">
        <p14:creationId xmlns:p14="http://schemas.microsoft.com/office/powerpoint/2010/main" val="339645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 Multisentencia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1974560"/>
          </a:xfrm>
        </p:spPr>
        <p:txBody>
          <a:bodyPr>
            <a:normAutofit/>
          </a:bodyPr>
          <a:lstStyle/>
          <a:p>
            <a:r>
              <a:rPr lang="es-AR">
                <a:sym typeface="Wingdings" panose="05000000000000000000" pitchFamily="2" charset="2"/>
              </a:rPr>
              <a:t>Valen casi todos los comentarios previos, solamente debemos tener en cuenta que las sentencias van entre llaves (como el body de un metodo comun) y que necesitamos escribir la sentencia return, si es requerido por el tipo de funcion</a:t>
            </a:r>
          </a:p>
          <a:p>
            <a:endParaRPr lang="es-AR"/>
          </a:p>
        </p:txBody>
      </p:sp>
      <p:sp>
        <p:nvSpPr>
          <p:cNvPr id="6" name="Marcador de texto 1"/>
          <p:cNvSpPr txBox="1">
            <a:spLocks/>
          </p:cNvSpPr>
          <p:nvPr/>
        </p:nvSpPr>
        <p:spPr>
          <a:xfrm>
            <a:off x="720000" y="3284984"/>
            <a:ext cx="11208648" cy="324036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var echoTest = Task.Factory.StartNew(</a:t>
            </a:r>
            <a:r>
              <a:rPr lang="en-US" sz="1800" b="1" noProof="1">
                <a:solidFill>
                  <a:sysClr val="windowText" lastClr="000000"/>
                </a:solidFill>
                <a:highlight>
                  <a:srgbClr val="C0C0C0"/>
                </a:highlight>
                <a:latin typeface="Consolas"/>
              </a:rPr>
              <a:t>() =&gt; {</a:t>
            </a:r>
          </a:p>
          <a:p>
            <a:pPr marL="68580" indent="0">
              <a:buClr>
                <a:srgbClr val="FFFFFF"/>
              </a:buClr>
              <a:buNone/>
            </a:pPr>
            <a:r>
              <a:rPr lang="en-US" sz="1800" b="1" noProof="1">
                <a:solidFill>
                  <a:sysClr val="windowText" lastClr="000000"/>
                </a:solidFill>
                <a:highlight>
                  <a:srgbClr val="C0C0C0"/>
                </a:highlight>
                <a:latin typeface="Consolas"/>
              </a:rPr>
              <a:t>  HttpClient http = new HttpClient();</a:t>
            </a:r>
          </a:p>
          <a:p>
            <a:pPr marL="68580" indent="0">
              <a:buClr>
                <a:srgbClr val="FFFFFF"/>
              </a:buClr>
              <a:buNone/>
            </a:pPr>
            <a:r>
              <a:rPr lang="en-US" sz="1800" b="1" noProof="1">
                <a:solidFill>
                  <a:sysClr val="windowText" lastClr="000000"/>
                </a:solidFill>
                <a:highlight>
                  <a:srgbClr val="C0C0C0"/>
                </a:highlight>
                <a:latin typeface="Consolas"/>
              </a:rPr>
              <a:t>  string result = http.GetStringAsync("https://echo.getpostman.com/get").Result;</a:t>
            </a:r>
          </a:p>
          <a:p>
            <a:pPr marL="68580" indent="0">
              <a:buClr>
                <a:srgbClr val="FFFFFF"/>
              </a:buClr>
              <a:buNone/>
            </a:pPr>
            <a:r>
              <a:rPr lang="en-US" sz="1800" b="1" noProof="1">
                <a:solidFill>
                  <a:sysClr val="windowText" lastClr="000000"/>
                </a:solidFill>
                <a:highlight>
                  <a:srgbClr val="C0C0C0"/>
                </a:highlight>
                <a:latin typeface="Consolas"/>
              </a:rPr>
              <a:t>  http.Dispose();</a:t>
            </a:r>
          </a:p>
          <a:p>
            <a:pPr marL="68580" indent="0">
              <a:buClr>
                <a:srgbClr val="FFFFFF"/>
              </a:buClr>
              <a:buNone/>
            </a:pPr>
            <a:r>
              <a:rPr lang="en-US" sz="1800" b="1" noProof="1">
                <a:solidFill>
                  <a:sysClr val="windowText" lastClr="000000"/>
                </a:solidFill>
                <a:highlight>
                  <a:srgbClr val="C0C0C0"/>
                </a:highlight>
                <a:latin typeface="Consolas"/>
              </a:rPr>
              <a:t>  return result;</a:t>
            </a:r>
          </a:p>
          <a:p>
            <a:pPr marL="68580" indent="0">
              <a:buClr>
                <a:srgbClr val="FFFFFF"/>
              </a:buClr>
              <a:buNone/>
            </a:pPr>
            <a:r>
              <a:rPr lang="en-US" sz="1800" b="1" noProof="1">
                <a:solidFill>
                  <a:sysClr val="windowText" lastClr="000000"/>
                </a:solidFill>
                <a:highlight>
                  <a:srgbClr val="C0C0C0"/>
                </a:highlight>
                <a:latin typeface="Consolas"/>
              </a:rPr>
              <a:t>}</a:t>
            </a:r>
            <a:r>
              <a:rPr lang="en-US" sz="1800" noProof="1">
                <a:solidFill>
                  <a:sysClr val="windowText" lastClr="000000"/>
                </a:solidFill>
                <a:latin typeface="Consolas"/>
              </a:rPr>
              <a:t>);</a:t>
            </a:r>
          </a:p>
          <a:p>
            <a:pPr marL="68580" indent="0">
              <a:buClr>
                <a:srgbClr val="FFFFFF"/>
              </a:buClr>
              <a:buNone/>
            </a:pPr>
            <a:r>
              <a:rPr lang="en-US" sz="1800" noProof="1">
                <a:solidFill>
                  <a:sysClr val="windowText" lastClr="000000"/>
                </a:solidFill>
                <a:latin typeface="Consolas"/>
              </a:rPr>
              <a:t>echoTest.Wait();</a:t>
            </a:r>
          </a:p>
          <a:p>
            <a:pPr marL="68580" indent="0">
              <a:buClr>
                <a:srgbClr val="FFFFFF"/>
              </a:buClr>
              <a:buNone/>
            </a:pPr>
            <a:r>
              <a:rPr lang="en-US" sz="1800" noProof="1">
                <a:solidFill>
                  <a:sysClr val="windowText" lastClr="000000"/>
                </a:solidFill>
                <a:latin typeface="Consolas"/>
              </a:rPr>
              <a:t>Console.WriteLine(echoTest.Result);</a:t>
            </a:r>
          </a:p>
        </p:txBody>
      </p:sp>
    </p:spTree>
    <p:extLst>
      <p:ext uri="{BB962C8B-B14F-4D97-AF65-F5344CB8AC3E}">
        <p14:creationId xmlns:p14="http://schemas.microsoft.com/office/powerpoint/2010/main" val="164874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Submodulo de Seguridad</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588760" y="1844824"/>
            <a:ext cx="11481289" cy="3384376"/>
          </a:xfrm>
          <a:prstGeom prst="rect">
            <a:avLst/>
          </a:prstGeom>
          <a:noFill/>
          <a:ln w="9525">
            <a:noFill/>
            <a:miter lim="800000"/>
            <a:headEnd/>
            <a:tailEnd/>
          </a:ln>
        </p:spPr>
      </p:pic>
    </p:spTree>
    <p:extLst>
      <p:ext uri="{BB962C8B-B14F-4D97-AF65-F5344CB8AC3E}">
        <p14:creationId xmlns:p14="http://schemas.microsoft.com/office/powerpoint/2010/main" val="299253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Submodulo de Seguridad</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srcRect/>
          <a:stretch>
            <a:fillRect/>
          </a:stretch>
        </p:blipFill>
        <p:spPr bwMode="auto">
          <a:xfrm>
            <a:off x="1775520" y="1412776"/>
            <a:ext cx="8668260" cy="4824536"/>
          </a:xfrm>
          <a:prstGeom prst="rect">
            <a:avLst/>
          </a:prstGeom>
          <a:noFill/>
          <a:ln w="9525">
            <a:noFill/>
            <a:miter lim="800000"/>
            <a:headEnd/>
            <a:tailEnd/>
          </a:ln>
        </p:spPr>
      </p:pic>
    </p:spTree>
    <p:extLst>
      <p:ext uri="{BB962C8B-B14F-4D97-AF65-F5344CB8AC3E}">
        <p14:creationId xmlns:p14="http://schemas.microsoft.com/office/powerpoint/2010/main" val="299253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Submodulo de Seguridad</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691507" y="1068132"/>
            <a:ext cx="2914650" cy="568642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863752" y="1916832"/>
            <a:ext cx="8065684" cy="3384376"/>
          </a:xfrm>
          <a:prstGeom prst="rect">
            <a:avLst/>
          </a:prstGeom>
          <a:noFill/>
          <a:ln w="9525">
            <a:noFill/>
            <a:miter lim="800000"/>
            <a:headEnd/>
            <a:tailEnd/>
          </a:ln>
        </p:spPr>
      </p:pic>
    </p:spTree>
    <p:extLst>
      <p:ext uri="{BB962C8B-B14F-4D97-AF65-F5344CB8AC3E}">
        <p14:creationId xmlns:p14="http://schemas.microsoft.com/office/powerpoint/2010/main" val="299253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Submodulo de Seguridad</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cstate="print"/>
          <a:srcRect/>
          <a:stretch>
            <a:fillRect/>
          </a:stretch>
        </p:blipFill>
        <p:spPr bwMode="auto">
          <a:xfrm>
            <a:off x="2999656" y="1340768"/>
            <a:ext cx="6456363" cy="5153025"/>
          </a:xfrm>
          <a:prstGeom prst="rect">
            <a:avLst/>
          </a:prstGeom>
          <a:noFill/>
          <a:ln w="9525">
            <a:noFill/>
            <a:miter lim="800000"/>
            <a:headEnd/>
            <a:tailEnd/>
          </a:ln>
        </p:spPr>
      </p:pic>
    </p:spTree>
    <p:extLst>
      <p:ext uri="{BB962C8B-B14F-4D97-AF65-F5344CB8AC3E}">
        <p14:creationId xmlns:p14="http://schemas.microsoft.com/office/powerpoint/2010/main" val="299253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5401" y="4437112"/>
            <a:ext cx="9903247" cy="2088232"/>
          </a:xfrm>
        </p:spPr>
        <p:txBody>
          <a:bodyPr>
            <a:noAutofit/>
          </a:bodyPr>
          <a:lstStyle/>
          <a:p>
            <a:r>
              <a:rPr lang="es-AR" sz="5400" cap="none">
                <a:effectLst/>
              </a:rPr>
              <a:t>Programacion Básica en C#</a:t>
            </a:r>
            <a:endParaRPr lang="es-AR" sz="5400" b="1" cap="none">
              <a:effectLst/>
            </a:endParaRPr>
          </a:p>
        </p:txBody>
      </p:sp>
      <p:sp>
        <p:nvSpPr>
          <p:cNvPr id="3" name="1 Título"/>
          <p:cNvSpPr txBox="1">
            <a:spLocks/>
          </p:cNvSpPr>
          <p:nvPr/>
        </p:nvSpPr>
        <p:spPr>
          <a:xfrm>
            <a:off x="695400" y="188640"/>
            <a:ext cx="5832648" cy="1440160"/>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r>
              <a:rPr lang="es-AR" sz="8000" cap="none">
                <a:effectLst/>
              </a:rPr>
              <a:t>Modulo II</a:t>
            </a:r>
          </a:p>
        </p:txBody>
      </p:sp>
    </p:spTree>
    <p:extLst>
      <p:ext uri="{BB962C8B-B14F-4D97-AF65-F5344CB8AC3E}">
        <p14:creationId xmlns:p14="http://schemas.microsoft.com/office/powerpoint/2010/main" val="83508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5" y="3356992"/>
            <a:ext cx="9903247" cy="3096344"/>
          </a:xfrm>
        </p:spPr>
        <p:txBody>
          <a:bodyPr>
            <a:noAutofit/>
          </a:bodyPr>
          <a:lstStyle/>
          <a:p>
            <a:r>
              <a:rPr lang="es-AR" sz="5400" cap="none">
                <a:effectLst/>
              </a:rPr>
              <a:t>Delegados anonimos y expresiones lambda</a:t>
            </a:r>
            <a:endParaRPr lang="es-AR" sz="5400" b="1" cap="none">
              <a:effectLst/>
            </a:endParaRPr>
          </a:p>
        </p:txBody>
      </p:sp>
      <p:sp>
        <p:nvSpPr>
          <p:cNvPr id="3" name="1 Título"/>
          <p:cNvSpPr txBox="1">
            <a:spLocks/>
          </p:cNvSpPr>
          <p:nvPr/>
        </p:nvSpPr>
        <p:spPr>
          <a:xfrm>
            <a:off x="9806559"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3</a:t>
            </a:r>
          </a:p>
        </p:txBody>
      </p:sp>
    </p:spTree>
    <p:extLst>
      <p:ext uri="{BB962C8B-B14F-4D97-AF65-F5344CB8AC3E}">
        <p14:creationId xmlns:p14="http://schemas.microsoft.com/office/powerpoint/2010/main" val="1948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0128528" cy="5472608"/>
          </a:xfrm>
        </p:spPr>
        <p:txBody>
          <a:bodyPr>
            <a:normAutofit/>
          </a:bodyPr>
          <a:lstStyle/>
          <a:p>
            <a:r>
              <a:rPr lang="es-AR"/>
              <a:t>Delegados anonimos y expresiones lambda</a:t>
            </a:r>
          </a:p>
          <a:p>
            <a:r>
              <a:rPr lang="es-AR"/>
              <a:t>Solucion al subsistema de seguridad</a:t>
            </a:r>
          </a:p>
          <a:p>
            <a:endParaRPr lang="es-AR"/>
          </a:p>
          <a:p>
            <a:endParaRPr lang="es-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Delegados Anonimos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094400"/>
            <a:ext cx="11280656" cy="3558736"/>
          </a:xfrm>
        </p:spPr>
        <p:txBody>
          <a:bodyPr>
            <a:normAutofit/>
          </a:bodyPr>
          <a:lstStyle/>
          <a:p>
            <a:r>
              <a:rPr lang="es-AR"/>
              <a:t>Para no crear un exceso de métodos en la interfaz de las clases, podemos usar </a:t>
            </a:r>
            <a:r>
              <a:rPr lang="es-AR" b="1"/>
              <a:t>métodos anónimos</a:t>
            </a:r>
            <a:r>
              <a:rPr lang="es-AR"/>
              <a:t> para asignar a los delegados</a:t>
            </a:r>
          </a:p>
          <a:p>
            <a:pPr lvl="1"/>
            <a:r>
              <a:rPr lang="es-AR"/>
              <a:t>Los métodos anónimos, si bien no tienen nombre, pueden asignarse a variables y pasarse como return-type de métodos</a:t>
            </a:r>
          </a:p>
          <a:p>
            <a:r>
              <a:rPr lang="es-AR"/>
              <a:t>Queremos encontrar los libros que contienen “C#” en su titulo</a:t>
            </a:r>
          </a:p>
          <a:p>
            <a:endParaRPr lang="es-AR"/>
          </a:p>
        </p:txBody>
      </p:sp>
      <p:sp>
        <p:nvSpPr>
          <p:cNvPr id="5" name="Marcador de texto 1"/>
          <p:cNvSpPr txBox="1">
            <a:spLocks/>
          </p:cNvSpPr>
          <p:nvPr/>
        </p:nvSpPr>
        <p:spPr>
          <a:xfrm>
            <a:off x="1274440" y="3789040"/>
            <a:ext cx="10171776" cy="2599603"/>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List&lt;string&gt; lineas = new List&lt;string&gt;() = </a:t>
            </a:r>
          </a:p>
          <a:p>
            <a:pPr marL="68580" indent="0">
              <a:buClr>
                <a:srgbClr val="FFFFFF"/>
              </a:buClr>
              <a:buNone/>
            </a:pPr>
            <a:r>
              <a:rPr lang="sv-SE" sz="1800" noProof="1">
                <a:solidFill>
                  <a:sysClr val="windowText" lastClr="000000"/>
                </a:solidFill>
                <a:latin typeface="Consolas"/>
              </a:rPr>
              <a:t>  {"C# in a Nutshell", "Mastering Git", "CLR via C#"};</a:t>
            </a:r>
          </a:p>
          <a:p>
            <a:pPr marL="68580" indent="0">
              <a:buClr>
                <a:srgbClr val="FFFFFF"/>
              </a:buClr>
              <a:buNone/>
            </a:pPr>
            <a:endParaRPr lang="es-AR" sz="1800" noProof="1">
              <a:solidFill>
                <a:sysClr val="windowText" lastClr="000000"/>
              </a:solidFill>
              <a:latin typeface="Consolas"/>
            </a:endParaRPr>
          </a:p>
          <a:p>
            <a:pPr marL="68580" indent="0">
              <a:buClr>
                <a:srgbClr val="FFFFFF"/>
              </a:buClr>
              <a:buNone/>
            </a:pPr>
            <a:r>
              <a:rPr lang="es-AR" sz="1800" noProof="1">
                <a:solidFill>
                  <a:sysClr val="windowText" lastClr="000000"/>
                </a:solidFill>
                <a:latin typeface="Consolas"/>
              </a:rPr>
              <a:t>lineas.FindAll(</a:t>
            </a:r>
            <a:r>
              <a:rPr lang="es-AR" sz="1800" b="1" noProof="1">
                <a:solidFill>
                  <a:srgbClr val="002060"/>
                </a:solidFill>
                <a:latin typeface="Consolas"/>
              </a:rPr>
              <a:t>HallarCadena</a:t>
            </a:r>
            <a:r>
              <a:rPr lang="es-AR" sz="1800" noProof="1">
                <a:solidFill>
                  <a:sysClr val="windowText" lastClr="000000"/>
                </a:solidFill>
                <a:latin typeface="Consolas"/>
              </a:rPr>
              <a:t>);  // retorna lista con el item #1 y el #3</a:t>
            </a:r>
          </a:p>
          <a:p>
            <a:pPr marL="68580" indent="0">
              <a:buClr>
                <a:srgbClr val="FFFFFF"/>
              </a:buClr>
              <a:buNone/>
            </a:pPr>
            <a:endParaRPr lang="es-AR"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bool </a:t>
            </a:r>
            <a:r>
              <a:rPr lang="en-US" sz="1800" b="1" noProof="1">
                <a:solidFill>
                  <a:srgbClr val="002060"/>
                </a:solidFill>
                <a:latin typeface="Consolas"/>
              </a:rPr>
              <a:t>HallarCadena</a:t>
            </a:r>
            <a:r>
              <a:rPr lang="en-US" sz="1800" noProof="1">
                <a:solidFill>
                  <a:srgbClr val="000000"/>
                </a:solidFill>
                <a:latin typeface="Consolas"/>
              </a:rPr>
              <a:t>(string</a:t>
            </a:r>
            <a:r>
              <a:rPr lang="en-US" sz="1800" noProof="1">
                <a:solidFill>
                  <a:sysClr val="windowText" lastClr="000000"/>
                </a:solidFill>
                <a:latin typeface="Consolas"/>
              </a:rPr>
              <a:t> s) { return s.Contains("C#"); }</a:t>
            </a:r>
            <a:endParaRPr lang="es-AR" sz="1800" noProof="1">
              <a:solidFill>
                <a:sysClr val="windowText" lastClr="000000"/>
              </a:solidFill>
              <a:latin typeface="Consolas"/>
            </a:endParaRPr>
          </a:p>
        </p:txBody>
      </p:sp>
    </p:spTree>
    <p:extLst>
      <p:ext uri="{BB962C8B-B14F-4D97-AF65-F5344CB8AC3E}">
        <p14:creationId xmlns:p14="http://schemas.microsoft.com/office/powerpoint/2010/main" val="176310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Sintaxis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txBox="1">
            <a:spLocks/>
          </p:cNvSpPr>
          <p:nvPr/>
        </p:nvSpPr>
        <p:spPr>
          <a:xfrm>
            <a:off x="720000" y="4778607"/>
            <a:ext cx="7152496" cy="187220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lineas.FindAll(</a:t>
            </a:r>
          </a:p>
          <a:p>
            <a:pPr marL="68580" indent="0">
              <a:buClr>
                <a:srgbClr val="FFFFFF"/>
              </a:buClr>
              <a:buNone/>
            </a:pPr>
            <a:r>
              <a:rPr lang="en-US" sz="1800" b="1" noProof="1">
                <a:solidFill>
                  <a:srgbClr val="002060"/>
                </a:solidFill>
                <a:latin typeface="Consolas"/>
              </a:rPr>
              <a:t>  delegate (string s) { return s.Contains("C#"); }</a:t>
            </a:r>
          </a:p>
          <a:p>
            <a:pPr marL="68580" indent="0">
              <a:buClr>
                <a:srgbClr val="FFFFFF"/>
              </a:buClr>
              <a:buNone/>
            </a:pPr>
            <a:r>
              <a:rPr lang="en-US" sz="1800" noProof="1">
                <a:solidFill>
                  <a:sysClr val="windowText" lastClr="000000"/>
                </a:solidFill>
                <a:latin typeface="Consolas"/>
              </a:rPr>
              <a:t>)</a:t>
            </a:r>
            <a:r>
              <a:rPr lang="es-AR" sz="1800" noProof="1">
                <a:solidFill>
                  <a:sysClr val="windowText" lastClr="000000"/>
                </a:solidFill>
                <a:latin typeface="Consolas"/>
              </a:rPr>
              <a:t>;  </a:t>
            </a:r>
          </a:p>
          <a:p>
            <a:pPr marL="68580" indent="0">
              <a:buClr>
                <a:srgbClr val="FFFFFF"/>
              </a:buClr>
              <a:buNone/>
            </a:pPr>
            <a:r>
              <a:rPr lang="es-AR" sz="1800" noProof="1">
                <a:solidFill>
                  <a:sysClr val="windowText" lastClr="000000"/>
                </a:solidFill>
                <a:latin typeface="Consolas"/>
              </a:rPr>
              <a:t>// retorna lista con el item #1 y el #3</a:t>
            </a:r>
          </a:p>
          <a:p>
            <a:pPr marL="68580" indent="0">
              <a:buClr>
                <a:srgbClr val="FFFFFF"/>
              </a:buClr>
              <a:buNone/>
            </a:pPr>
            <a:endParaRPr lang="es-AR" sz="1800" noProof="1">
              <a:solidFill>
                <a:sysClr val="windowText" lastClr="000000"/>
              </a:solidFill>
              <a:latin typeface="Consolas"/>
            </a:endParaRPr>
          </a:p>
        </p:txBody>
      </p:sp>
      <p:sp>
        <p:nvSpPr>
          <p:cNvPr id="7" name="Marcador de texto 1"/>
          <p:cNvSpPr>
            <a:spLocks noGrp="1"/>
          </p:cNvSpPr>
          <p:nvPr>
            <p:ph type="body" idx="1"/>
          </p:nvPr>
        </p:nvSpPr>
        <p:spPr>
          <a:xfrm>
            <a:off x="720000" y="1094597"/>
            <a:ext cx="4803748" cy="2808312"/>
          </a:xfrm>
        </p:spPr>
        <p:txBody>
          <a:bodyPr>
            <a:normAutofit/>
          </a:bodyPr>
          <a:lstStyle/>
          <a:p>
            <a:pPr marL="68580" indent="0">
              <a:buClr>
                <a:srgbClr val="FFFFFF"/>
              </a:buClr>
              <a:buNone/>
            </a:pPr>
            <a:r>
              <a:rPr lang="es-AR" sz="2400" b="1">
                <a:solidFill>
                  <a:schemeClr val="accent3"/>
                </a:solidFill>
                <a:latin typeface="Consolas"/>
              </a:rPr>
              <a:t>delegate(arg1, arg2...) {</a:t>
            </a:r>
            <a:r>
              <a:rPr lang="es-AR" sz="2400">
                <a:solidFill>
                  <a:schemeClr val="bg1"/>
                </a:solidFill>
                <a:latin typeface="Consolas"/>
              </a:rPr>
              <a:t> </a:t>
            </a:r>
          </a:p>
          <a:p>
            <a:pPr marL="68580" indent="0">
              <a:buClr>
                <a:srgbClr val="FFFFFF"/>
              </a:buClr>
              <a:buNone/>
            </a:pPr>
            <a:r>
              <a:rPr lang="es-AR" sz="2400">
                <a:solidFill>
                  <a:schemeClr val="bg1"/>
                </a:solidFill>
                <a:latin typeface="Consolas"/>
              </a:rPr>
              <a:t>  // sentencias </a:t>
            </a:r>
          </a:p>
          <a:p>
            <a:pPr marL="68580" indent="0">
              <a:buClr>
                <a:srgbClr val="FFFFFF"/>
              </a:buClr>
              <a:buNone/>
            </a:pPr>
            <a:r>
              <a:rPr lang="es-AR" sz="2400">
                <a:solidFill>
                  <a:schemeClr val="bg1"/>
                </a:solidFill>
                <a:latin typeface="Consolas"/>
              </a:rPr>
              <a:t>  // return opcional</a:t>
            </a:r>
          </a:p>
          <a:p>
            <a:pPr marL="68580" indent="0">
              <a:buClr>
                <a:srgbClr val="FFFFFF"/>
              </a:buClr>
              <a:buNone/>
            </a:pPr>
            <a:r>
              <a:rPr lang="es-AR" sz="2400">
                <a:solidFill>
                  <a:schemeClr val="bg1"/>
                </a:solidFill>
                <a:latin typeface="Consolas"/>
              </a:rPr>
              <a:t>  // tipo retorno inferido</a:t>
            </a:r>
          </a:p>
          <a:p>
            <a:pPr marL="68580" indent="0">
              <a:buClr>
                <a:srgbClr val="FFFFFF"/>
              </a:buClr>
              <a:buNone/>
            </a:pPr>
            <a:r>
              <a:rPr lang="es-AR" sz="2400">
                <a:solidFill>
                  <a:schemeClr val="accent3"/>
                </a:solidFill>
                <a:latin typeface="Consolas"/>
              </a:rPr>
              <a:t>}</a:t>
            </a:r>
            <a:r>
              <a:rPr lang="es-AR" sz="2400">
                <a:solidFill>
                  <a:schemeClr val="bg1"/>
                </a:solidFill>
                <a:latin typeface="Consolas"/>
              </a:rPr>
              <a:t> </a:t>
            </a:r>
          </a:p>
        </p:txBody>
      </p:sp>
      <p:sp>
        <p:nvSpPr>
          <p:cNvPr id="8" name="Marcador de texto 1"/>
          <p:cNvSpPr txBox="1">
            <a:spLocks/>
          </p:cNvSpPr>
          <p:nvPr/>
        </p:nvSpPr>
        <p:spPr>
          <a:xfrm>
            <a:off x="5436524" y="1178208"/>
            <a:ext cx="6564132" cy="340292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La unica ventaja apreciable es que evito crear una nueva funcion con toda la “ceremonia” que hay que armar alrededor del codigo “efectivo” del método</a:t>
            </a:r>
          </a:p>
          <a:p>
            <a:r>
              <a:rPr lang="es-AR"/>
              <a:t>Observar que el tipo retorno es </a:t>
            </a:r>
            <a:r>
              <a:rPr lang="es-AR" b="1"/>
              <a:t>inferido</a:t>
            </a:r>
            <a:r>
              <a:rPr lang="es-AR"/>
              <a:t> por el compilador</a:t>
            </a:r>
          </a:p>
        </p:txBody>
      </p:sp>
    </p:spTree>
    <p:extLst>
      <p:ext uri="{BB962C8B-B14F-4D97-AF65-F5344CB8AC3E}">
        <p14:creationId xmlns:p14="http://schemas.microsoft.com/office/powerpoint/2010/main" val="324675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Closure</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1614520"/>
          </a:xfrm>
        </p:spPr>
        <p:txBody>
          <a:bodyPr>
            <a:normAutofit/>
          </a:bodyPr>
          <a:lstStyle/>
          <a:p>
            <a:r>
              <a:rPr lang="es-AR"/>
              <a:t>Los métodos anónimos permiten usar el concepto de “closure”: posponer la evaluacion de una variable hasta que se necesite su valor, posiblemente luego de salir de su alcance</a:t>
            </a:r>
          </a:p>
          <a:p>
            <a:endParaRPr lang="es-AR"/>
          </a:p>
          <a:p>
            <a:endParaRPr lang="es-AR"/>
          </a:p>
        </p:txBody>
      </p:sp>
      <p:pic>
        <p:nvPicPr>
          <p:cNvPr id="2" name="Imagen 1"/>
          <p:cNvPicPr>
            <a:picLocks noChangeAspect="1"/>
          </p:cNvPicPr>
          <p:nvPr/>
        </p:nvPicPr>
        <p:blipFill>
          <a:blip r:embed="rId3" cstate="print"/>
          <a:stretch>
            <a:fillRect/>
          </a:stretch>
        </p:blipFill>
        <p:spPr>
          <a:xfrm>
            <a:off x="493540" y="2564904"/>
            <a:ext cx="7583280" cy="4176464"/>
          </a:xfrm>
          <a:prstGeom prst="rect">
            <a:avLst/>
          </a:prstGeom>
        </p:spPr>
      </p:pic>
      <p:sp>
        <p:nvSpPr>
          <p:cNvPr id="6" name="Marcador de texto 1"/>
          <p:cNvSpPr txBox="1">
            <a:spLocks/>
          </p:cNvSpPr>
          <p:nvPr/>
        </p:nvSpPr>
        <p:spPr>
          <a:xfrm>
            <a:off x="8076820" y="2575794"/>
            <a:ext cx="3984080" cy="416557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El compilador genera las instrucciones necesarias para que el argumento </a:t>
            </a:r>
            <a:r>
              <a:rPr lang="es-AR">
                <a:latin typeface="+mj-lt"/>
              </a:rPr>
              <a:t>multiplicador</a:t>
            </a:r>
            <a:r>
              <a:rPr lang="es-AR"/>
              <a:t> “sobreviva” a su alcance</a:t>
            </a:r>
          </a:p>
          <a:p>
            <a:endParaRPr lang="es-AR"/>
          </a:p>
          <a:p>
            <a:endParaRPr lang="es-AR"/>
          </a:p>
        </p:txBody>
      </p:sp>
    </p:spTree>
    <p:extLst>
      <p:ext uri="{BB962C8B-B14F-4D97-AF65-F5344CB8AC3E}">
        <p14:creationId xmlns:p14="http://schemas.microsoft.com/office/powerpoint/2010/main" val="177209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Closure y Predicate&lt;T&gt;</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Marcador de texto 1"/>
          <p:cNvSpPr txBox="1">
            <a:spLocks/>
          </p:cNvSpPr>
          <p:nvPr/>
        </p:nvSpPr>
        <p:spPr>
          <a:xfrm>
            <a:off x="720000" y="1094399"/>
            <a:ext cx="11280656" cy="273630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Muchas veces necesitaremos usar un predicado para filtrar elementos de una colección de elementos tipo T</a:t>
            </a:r>
          </a:p>
          <a:p>
            <a:r>
              <a:rPr lang="es-AR"/>
              <a:t>El predicado tiene una declaracion estricta, solo permite el paso de un </a:t>
            </a:r>
            <a:r>
              <a:rPr lang="es-AR" b="1"/>
              <a:t>unico</a:t>
            </a:r>
            <a:r>
              <a:rPr lang="es-AR"/>
              <a:t> argumento de tipo T</a:t>
            </a:r>
          </a:p>
          <a:p>
            <a:pPr lvl="1"/>
            <a:r>
              <a:rPr lang="es-AR"/>
              <a:t>Si necesitamos un argumento adicional, deberiamos cambiar </a:t>
            </a:r>
            <a:r>
              <a:rPr lang="es-AR">
                <a:latin typeface="+mj-lt"/>
              </a:rPr>
              <a:t>FindAll()</a:t>
            </a:r>
            <a:endParaRPr lang="es-AR"/>
          </a:p>
        </p:txBody>
      </p:sp>
      <p:sp>
        <p:nvSpPr>
          <p:cNvPr id="14" name="Marcador de texto 1"/>
          <p:cNvSpPr txBox="1">
            <a:spLocks/>
          </p:cNvSpPr>
          <p:nvPr/>
        </p:nvSpPr>
        <p:spPr>
          <a:xfrm>
            <a:off x="1274440" y="3717032"/>
            <a:ext cx="10171776" cy="288032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  Predicate&lt;string&gt; </a:t>
            </a:r>
            <a:r>
              <a:rPr lang="en-US" sz="1800" noProof="1">
                <a:solidFill>
                  <a:sysClr val="windowText" lastClr="000000"/>
                </a:solidFill>
                <a:latin typeface="Consolas"/>
                <a:sym typeface="Wingdings" panose="05000000000000000000" pitchFamily="2" charset="2"/>
              </a:rPr>
              <a:t> bool Predicado(string item) { return true/false ;}</a:t>
            </a:r>
            <a:endParaRPr lang="en-US"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lineas.FindAll(Filtrar("C#"));   //  retorna items #1 y #3</a:t>
            </a:r>
          </a:p>
          <a:p>
            <a:pPr marL="68580" indent="0">
              <a:buClr>
                <a:srgbClr val="FFFFFF"/>
              </a:buClr>
              <a:buNone/>
            </a:pPr>
            <a:r>
              <a:rPr lang="en-US" sz="1800" noProof="1">
                <a:solidFill>
                  <a:sysClr val="windowText" lastClr="000000"/>
                </a:solidFill>
                <a:latin typeface="Consolas"/>
              </a:rPr>
              <a:t>lineas.FindAll(Filtrar("Git"));  //  retorna item #2</a:t>
            </a:r>
          </a:p>
          <a:p>
            <a:pPr marL="68580" indent="0">
              <a:buClr>
                <a:srgbClr val="FFFFFF"/>
              </a:buClr>
              <a:buNone/>
            </a:pPr>
            <a:endParaRPr lang="en-US"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Predicate&lt;string&gt; Filtrar(string </a:t>
            </a:r>
            <a:r>
              <a:rPr lang="en-US" sz="1800" b="1" noProof="1">
                <a:solidFill>
                  <a:srgbClr val="002060"/>
                </a:solidFill>
                <a:latin typeface="Consolas"/>
              </a:rPr>
              <a:t>criterio</a:t>
            </a:r>
            <a:r>
              <a:rPr lang="en-US" sz="1800" noProof="1">
                <a:solidFill>
                  <a:sysClr val="windowText" lastClr="000000"/>
                </a:solidFill>
                <a:latin typeface="Consolas"/>
              </a:rPr>
              <a:t>) { </a:t>
            </a:r>
          </a:p>
          <a:p>
            <a:pPr marL="68580" indent="0">
              <a:buClr>
                <a:srgbClr val="FFFFFF"/>
              </a:buClr>
              <a:buNone/>
            </a:pPr>
            <a:r>
              <a:rPr lang="en-US" sz="1800" noProof="1">
                <a:solidFill>
                  <a:sysClr val="windowText" lastClr="000000"/>
                </a:solidFill>
                <a:latin typeface="Consolas"/>
              </a:rPr>
              <a:t>  return delegate (string s) { return s.Contains(</a:t>
            </a:r>
            <a:r>
              <a:rPr lang="en-US" sz="1800" b="1" noProof="1">
                <a:solidFill>
                  <a:srgbClr val="002060"/>
                </a:solidFill>
                <a:latin typeface="Consolas"/>
              </a:rPr>
              <a:t>criterio</a:t>
            </a:r>
            <a:r>
              <a:rPr lang="en-US" sz="1800" noProof="1">
                <a:solidFill>
                  <a:sysClr val="windowText" lastClr="000000"/>
                </a:solidFill>
                <a:latin typeface="Consolas"/>
              </a:rPr>
              <a:t>); };</a:t>
            </a:r>
          </a:p>
          <a:p>
            <a:pPr marL="68580" indent="0">
              <a:buClr>
                <a:srgbClr val="FFFFFF"/>
              </a:buClr>
              <a:buNone/>
            </a:pPr>
            <a:r>
              <a:rPr lang="en-US" sz="1800" noProof="1">
                <a:solidFill>
                  <a:sysClr val="windowText" lastClr="000000"/>
                </a:solidFill>
                <a:latin typeface="Consolas"/>
              </a:rPr>
              <a:t>}</a:t>
            </a:r>
          </a:p>
        </p:txBody>
      </p:sp>
    </p:spTree>
    <p:extLst>
      <p:ext uri="{BB962C8B-B14F-4D97-AF65-F5344CB8AC3E}">
        <p14:creationId xmlns:p14="http://schemas.microsoft.com/office/powerpoint/2010/main" val="33486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Marcador de texto 1"/>
              <p:cNvSpPr>
                <a:spLocks noGrp="1"/>
              </p:cNvSpPr>
              <p:nvPr>
                <p:ph type="body" idx="1"/>
              </p:nvPr>
            </p:nvSpPr>
            <p:spPr>
              <a:xfrm>
                <a:off x="720000" y="1094400"/>
                <a:ext cx="11280656" cy="5763600"/>
              </a:xfrm>
            </p:spPr>
            <p:txBody>
              <a:bodyPr>
                <a:normAutofit/>
              </a:bodyPr>
              <a:lstStyle/>
              <a:p>
                <a:r>
                  <a:rPr lang="es-AR"/>
                  <a:t>Son el “ultimo paso” para simplificar la escritura de un metodo que se usaria como delegado</a:t>
                </a:r>
              </a:p>
              <a:p>
                <a:r>
                  <a:rPr lang="es-AR"/>
                  <a:t>Si recordamos la nomenclatura de analisis matematico para definir una funcion</a:t>
                </a:r>
              </a:p>
              <a:p>
                <a:pPr marL="68580" indent="0">
                  <a:buNone/>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𝑓</m:t>
                      </m:r>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 = </m:t>
                      </m:r>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oMath>
                  </m:oMathPara>
                </a14:m>
                <a:endParaRPr lang="es-AR"/>
              </a:p>
              <a:p>
                <a:r>
                  <a:rPr lang="es-AR"/>
                  <a:t>Una expresion lambda nos permite expresar lo mismo en C#</a:t>
                </a:r>
                <a:endParaRPr lang="es-AR" b="1">
                  <a:solidFill>
                    <a:schemeClr val="accent3"/>
                  </a:solidFill>
                </a:endParaRPr>
              </a:p>
              <a:p>
                <a:pPr marL="68580" indent="0" algn="ctr">
                  <a:buNone/>
                </a:pPr>
                <a:r>
                  <a:rPr lang="es-AR">
                    <a:latin typeface="+mj-lt"/>
                  </a:rPr>
                  <a:t>( x ) =&gt; x * x</a:t>
                </a:r>
              </a:p>
              <a:p>
                <a:r>
                  <a:rPr lang="es-AR"/>
                  <a:t>Los tipos y cantidad de args y el tipo del resultado nos dicen el tipo de la expresion lambda (pero siempre sera un delegado!)</a:t>
                </a:r>
              </a:p>
              <a:p>
                <a:r>
                  <a:rPr lang="es-AR"/>
                  <a:t>El compilador puede inferir los tipos en base al delegado que necesita</a:t>
                </a:r>
              </a:p>
            </p:txBody>
          </p:sp>
        </mc:Choice>
        <mc:Fallback xmlns="">
          <p:sp>
            <p:nvSpPr>
              <p:cNvPr id="5" name="Marcador de texto 1"/>
              <p:cNvSpPr>
                <a:spLocks noGrp="1" noRot="1" noChangeAspect="1" noMove="1" noResize="1" noEditPoints="1" noAdjustHandles="1" noChangeArrowheads="1" noChangeShapeType="1" noTextEdit="1"/>
              </p:cNvSpPr>
              <p:nvPr>
                <p:ph type="body" idx="1"/>
              </p:nvPr>
            </p:nvSpPr>
            <p:spPr>
              <a:xfrm>
                <a:off x="720000" y="1094400"/>
                <a:ext cx="11280656" cy="5763600"/>
              </a:xfrm>
              <a:blipFill>
                <a:blip r:embed="rId3" cstate="print"/>
                <a:stretch>
                  <a:fillRect l="-378" t="-1270"/>
                </a:stretch>
              </a:blipFill>
            </p:spPr>
            <p:txBody>
              <a:bodyPr/>
              <a:lstStyle/>
              <a:p>
                <a:r>
                  <a:rPr lang="es-AR">
                    <a:noFill/>
                  </a:rPr>
                  <a:t> </a:t>
                </a:r>
              </a:p>
            </p:txBody>
          </p:sp>
        </mc:Fallback>
      </mc:AlternateContent>
    </p:spTree>
    <p:extLst>
      <p:ext uri="{BB962C8B-B14F-4D97-AF65-F5344CB8AC3E}">
        <p14:creationId xmlns:p14="http://schemas.microsoft.com/office/powerpoint/2010/main" val="3426378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12528</TotalTime>
  <Words>1024</Words>
  <Application>Microsoft Office PowerPoint</Application>
  <PresentationFormat>Panorámica</PresentationFormat>
  <Paragraphs>134</Paragraphs>
  <Slides>16</Slides>
  <Notes>16</Notes>
  <HiddenSlides>0</HiddenSlides>
  <MMClips>0</MMClips>
  <ScaleCrop>false</ScaleCrop>
  <HeadingPairs>
    <vt:vector size="6" baseType="variant">
      <vt:variant>
        <vt:lpstr>Fuentes usadas</vt:lpstr>
      </vt:variant>
      <vt:variant>
        <vt:i4>14</vt:i4>
      </vt:variant>
      <vt:variant>
        <vt:lpstr>Tema</vt:lpstr>
      </vt:variant>
      <vt:variant>
        <vt:i4>2</vt:i4>
      </vt:variant>
      <vt:variant>
        <vt:lpstr>Títulos de diapositiva</vt:lpstr>
      </vt:variant>
      <vt:variant>
        <vt:i4>16</vt:i4>
      </vt:variant>
    </vt:vector>
  </HeadingPairs>
  <TitlesOfParts>
    <vt:vector size="32" baseType="lpstr">
      <vt:lpstr>Arial</vt:lpstr>
      <vt:lpstr>Calibri</vt:lpstr>
      <vt:lpstr>Cambria Math</vt:lpstr>
      <vt:lpstr>Consolas</vt:lpstr>
      <vt:lpstr>Corbel</vt:lpstr>
      <vt:lpstr>Segoe</vt:lpstr>
      <vt:lpstr>Segoe Light</vt:lpstr>
      <vt:lpstr>Segoe Semibold</vt:lpstr>
      <vt:lpstr>Segoe UI</vt:lpstr>
      <vt:lpstr>Segoe UI Black</vt:lpstr>
      <vt:lpstr>Verdana</vt:lpstr>
      <vt:lpstr>Wingdings</vt:lpstr>
      <vt:lpstr>Wingdings 2</vt:lpstr>
      <vt:lpstr>Wingdings 3</vt:lpstr>
      <vt:lpstr>Tema1</vt:lpstr>
      <vt:lpstr>Metro</vt:lpstr>
      <vt:lpstr>Desarrollo en C# Plataforma NET</vt:lpstr>
      <vt:lpstr>Programacion Básica en C#</vt:lpstr>
      <vt:lpstr>Delegados anonimos y expresiones lambda</vt:lpstr>
      <vt:lpstr>Contenido del Capitulo</vt:lpstr>
      <vt:lpstr>Delegados Anonimos</vt:lpstr>
      <vt:lpstr>Sintaxis</vt:lpstr>
      <vt:lpstr>Closure</vt:lpstr>
      <vt:lpstr>Closure y Predicate&lt;T&gt;</vt:lpstr>
      <vt:lpstr>Expresiones Lambda</vt:lpstr>
      <vt:lpstr>Sintaxis</vt:lpstr>
      <vt:lpstr>Expresiones Lambda</vt:lpstr>
      <vt:lpstr>Expresiones Lambda Multisentencia</vt:lpstr>
      <vt:lpstr>Submodulo de Seguridad</vt:lpstr>
      <vt:lpstr>Submodulo de Seguridad</vt:lpstr>
      <vt:lpstr>Submodulo de Seguridad</vt:lpstr>
      <vt:lpstr>Submodulo de Seguridad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285</cp:revision>
  <dcterms:created xsi:type="dcterms:W3CDTF">2013-04-15T05:37:55Z</dcterms:created>
  <dcterms:modified xsi:type="dcterms:W3CDTF">2016-11-03T12:10:19Z</dcterms:modified>
</cp:coreProperties>
</file>