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498" r:id="rId5"/>
    <p:sldId id="590" r:id="rId6"/>
    <p:sldId id="591" r:id="rId7"/>
    <p:sldId id="592" r:id="rId8"/>
    <p:sldId id="580" r:id="rId9"/>
  </p:sldIdLst>
  <p:sldSz cx="9144000" cy="6858000" type="screen4x3"/>
  <p:notesSz cx="7010400" cy="92964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B5E"/>
    <a:srgbClr val="FFFFFF"/>
    <a:srgbClr val="A9852A"/>
    <a:srgbClr val="16457F"/>
    <a:srgbClr val="003E7E"/>
    <a:srgbClr val="948151"/>
    <a:srgbClr val="76643E"/>
    <a:srgbClr val="C3C7D1"/>
    <a:srgbClr val="CDB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71323" autoAdjust="0"/>
  </p:normalViewPr>
  <p:slideViewPr>
    <p:cSldViewPr snapToGrid="0">
      <p:cViewPr varScale="1">
        <p:scale>
          <a:sx n="87" d="100"/>
          <a:sy n="87" d="100"/>
        </p:scale>
        <p:origin x="126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2604" y="6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4"/>
            <a:ext cx="3038475" cy="465138"/>
          </a:xfrm>
          <a:prstGeom prst="rect">
            <a:avLst/>
          </a:prstGeom>
        </p:spPr>
        <p:txBody>
          <a:bodyPr vert="horz" wrap="square" lIns="93178" tIns="46588" rIns="93178" bIns="4658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2" y="4"/>
            <a:ext cx="3038475" cy="465138"/>
          </a:xfrm>
          <a:prstGeom prst="rect">
            <a:avLst/>
          </a:prstGeom>
        </p:spPr>
        <p:txBody>
          <a:bodyPr vert="horz" wrap="square" lIns="93178" tIns="46588" rIns="93178" bIns="4658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fld id="{50B4ACE9-521E-4DAE-AC93-B13FA8EFD717}" type="datetime1">
              <a:rPr lang="en-US"/>
              <a:pPr>
                <a:defRPr/>
              </a:pPr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829679"/>
            <a:ext cx="3038475" cy="465138"/>
          </a:xfrm>
          <a:prstGeom prst="rect">
            <a:avLst/>
          </a:prstGeom>
        </p:spPr>
        <p:txBody>
          <a:bodyPr vert="horz" wrap="square" lIns="93178" tIns="46588" rIns="93178" bIns="4658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2" y="8829679"/>
            <a:ext cx="3038475" cy="465138"/>
          </a:xfrm>
          <a:prstGeom prst="rect">
            <a:avLst/>
          </a:prstGeom>
        </p:spPr>
        <p:txBody>
          <a:bodyPr vert="horz" wrap="square" lIns="93178" tIns="46588" rIns="93178" bIns="4658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fld id="{6E3FA0A4-0C48-4DE0-A8B4-4B4286CB8F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02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4"/>
            <a:ext cx="3038475" cy="465138"/>
          </a:xfrm>
          <a:prstGeom prst="rect">
            <a:avLst/>
          </a:prstGeom>
        </p:spPr>
        <p:txBody>
          <a:bodyPr vert="horz" wrap="square" lIns="93178" tIns="46588" rIns="93178" bIns="4658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2" y="4"/>
            <a:ext cx="3038475" cy="465138"/>
          </a:xfrm>
          <a:prstGeom prst="rect">
            <a:avLst/>
          </a:prstGeom>
        </p:spPr>
        <p:txBody>
          <a:bodyPr vert="horz" wrap="square" lIns="93178" tIns="46588" rIns="93178" bIns="4658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fld id="{BFB28848-AAF4-4281-9A04-1CA40C7FB520}" type="datetime1">
              <a:rPr lang="en-US"/>
              <a:pPr>
                <a:defRPr/>
              </a:pPr>
              <a:t>3/26/2017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8" tIns="46588" rIns="93178" bIns="4658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31"/>
            <a:ext cx="5607050" cy="4183063"/>
          </a:xfrm>
          <a:prstGeom prst="rect">
            <a:avLst/>
          </a:prstGeom>
        </p:spPr>
        <p:txBody>
          <a:bodyPr vert="horz" wrap="square" lIns="93178" tIns="46588" rIns="93178" bIns="4658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8829679"/>
            <a:ext cx="3038475" cy="465138"/>
          </a:xfrm>
          <a:prstGeom prst="rect">
            <a:avLst/>
          </a:prstGeom>
        </p:spPr>
        <p:txBody>
          <a:bodyPr vert="horz" wrap="square" lIns="93178" tIns="46588" rIns="93178" bIns="4658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2" y="8829679"/>
            <a:ext cx="3038475" cy="465138"/>
          </a:xfrm>
          <a:prstGeom prst="rect">
            <a:avLst/>
          </a:prstGeom>
        </p:spPr>
        <p:txBody>
          <a:bodyPr vert="horz" wrap="square" lIns="93178" tIns="46588" rIns="93178" bIns="4658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fld id="{5D8C15BD-F359-48A5-86FB-188731903F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68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[Jinx</a:t>
            </a:r>
            <a:r>
              <a:rPr lang="en-US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the stage.]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C15BD-F359-48A5-86FB-188731903FC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79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C15BD-F359-48A5-86FB-188731903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66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C15BD-F359-48A5-86FB-188731903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4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C15BD-F359-48A5-86FB-188731903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1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C15BD-F359-48A5-86FB-188731903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4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-7384"/>
            <a:ext cx="9144000" cy="762000"/>
          </a:xfrm>
          <a:prstGeom prst="rect">
            <a:avLst/>
          </a:prstGeom>
          <a:solidFill>
            <a:srgbClr val="002B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5" name="Picture 4" descr="Inf Pitt w seal white horiz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9" y="52867"/>
            <a:ext cx="1593716" cy="608711"/>
          </a:xfrm>
          <a:prstGeom prst="rect">
            <a:avLst/>
          </a:prstGeom>
        </p:spPr>
      </p:pic>
      <p:pic>
        <p:nvPicPr>
          <p:cNvPr id="6" name="Picture 5" descr="PITT_IT_Parent+Tagkline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51" y="114385"/>
            <a:ext cx="2745656" cy="505880"/>
          </a:xfrm>
          <a:prstGeom prst="rect">
            <a:avLst/>
          </a:prstGeom>
        </p:spPr>
      </p:pic>
      <p:pic>
        <p:nvPicPr>
          <p:cNvPr id="7" name="Picture 6" descr="2015-03_Cathedral_ppoin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00" y="-9674"/>
            <a:ext cx="9285397" cy="6875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890" y="1986455"/>
            <a:ext cx="8875986" cy="47138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6124" y="914400"/>
            <a:ext cx="8891751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8814" y="963666"/>
            <a:ext cx="2333296" cy="5752443"/>
          </a:xfrm>
          <a:prstGeom prst="rect">
            <a:avLst/>
          </a:prstGeom>
        </p:spPr>
        <p:txBody>
          <a:bodyPr vert="eaVert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752" y="963666"/>
            <a:ext cx="6335110" cy="57524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061" y="5045833"/>
            <a:ext cx="8839200" cy="17145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/>
          <a:lstStyle>
            <a:lvl1pPr marL="91440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832" y="4081305"/>
            <a:ext cx="8839200" cy="9144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2568" y="935189"/>
            <a:ext cx="8269934" cy="3052233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Click icon to add picture</a:t>
            </a:r>
            <a:endParaRPr noProof="0" dirty="0"/>
          </a:p>
        </p:txBody>
      </p:sp>
    </p:spTree>
    <p:extLst>
      <p:ext uri="{BB962C8B-B14F-4D97-AF65-F5344CB8AC3E}">
        <p14:creationId xmlns:p14="http://schemas.microsoft.com/office/powerpoint/2010/main" val="28742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6457F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520825"/>
            <a:ext cx="7772400" cy="1362075"/>
          </a:xfrm>
        </p:spPr>
        <p:txBody>
          <a:bodyPr anchor="t"/>
          <a:lstStyle>
            <a:lvl1pPr algn="l">
              <a:defRPr sz="4000" b="1" cap="all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87688"/>
            <a:ext cx="7772400" cy="1500187"/>
          </a:xfrm>
        </p:spPr>
        <p:txBody>
          <a:bodyPr anchor="t"/>
          <a:lstStyle>
            <a:lvl1pPr marL="0" indent="0" algn="l">
              <a:buNone/>
              <a:defRPr sz="36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723900" y="2981325"/>
            <a:ext cx="7781925" cy="0"/>
          </a:xfrm>
          <a:prstGeom prst="line">
            <a:avLst/>
          </a:prstGeom>
          <a:ln>
            <a:solidFill>
              <a:srgbClr val="777777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5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24" y="914400"/>
            <a:ext cx="8891751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24" y="1876097"/>
            <a:ext cx="8907517" cy="48242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3" y="993228"/>
            <a:ext cx="8718330" cy="56598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18" y="1981199"/>
            <a:ext cx="4285592" cy="468761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828" y="1970690"/>
            <a:ext cx="4351282" cy="47138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124" y="914400"/>
            <a:ext cx="8891751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1891863"/>
            <a:ext cx="4351282" cy="4729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56" y="2569340"/>
            <a:ext cx="4335516" cy="414676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063" y="1891862"/>
            <a:ext cx="4398578" cy="4887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063" y="2569779"/>
            <a:ext cx="4398578" cy="41305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124" y="914400"/>
            <a:ext cx="8891751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-2011-cathedral-stylized.png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08740"/>
            <a:ext cx="9144001" cy="6049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24" y="867102"/>
            <a:ext cx="3610304" cy="1044247"/>
          </a:xfrm>
          <a:prstGeom prst="rect">
            <a:avLst/>
          </a:prstGeom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127" y="898635"/>
            <a:ext cx="5111750" cy="583324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890" y="2081048"/>
            <a:ext cx="3578771" cy="4650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38725"/>
            <a:ext cx="9143999" cy="566738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1813" y="850900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1813" y="5715824"/>
            <a:ext cx="5486400" cy="10002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-7384"/>
            <a:ext cx="9144000" cy="762000"/>
          </a:xfrm>
          <a:prstGeom prst="rect">
            <a:avLst/>
          </a:prstGeom>
          <a:solidFill>
            <a:srgbClr val="002B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" y="914400"/>
            <a:ext cx="89035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986454"/>
            <a:ext cx="8903576" cy="476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 descr="Inf Pitt w seal white horiz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9" y="52867"/>
            <a:ext cx="1593716" cy="608711"/>
          </a:xfrm>
          <a:prstGeom prst="rect">
            <a:avLst/>
          </a:prstGeom>
        </p:spPr>
      </p:pic>
      <p:pic>
        <p:nvPicPr>
          <p:cNvPr id="5" name="Picture 4" descr="PITT_IT_Parent+Tagkline_WHITE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51" y="114385"/>
            <a:ext cx="2745656" cy="5058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9" r:id="rId2"/>
    <p:sldLayoutId id="2147483660" r:id="rId3"/>
    <p:sldLayoutId id="2147483663" r:id="rId4"/>
    <p:sldLayoutId id="2147483661" r:id="rId5"/>
    <p:sldLayoutId id="2147483662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94815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Times New Roman" pitchFamily="18" charset="0"/>
          <a:ea typeface="ＭＳ Ｐゴシック" pitchFamily="-108" charset="-128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Times New Roman" pitchFamily="18" charset="0"/>
          <a:ea typeface="ＭＳ Ｐゴシック" pitchFamily="-108" charset="-128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Times New Roman" pitchFamily="18" charset="0"/>
          <a:ea typeface="ＭＳ Ｐゴシック" pitchFamily="-108" charset="-128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Times New Roman" pitchFamily="18" charset="0"/>
          <a:ea typeface="ＭＳ Ｐゴシック" pitchFamily="-108" charset="-128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Clr>
          <a:srgbClr val="000000"/>
        </a:buClr>
        <a:buChar char="•"/>
        <a:defRPr sz="3600">
          <a:solidFill>
            <a:srgbClr val="002B5E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ts val="1200"/>
        </a:spcAft>
        <a:buClr>
          <a:srgbClr val="000000"/>
        </a:buClr>
        <a:buChar char="–"/>
        <a:defRPr sz="3200">
          <a:solidFill>
            <a:srgbClr val="002B5E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ts val="1200"/>
        </a:spcAft>
        <a:buClr>
          <a:srgbClr val="000000"/>
        </a:buClr>
        <a:buChar char="•"/>
        <a:defRPr sz="2800">
          <a:solidFill>
            <a:srgbClr val="002B5E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1200"/>
        </a:spcAft>
        <a:buClr>
          <a:srgbClr val="000000"/>
        </a:buClr>
        <a:buChar char="–"/>
        <a:defRPr sz="2400">
          <a:solidFill>
            <a:srgbClr val="002B5E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1200"/>
        </a:spcAft>
        <a:buClr>
          <a:srgbClr val="000000"/>
        </a:buClr>
        <a:buChar char="»"/>
        <a:defRPr sz="2400">
          <a:solidFill>
            <a:srgbClr val="002B5E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ourses.as.pitt.ed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PXeXFP1zWW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4087895" y="2841171"/>
            <a:ext cx="4215184" cy="213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  <a:buClr>
                <a:srgbClr val="000000"/>
              </a:buClr>
            </a:pPr>
            <a:r>
              <a:rPr lang="en-US" sz="2800" dirty="0">
                <a:solidFill>
                  <a:srgbClr val="002B5E"/>
                </a:solidFill>
                <a:latin typeface="Georgia" pitchFamily="18" charset="0"/>
              </a:rPr>
              <a:t>“CODE IT” CATEGORY</a:t>
            </a:r>
          </a:p>
          <a:p>
            <a:pPr algn="ctr">
              <a:spcBef>
                <a:spcPts val="300"/>
              </a:spcBef>
              <a:buClr>
                <a:srgbClr val="000000"/>
              </a:buClr>
            </a:pPr>
            <a:endParaRPr lang="en-US" sz="1400" dirty="0">
              <a:solidFill>
                <a:srgbClr val="002B5E"/>
              </a:solidFill>
              <a:latin typeface="Georgia" pitchFamily="18" charset="0"/>
            </a:endParaRPr>
          </a:p>
          <a:p>
            <a:pPr algn="ctr">
              <a:spcBef>
                <a:spcPts val="300"/>
              </a:spcBef>
              <a:buClr>
                <a:srgbClr val="000000"/>
              </a:buClr>
            </a:pPr>
            <a:r>
              <a:rPr lang="en-US" sz="2800" b="1" i="1" dirty="0">
                <a:solidFill>
                  <a:schemeClr val="bg1"/>
                </a:solidFill>
                <a:latin typeface="Georgia" pitchFamily="18" charset="0"/>
              </a:rPr>
              <a:t>Panther Planner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</a:pPr>
            <a:endParaRPr lang="en-US" sz="1800" dirty="0">
              <a:solidFill>
                <a:srgbClr val="002B5E"/>
              </a:solidFill>
              <a:latin typeface="Georgia" pitchFamily="18" charset="0"/>
            </a:endParaRPr>
          </a:p>
        </p:txBody>
      </p:sp>
      <p:pic>
        <p:nvPicPr>
          <p:cNvPr id="5" name="Picture 4" descr="mobile-app-challenge-log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81" y="524674"/>
            <a:ext cx="3506580" cy="20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5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6" y="914400"/>
            <a:ext cx="2274250" cy="1462018"/>
          </a:xfrm>
          <a:prstGeom prst="rect">
            <a:avLst/>
          </a:prstGeom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76682" y="1638303"/>
            <a:ext cx="661649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Panther Planner is the newest and most 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friendly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 for students to browse classes here on campus. Panther Planner allows students to browse, rate, and gather information about future courses using a clean and easy to use interface. </a:t>
            </a:r>
          </a:p>
          <a:p>
            <a:pPr marR="0" lvl="0">
              <a:spcBef>
                <a:spcPts val="300"/>
              </a:spcBef>
              <a:spcAft>
                <a:spcPts val="300"/>
              </a:spcAft>
            </a:pPr>
            <a:endParaRPr lang="en-US" sz="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current Student Center platform is uninteresting and difficult to interact with. This app is intended to eliminate the current frustration associated with Student Center. </a:t>
            </a:r>
          </a:p>
          <a:p>
            <a:pPr marR="0" lvl="0">
              <a:spcBef>
                <a:spcPts val="300"/>
              </a:spcBef>
              <a:spcAft>
                <a:spcPts val="300"/>
              </a:spcAft>
            </a:pPr>
            <a:endParaRPr lang="en-US" sz="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 of the app include: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Searching for classes by subject, credits, or keyword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r>
              <a:rPr lang="en-US" sz="16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classes (not just the overall class or the professor)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Bookmarking classes that you intend to take in the future</a:t>
            </a:r>
          </a:p>
          <a:p>
            <a:pPr marR="0" lvl="0">
              <a:spcBef>
                <a:spcPts val="300"/>
              </a:spcBef>
              <a:spcAft>
                <a:spcPts val="300"/>
              </a:spcAft>
            </a:pPr>
            <a:endParaRPr lang="en-US" sz="1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 Intended for just iOS devices, such as iPhones &amp; iPads.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124" y="914400"/>
            <a:ext cx="8891751" cy="838200"/>
          </a:xfrm>
        </p:spPr>
        <p:txBody>
          <a:bodyPr/>
          <a:lstStyle/>
          <a:p>
            <a:r>
              <a:rPr lang="en-US" sz="3400" dirty="0"/>
              <a:t>Panther Planner: Overview</a:t>
            </a:r>
          </a:p>
        </p:txBody>
      </p:sp>
    </p:spTree>
    <p:extLst>
      <p:ext uri="{BB962C8B-B14F-4D97-AF65-F5344CB8AC3E}">
        <p14:creationId xmlns:p14="http://schemas.microsoft.com/office/powerpoint/2010/main" val="200225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6" y="914400"/>
            <a:ext cx="2274250" cy="1462018"/>
          </a:xfrm>
          <a:prstGeom prst="rect">
            <a:avLst/>
          </a:prstGeom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59094" y="1849315"/>
            <a:ext cx="61994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 market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Pitt students looking to explore future classes </a:t>
            </a:r>
          </a:p>
          <a:p>
            <a:pPr marL="342900" marR="0" lvl="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This app is user friendly and very easy to use! It is lightyears ahead of Student Center in terms of user experience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124" y="914400"/>
            <a:ext cx="8891751" cy="958362"/>
          </a:xfrm>
        </p:spPr>
        <p:txBody>
          <a:bodyPr/>
          <a:lstStyle/>
          <a:p>
            <a:r>
              <a:rPr lang="en-US" sz="2800" dirty="0"/>
              <a:t>Panther Planner: Marketing Summary</a:t>
            </a:r>
          </a:p>
        </p:txBody>
      </p:sp>
    </p:spTree>
    <p:extLst>
      <p:ext uri="{BB962C8B-B14F-4D97-AF65-F5344CB8AC3E}">
        <p14:creationId xmlns:p14="http://schemas.microsoft.com/office/powerpoint/2010/main" val="101544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6" y="914400"/>
            <a:ext cx="2274250" cy="1462018"/>
          </a:xfrm>
          <a:prstGeom prst="rect">
            <a:avLst/>
          </a:prstGeom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50304" y="1943100"/>
            <a:ext cx="6208275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Panther Planner uses a real-time database (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CloudKit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and query optimization in order to search through thousands of classes. The database was created using a scraping algorithm, which grabbed every class from Pitt’s open-source site: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www.courses.as.pitt.edu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300"/>
              </a:spcBef>
              <a:spcAft>
                <a:spcPts val="300"/>
              </a:spcAft>
            </a:pP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prototype is a nearly-complete version of the full app. Necessary fixes will include: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 version will have around 10k available classes to search from… current prototype has around 3k classes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Spacing issues within interface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queries will be introduced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classes properly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bugs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124" y="914400"/>
            <a:ext cx="8891751" cy="1028700"/>
          </a:xfrm>
        </p:spPr>
        <p:txBody>
          <a:bodyPr/>
          <a:lstStyle/>
          <a:p>
            <a:r>
              <a:rPr lang="en-US" sz="2800" dirty="0"/>
              <a:t>Panther Planner: Technology Summary</a:t>
            </a:r>
          </a:p>
        </p:txBody>
      </p:sp>
    </p:spTree>
    <p:extLst>
      <p:ext uri="{BB962C8B-B14F-4D97-AF65-F5344CB8AC3E}">
        <p14:creationId xmlns:p14="http://schemas.microsoft.com/office/powerpoint/2010/main" val="397323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6" y="914400"/>
            <a:ext cx="2274250" cy="1462018"/>
          </a:xfrm>
          <a:prstGeom prst="rect">
            <a:avLst/>
          </a:prstGeom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64603" y="1761392"/>
            <a:ext cx="601994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YouTube prototype link:</a:t>
            </a:r>
          </a:p>
          <a:p>
            <a:pPr marR="0" lvl="0">
              <a:spcBef>
                <a:spcPts val="300"/>
              </a:spcBef>
              <a:spcAft>
                <a:spcPts val="300"/>
              </a:spcAft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4"/>
              </a:rPr>
              <a:t>https://youtu.be/PXeXFP1zWWA</a:t>
            </a:r>
            <a:endParaRPr lang="en-US" sz="3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300"/>
              </a:spcBef>
              <a:spcAft>
                <a:spcPts val="300"/>
              </a:spcAft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124" y="914400"/>
            <a:ext cx="8891751" cy="838200"/>
          </a:xfrm>
        </p:spPr>
        <p:txBody>
          <a:bodyPr/>
          <a:lstStyle/>
          <a:p>
            <a:r>
              <a:rPr lang="en-US" sz="2800" dirty="0"/>
              <a:t>Panther Planner: Upload Prototype</a:t>
            </a:r>
          </a:p>
        </p:txBody>
      </p:sp>
    </p:spTree>
    <p:extLst>
      <p:ext uri="{BB962C8B-B14F-4D97-AF65-F5344CB8AC3E}">
        <p14:creationId xmlns:p14="http://schemas.microsoft.com/office/powerpoint/2010/main" val="1418609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Information Technology &amp;#x0D;&amp;#x0A;Update&amp;quot;&quot;/&gt;&lt;property id=&quot;20307&quot; value=&quot;268&quot;/&gt;&lt;/object&gt;&lt;object type=&quot;3&quot; unique_id=&quot;10006&quot;&gt;&lt;property id=&quot;20148&quot; value=&quot;5&quot;/&gt;&lt;property id=&quot;20300&quot; value=&quot;Slide 12 - &amp;quot;Service Update&amp;quot;&quot;/&gt;&lt;property id=&quot;20307&quot; value=&quot;306&quot;/&gt;&lt;/object&gt;&lt;object type=&quot;3&quot; unique_id=&quot;10742&quot;&gt;&lt;property id=&quot;20148&quot; value=&quot;5&quot;/&gt;&lt;property id=&quot;20300&quot; value=&quot;Slide 2 - &amp;quot;Technology Infrastructure Projects&amp;quot;&quot;/&gt;&lt;property id=&quot;20307&quot; value=&quot;338&quot;/&gt;&lt;/object&gt;&lt;object type=&quot;3&quot; unique_id=&quot;10744&quot;&gt;&lt;property id=&quot;20148&quot; value=&quot;5&quot;/&gt;&lt;property id=&quot;20300&quot; value=&quot;Slide 13 - &amp;quot;Upcoming Projects&amp;quot;&quot;/&gt;&lt;property id=&quot;20307&quot; value=&quot;339&quot;/&gt;&lt;/object&gt;&lt;object type=&quot;3&quot; unique_id=&quot;10745&quot;&gt;&lt;property id=&quot;20148&quot; value=&quot;5&quot;/&gt;&lt;property id=&quot;20300&quot; value=&quot;Slide 14 - &amp;quot;Security Projects &amp;quot;&quot;/&gt;&lt;property id=&quot;20307&quot; value=&quot;340&quot;/&gt;&lt;/object&gt;&lt;object type=&quot;3&quot; unique_id=&quot;10748&quot;&gt;&lt;property id=&quot;20148&quot; value=&quot;5&quot;/&gt;&lt;property id=&quot;20300&quot; value=&quot;Slide 15 - &amp;quot;Summer Initiatives&amp;quot;&quot;/&gt;&lt;property id=&quot;20307&quot; value=&quot;343&quot;/&gt;&lt;/object&gt;&lt;object type=&quot;3&quot; unique_id=&quot;10870&quot;&gt;&lt;property id=&quot;20148&quot; value=&quot;5&quot;/&gt;&lt;property id=&quot;20300&quot; value=&quot;Slide 3 - &amp;quot;Technology Infrastructure Projects&amp;quot;&quot;/&gt;&lt;property id=&quot;20307&quot; value=&quot;346&quot;/&gt;&lt;/object&gt;&lt;object type=&quot;3&quot; unique_id=&quot;11318&quot;&gt;&lt;property id=&quot;20148&quot; value=&quot;5&quot;/&gt;&lt;property id=&quot;20300&quot; value=&quot;Slide 4 - &amp;quot;Technology Infrastructure Projects&amp;quot;&quot;/&gt;&lt;property id=&quot;20307&quot; value=&quot;347&quot;/&gt;&lt;/object&gt;&lt;object type=&quot;3&quot; unique_id=&quot;11651&quot;&gt;&lt;property id=&quot;20148&quot; value=&quot;5&quot;/&gt;&lt;property id=&quot;20300&quot; value=&quot;Slide 5 - &amp;quot;Security Projects&amp;quot;&quot;/&gt;&lt;property id=&quot;20307&quot; value=&quot;349&quot;/&gt;&lt;/object&gt;&lt;object type=&quot;3&quot; unique_id=&quot;12526&quot;&gt;&lt;property id=&quot;20148&quot; value=&quot;5&quot;/&gt;&lt;property id=&quot;20300&quot; value=&quot;Slide 6 - &amp;quot;Security Threats&amp;quot;&quot;/&gt;&lt;property id=&quot;20307&quot; value=&quot;351&quot;/&gt;&lt;/object&gt;&lt;object type=&quot;3&quot; unique_id=&quot;12891&quot;&gt;&lt;property id=&quot;20148&quot; value=&quot;5&quot;/&gt;&lt;property id=&quot;20300&quot; value=&quot;Slide 8 - &amp;quot;Software&amp;quot;&quot;/&gt;&lt;property id=&quot;20307&quot; value=&quot;353&quot;/&gt;&lt;/object&gt;&lt;object type=&quot;3&quot; unique_id=&quot;14637&quot;&gt;&lt;property id=&quot;20148&quot; value=&quot;5&quot;/&gt;&lt;property id=&quot;20300&quot; value=&quot;Slide 17 - &amp;quot;Looking Ahead: Business Continuity –Related to Disaster Recovery &amp;quot;&quot;/&gt;&lt;property id=&quot;20307&quot; value=&quot;358&quot;/&gt;&lt;/object&gt;&lt;object type=&quot;3&quot; unique_id=&quot;18157&quot;&gt;&lt;property id=&quot;20148&quot; value=&quot;5&quot;/&gt;&lt;property id=&quot;20300&quot; value=&quot;Slide 7 - &amp;quot;Email Upgrade – My Pitt Email&amp;quot;&quot;/&gt;&lt;property id=&quot;20307&quot; value=&quot;360&quot;/&gt;&lt;/object&gt;&lt;object type=&quot;3&quot; unique_id=&quot;18539&quot;&gt;&lt;property id=&quot;20148&quot; value=&quot;5&quot;/&gt;&lt;property id=&quot;20300&quot; value=&quot;Slide 9 - &amp;quot;Enhancing Services&amp;quot;&quot;/&gt;&lt;property id=&quot;20307&quot; value=&quot;361&quot;/&gt;&lt;/object&gt;&lt;object type=&quot;3&quot; unique_id=&quot;19445&quot;&gt;&lt;property id=&quot;20148&quot; value=&quot;5&quot;/&gt;&lt;property id=&quot;20300&quot; value=&quot;Slide 16 - &amp;quot;Summer Initiatives&amp;quot;&quot;/&gt;&lt;property id=&quot;20307&quot; value=&quot;362&quot;/&gt;&lt;/object&gt;&lt;object type=&quot;3&quot; unique_id=&quot;19850&quot;&gt;&lt;property id=&quot;20148&quot; value=&quot;5&quot;/&gt;&lt;property id=&quot;20300&quot; value=&quot;Slide 19 - &amp;quot;Thank You&amp;quot;&quot;/&gt;&lt;property id=&quot;20307&quot; value=&quot;363&quot;/&gt;&lt;/object&gt;&lt;object type=&quot;3&quot; unique_id=&quot;19852&quot;&gt;&lt;property id=&quot;20148&quot; value=&quot;5&quot;/&gt;&lt;property id=&quot;20300&quot; value=&quot;Slide 10&quot;/&gt;&lt;property id=&quot;20307&quot; value=&quot;366&quot;/&gt;&lt;/object&gt;&lt;object type=&quot;3&quot; unique_id=&quot;19853&quot;&gt;&lt;property id=&quot;20148&quot; value=&quot;5&quot;/&gt;&lt;property id=&quot;20300&quot; value=&quot;Slide 11 - &amp;quot;Enhancing Services&amp;quot;&quot;/&gt;&lt;property id=&quot;20307&quot; value=&quot;365&quot;/&gt;&lt;/object&gt;&lt;object type=&quot;3&quot; unique_id=&quot;19854&quot;&gt;&lt;property id=&quot;20148&quot; value=&quot;5&quot;/&gt;&lt;property id=&quot;20300&quot; value=&quot;Slide 18 - &amp;quot;Budget&amp;quot;&quot;/&gt;&lt;property id=&quot;20307&quot; value=&quot;364&quot;/&gt;&lt;/object&gt;&lt;/object&gt;&lt;object type=&quot;8&quot; unique_id=&quot;1006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PittWhit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C64DCBBBB02E47B40AAE6C01CFFF74" ma:contentTypeVersion="1" ma:contentTypeDescription="Create a new document." ma:contentTypeScope="" ma:versionID="ed9f4f4e58614d4f82a4863f2a55a10b">
  <xsd:schema xmlns:xsd="http://www.w3.org/2001/XMLSchema" xmlns:xs="http://www.w3.org/2001/XMLSchema" xmlns:p="http://schemas.microsoft.com/office/2006/metadata/properties" xmlns:ns3="75fa4488-412e-4aad-a494-5f11aff3f35a" targetNamespace="http://schemas.microsoft.com/office/2006/metadata/properties" ma:root="true" ma:fieldsID="9e40df8ca300f98e02f87cfdfa8a0fec" ns3:_="">
    <xsd:import namespace="75fa4488-412e-4aad-a494-5f11aff3f35a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fa4488-412e-4aad-a494-5f11aff3f3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72F1BE-ED8C-4C09-BFFD-7C89F7E4012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5fa4488-412e-4aad-a494-5f11aff3f35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5271B5-4D4B-48D0-8119-5E169AFC2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fa4488-412e-4aad-a494-5f11aff3f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BCD1B8-BEDB-412C-86AE-9E7F616050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Mobile-App-Challenge_Template</Template>
  <TotalTime>0</TotalTime>
  <Words>302</Words>
  <Application>Microsoft Office PowerPoint</Application>
  <PresentationFormat>On-screen Show (4:3)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Georgia</vt:lpstr>
      <vt:lpstr>Times New Roman</vt:lpstr>
      <vt:lpstr>PittWhiteTemplate</vt:lpstr>
      <vt:lpstr>PowerPoint Presentation</vt:lpstr>
      <vt:lpstr>Panther Planner: Overview</vt:lpstr>
      <vt:lpstr>Panther Planner: Marketing Summary</vt:lpstr>
      <vt:lpstr>Panther Planner: Technology Summary</vt:lpstr>
      <vt:lpstr>Panther Planner: Upload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2015-03-23T23:08:52Z</dcterms:created>
  <dcterms:modified xsi:type="dcterms:W3CDTF">2017-03-26T23:53:12Z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0x01010058C64DCBBBB02E47B40AAE6C01CFFF74</vt:lpwstr>
  </property>
</Properties>
</file>