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7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6" autoAdjust="0"/>
    <p:restoredTop sz="94660"/>
  </p:normalViewPr>
  <p:slideViewPr>
    <p:cSldViewPr snapToGrid="0">
      <p:cViewPr>
        <p:scale>
          <a:sx n="86" d="100"/>
          <a:sy n="86" d="100"/>
        </p:scale>
        <p:origin x="48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22199-0812-433D-8264-D4E89DC2681E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F390E2-F73F-46C9-980F-6E391E117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86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Cheaper Intersections???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F390E2-F73F-46C9-980F-6E391E11741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2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F2C1B-3E59-4539-9E4F-EC4D6606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9D37BA-770A-4D11-9AE0-BB81E5C502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E73D9-89CB-49EC-8747-B96022C6D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24AA-E761-4936-A8AA-B3393A083200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C4627-6479-431D-AE02-01BD2440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C495A-EBFD-45B3-BE2E-02C013431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45A1-EA1D-480D-9774-16A5148E2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69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8C216-A926-4FB7-8C1A-FCA67A919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221B5F-C148-406F-ACAC-E5658E3B8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31E2E-9786-458A-97C8-7371D65AB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24AA-E761-4936-A8AA-B3393A083200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12852-C165-4992-B016-0CD56151F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0045B-A331-4F2C-ACB2-18F74D481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45A1-EA1D-480D-9774-16A5148E2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24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5550EF-B883-4C76-876D-9D60248390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90EA85-F85E-4159-832E-073BB9172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F9D6B-EECD-458C-8DC9-26952364A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24AA-E761-4936-A8AA-B3393A083200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F8E80-4E3C-46CD-B85B-C457AADCC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2205A-544E-4C1D-BB06-4C1EA2C7B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45A1-EA1D-480D-9774-16A5148E2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27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23D7A-2C2C-4C75-B5B0-683DDF54C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F6AD2-7293-4C48-B65B-AD066F646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53070-E78F-402F-98A7-CB3639A85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24AA-E761-4936-A8AA-B3393A083200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71805-8F9C-4A1A-AAE9-615FE2F6D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133CF-D078-476D-B68C-9BC2A2F09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45A1-EA1D-480D-9774-16A5148E2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2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593DB-1191-49FC-B637-67AB9D321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2E950D-1EC3-4C73-8E84-164C6A9C8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62CFE-8C68-4C62-8948-D47D8734F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24AA-E761-4936-A8AA-B3393A083200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8C39F-B543-4E3F-B635-088011CCC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BB85E-D36F-49DE-8DD6-34FDD6D13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45A1-EA1D-480D-9774-16A5148E2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14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91163-C5B5-416C-A23E-DAF836221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63619-61AD-45A4-A4CA-3F6F516A81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16B660-ECCE-4090-9FE3-EC7C440E9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284C9-4F88-460C-8625-D1DD34C60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24AA-E761-4936-A8AA-B3393A083200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51FFC-AF27-413F-906C-4EF3BBDD0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B4E0C-5CD7-4C71-9B6E-FA6BE288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45A1-EA1D-480D-9774-16A5148E2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49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05135-E78B-40FE-A1AC-9B762620A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773E8-D2D9-46CB-9454-A9F14EB9C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619D2E-3658-4312-93FA-175A73ED8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229843-D0AF-47D1-889B-48F485D544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6DBE14-58D0-4457-93DA-880A554EB7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2F5357-C1A5-4194-B11C-FA9E13708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24AA-E761-4936-A8AA-B3393A083200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7163C9-E1AF-410C-8D1A-D3F285962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B7FDCF-69B1-4A0A-8991-93A6DFCA8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45A1-EA1D-480D-9774-16A5148E2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38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8FA2D-E6FA-4AEA-971B-EF901D511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F06B82-80C1-4946-9740-0D5313D56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24AA-E761-4936-A8AA-B3393A083200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9B9AE0-3C6E-443F-92A8-01FA4F4A1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5086C4-94C8-4DAF-8591-1C8C28270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45A1-EA1D-480D-9774-16A5148E2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14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D27133-32B9-4AE9-86D9-A9021CF0F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24AA-E761-4936-A8AA-B3393A083200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5BF95E-68A8-4523-96EC-807E3B0F1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038A6-3FFE-492F-80DD-0F5FFC3FD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45A1-EA1D-480D-9774-16A5148E2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43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17B95-6B7E-4FF5-866D-6E6F0F062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1493F-6963-4FF2-B75C-E99A2491D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700B21-1706-4B33-8E7D-8A2146688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B057F-04F7-4630-8DE4-5FB8ACD57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24AA-E761-4936-A8AA-B3393A083200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318B1-E15C-4CFC-BFEC-452D021FC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049282-BD10-4497-B2D5-DD5580C13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45A1-EA1D-480D-9774-16A5148E2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77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E06F9-9534-430E-A0FA-B039AC9FE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69FED9-E87E-458A-98A1-84F4FB107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D10EC-9986-4C02-8E23-23CFAFEE5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19AE89-B189-4FDC-8D38-CF2BEEA66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24AA-E761-4936-A8AA-B3393A083200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95913F-7B2E-4DE7-965D-79FC0E5B3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A367B-BF96-4D68-8268-A86E1A82B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45A1-EA1D-480D-9774-16A5148E2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505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FD4221-36BD-4076-8C8C-751F0D68F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945C7-D91F-4C76-8A75-AEF30A3BA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9910C-730E-4A42-BE19-2D34BFAD5C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024AA-E761-4936-A8AA-B3393A083200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F7862-0E36-4BBF-9BFC-6FE11BC1B0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DC872-B218-4D4F-A76B-6DF455B8B7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645A1-EA1D-480D-9774-16A5148E2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04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C81A1-0FA7-4724-8FAF-F6D9B7E29B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cap="small" dirty="0">
                <a:effectLst/>
                <a:latin typeface="Andalus" panose="02020603050405020304" pitchFamily="18" charset="-78"/>
                <a:cs typeface="Andalus" panose="02020603050405020304" pitchFamily="18" charset="-78"/>
              </a:rPr>
              <a:t>Autonomous Intersection Management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F5001D-3500-4F64-B7CC-BBB8705FDECF}"/>
              </a:ext>
            </a:extLst>
          </p:cNvPr>
          <p:cNvSpPr txBox="1"/>
          <p:nvPr/>
        </p:nvSpPr>
        <p:spPr>
          <a:xfrm>
            <a:off x="9202189" y="6001790"/>
            <a:ext cx="2931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dalus" panose="02020603050405020304" pitchFamily="18" charset="-78"/>
                <a:cs typeface="Andalus" panose="02020603050405020304" pitchFamily="18" charset="-78"/>
              </a:rPr>
              <a:t>Ahmed Fayed &amp; Alex Winger</a:t>
            </a:r>
          </a:p>
        </p:txBody>
      </p:sp>
    </p:spTree>
    <p:extLst>
      <p:ext uri="{BB962C8B-B14F-4D97-AF65-F5344CB8AC3E}">
        <p14:creationId xmlns:p14="http://schemas.microsoft.com/office/powerpoint/2010/main" val="4172144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3C6AE-D1FF-4FB0-B871-772F9089C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ndalus" panose="02020603050405020304" pitchFamily="18" charset="-78"/>
                <a:cs typeface="Andalus" panose="02020603050405020304" pitchFamily="18" charset="-78"/>
              </a:rPr>
              <a:t>Introduction about AIM and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25F37-C51B-4276-B011-0C8C944FF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Idea: Autonomously and efficiently manage/schedule vehicles through an intersection.</a:t>
            </a:r>
          </a:p>
          <a:p>
            <a:pPr lvl="1"/>
            <a:r>
              <a:rPr lang="en-US" dirty="0"/>
              <a:t>Significantly outperform current intersection technology </a:t>
            </a:r>
          </a:p>
          <a:p>
            <a:pPr lvl="1"/>
            <a:r>
              <a:rPr lang="en-US" dirty="0"/>
              <a:t>Minimizes vehicle Delay (better metric than throughput)</a:t>
            </a:r>
          </a:p>
          <a:p>
            <a:pPr lvl="1"/>
            <a:r>
              <a:rPr lang="en-US" dirty="0"/>
              <a:t>“Vehicle collisions at intersections account for anywhere between 25% and 45% of all collisions.” – Kurt </a:t>
            </a:r>
            <a:r>
              <a:rPr lang="en-US" dirty="0" err="1"/>
              <a:t>Dresnor</a:t>
            </a:r>
            <a:endParaRPr lang="en-US" dirty="0"/>
          </a:p>
          <a:p>
            <a:pPr lvl="1"/>
            <a:r>
              <a:rPr lang="en-US" dirty="0"/>
              <a:t>Negates the need for expensive infrastructure (i.e. cloverleaf interchanges)</a:t>
            </a:r>
          </a:p>
          <a:p>
            <a:pPr lvl="1"/>
            <a:r>
              <a:rPr lang="en-US" dirty="0"/>
              <a:t>Vastly more adaptable than current systems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01618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DACD5-3964-49E8-9CE0-0B08B7E5C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ndalus" panose="02020603050405020304" pitchFamily="18" charset="-78"/>
                <a:cs typeface="Andalus" panose="02020603050405020304" pitchFamily="18" charset="-78"/>
              </a:rPr>
              <a:t>Previous Work &amp; Feasibility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2D00B-8186-4575-85F6-68F3C00DF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Worked on implementing an AIM System for a previous class</a:t>
            </a:r>
          </a:p>
          <a:p>
            <a:r>
              <a:rPr lang="en-US" dirty="0"/>
              <a:t>“A Multiagent Approach to Autonomous Intersection Management” by Kurt </a:t>
            </a:r>
            <a:r>
              <a:rPr lang="en-US" dirty="0" err="1"/>
              <a:t>Dresner</a:t>
            </a:r>
            <a:r>
              <a:rPr lang="en-US" dirty="0"/>
              <a:t> and Peter Stone</a:t>
            </a:r>
          </a:p>
          <a:p>
            <a:pPr lvl="1"/>
            <a:r>
              <a:rPr lang="en-US" dirty="0"/>
              <a:t>Reservation system using “First Come, First Served” policy</a:t>
            </a:r>
          </a:p>
          <a:p>
            <a:pPr lvl="1"/>
            <a:r>
              <a:rPr lang="en-US" dirty="0"/>
              <a:t>Use of a grid of “reservation” tiles</a:t>
            </a:r>
          </a:p>
          <a:p>
            <a:pPr lvl="1"/>
            <a:r>
              <a:rPr lang="en-US" dirty="0"/>
              <a:t>Dealing with acceleration in the intersection. Consider trajectories where the vehicle accelerates to max velocity, and maintains current velocity</a:t>
            </a:r>
          </a:p>
          <a:p>
            <a:pPr lvl="1"/>
            <a:r>
              <a:rPr lang="en-US" dirty="0"/>
              <a:t>Force a minimum velocity</a:t>
            </a:r>
          </a:p>
          <a:p>
            <a:pPr lvl="1"/>
            <a:r>
              <a:rPr lang="en-US" dirty="0"/>
              <a:t>Ability to change the policy</a:t>
            </a:r>
          </a:p>
        </p:txBody>
      </p:sp>
    </p:spTree>
    <p:extLst>
      <p:ext uri="{BB962C8B-B14F-4D97-AF65-F5344CB8AC3E}">
        <p14:creationId xmlns:p14="http://schemas.microsoft.com/office/powerpoint/2010/main" val="1790021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85BD1-3E04-4D69-B046-1B2AE3247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ndalus" panose="02020603050405020304" pitchFamily="18" charset="-78"/>
                <a:cs typeface="Andalus" panose="02020603050405020304" pitchFamily="18" charset="-78"/>
              </a:rPr>
              <a:t>Project Scope &amp;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079DE-59E5-4E96-BCE2-FF51FC105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4-way 3-dedicated-lane intersection with a centralized architecture </a:t>
            </a:r>
          </a:p>
          <a:p>
            <a:r>
              <a:rPr lang="en-US" dirty="0"/>
              <a:t>Keep the number of messages/communication V2V to a minimum, for scalability purposes and respecting each vehicle’s privacy </a:t>
            </a:r>
          </a:p>
          <a:p>
            <a:r>
              <a:rPr lang="en-US" dirty="0"/>
              <a:t>Assumptions: </a:t>
            </a:r>
          </a:p>
          <a:p>
            <a:pPr lvl="1"/>
            <a:r>
              <a:rPr lang="en-US" dirty="0"/>
              <a:t>Fully autonomous vehicles (Tesla Model S), focusing less on Driver Agents and mostly on the arbiter/Intersection Manager</a:t>
            </a:r>
          </a:p>
          <a:p>
            <a:pPr lvl="1"/>
            <a:r>
              <a:rPr lang="en-US" dirty="0"/>
              <a:t>No communication failure or delay</a:t>
            </a:r>
          </a:p>
          <a:p>
            <a:pPr lvl="1"/>
            <a:r>
              <a:rPr lang="en-US" dirty="0"/>
              <a:t>No execution error</a:t>
            </a:r>
          </a:p>
          <a:p>
            <a:pPr lvl="1"/>
            <a:r>
              <a:rPr lang="en-US" dirty="0"/>
              <a:t>A high resource powerful computer system placed at the intersection powering the Intersection Manager (IM)</a:t>
            </a:r>
          </a:p>
          <a:p>
            <a:r>
              <a:rPr lang="en-US" dirty="0">
                <a:cs typeface="Traditional Arabic" panose="02020603050405020304" pitchFamily="18" charset="-78"/>
              </a:rPr>
              <a:t>To accomplish this we will use ROS, and a visualization software.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363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ED010F1C-1A5F-4668-B2ED-977D5D156F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527" y="643466"/>
            <a:ext cx="5910946" cy="557106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16719D0-2CBA-4B37-9063-BD4A7611E58A}"/>
              </a:ext>
            </a:extLst>
          </p:cNvPr>
          <p:cNvSpPr/>
          <p:nvPr/>
        </p:nvSpPr>
        <p:spPr>
          <a:xfrm>
            <a:off x="9713804" y="5568202"/>
            <a:ext cx="21868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Andalus" panose="02020603050405020304" pitchFamily="18" charset="-78"/>
                <a:cs typeface="Andalus" panose="02020603050405020304" pitchFamily="18" charset="-78"/>
              </a:rPr>
              <a:t>Intersection Layout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79582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033D1-BC09-4D85-8A74-21B739B9A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ndalus" panose="02020603050405020304" pitchFamily="18" charset="-78"/>
                <a:cs typeface="Andalus" panose="02020603050405020304" pitchFamily="18" charset="-78"/>
              </a:rPr>
              <a:t>Goals &amp; Measures of Success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559FD-B15A-4726-B768-D8E88B4F5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system should:</a:t>
            </a:r>
          </a:p>
          <a:p>
            <a:pPr lvl="1"/>
            <a:r>
              <a:rPr lang="en-US" dirty="0"/>
              <a:t>Have no collisions</a:t>
            </a:r>
          </a:p>
          <a:p>
            <a:pPr lvl="1"/>
            <a:r>
              <a:rPr lang="en-US" dirty="0"/>
              <a:t>Decrease the average delay of vehicles passing through the intersection</a:t>
            </a:r>
          </a:p>
          <a:p>
            <a:r>
              <a:rPr lang="en-US" dirty="0"/>
              <a:t>Develop a policy for granting reservation requests to vehicles using trajectory planning</a:t>
            </a:r>
          </a:p>
          <a:p>
            <a:r>
              <a:rPr lang="en-US" dirty="0"/>
              <a:t>Compare our policy with other traffic control policies:</a:t>
            </a:r>
          </a:p>
          <a:p>
            <a:pPr lvl="1"/>
            <a:r>
              <a:rPr lang="en-US" dirty="0"/>
              <a:t>Traditional traffic lights</a:t>
            </a:r>
          </a:p>
          <a:p>
            <a:pPr lvl="1"/>
            <a:r>
              <a:rPr lang="en-US" dirty="0"/>
              <a:t>Stop signs</a:t>
            </a:r>
          </a:p>
          <a:p>
            <a:pPr lvl="1"/>
            <a:r>
              <a:rPr lang="en-US" dirty="0" err="1"/>
              <a:t>Dresner</a:t>
            </a:r>
            <a:r>
              <a:rPr lang="en-US" dirty="0"/>
              <a:t> and Stone policy</a:t>
            </a:r>
          </a:p>
        </p:txBody>
      </p:sp>
    </p:spTree>
    <p:extLst>
      <p:ext uri="{BB962C8B-B14F-4D97-AF65-F5344CB8AC3E}">
        <p14:creationId xmlns:p14="http://schemas.microsoft.com/office/powerpoint/2010/main" val="3871235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2046</TotalTime>
  <Words>310</Words>
  <Application>Microsoft Office PowerPoint</Application>
  <PresentationFormat>Widescreen</PresentationFormat>
  <Paragraphs>39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Andalus</vt:lpstr>
      <vt:lpstr>Arial</vt:lpstr>
      <vt:lpstr>Calibri</vt:lpstr>
      <vt:lpstr>Calibri Light</vt:lpstr>
      <vt:lpstr>Office Theme</vt:lpstr>
      <vt:lpstr>Autonomous Intersection Management</vt:lpstr>
      <vt:lpstr>Introduction about AIM and Motivation</vt:lpstr>
      <vt:lpstr>Previous Work &amp; Feasibility</vt:lpstr>
      <vt:lpstr>Project Scope &amp; Implementation</vt:lpstr>
      <vt:lpstr>PowerPoint Presentation</vt:lpstr>
      <vt:lpstr>Goals &amp; Measures of Success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Intersection Management</dc:title>
  <dc:creator>Ahmed Fayed</dc:creator>
  <cp:lastModifiedBy>Ahmed Fayed</cp:lastModifiedBy>
  <cp:revision>31</cp:revision>
  <dcterms:created xsi:type="dcterms:W3CDTF">2019-10-18T21:37:55Z</dcterms:created>
  <dcterms:modified xsi:type="dcterms:W3CDTF">2019-10-21T21:45:33Z</dcterms:modified>
</cp:coreProperties>
</file>