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8" r:id="rId3"/>
    <p:sldId id="261" r:id="rId4"/>
    <p:sldId id="257"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6" autoAdjust="0"/>
    <p:restoredTop sz="94660"/>
  </p:normalViewPr>
  <p:slideViewPr>
    <p:cSldViewPr snapToGrid="0">
      <p:cViewPr varScale="1">
        <p:scale>
          <a:sx n="81" d="100"/>
          <a:sy n="81" d="100"/>
        </p:scale>
        <p:origin x="6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E22199-0812-433D-8264-D4E89DC2681E}" type="datetimeFigureOut">
              <a:rPr lang="en-US" smtClean="0"/>
              <a:t>10/20/2019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F390E2-F73F-46C9-980F-6E391E11741B}" type="slidenum">
              <a:rPr lang="en-US" smtClean="0"/>
              <a:t>‹#›</a:t>
            </a:fld>
            <a:endParaRPr lang="en-US"/>
          </a:p>
        </p:txBody>
      </p:sp>
    </p:spTree>
    <p:extLst>
      <p:ext uri="{BB962C8B-B14F-4D97-AF65-F5344CB8AC3E}">
        <p14:creationId xmlns:p14="http://schemas.microsoft.com/office/powerpoint/2010/main" val="1659286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Cheaper Intersections???</a:t>
            </a:r>
          </a:p>
          <a:p>
            <a:endParaRPr lang="en-US" dirty="0"/>
          </a:p>
        </p:txBody>
      </p:sp>
      <p:sp>
        <p:nvSpPr>
          <p:cNvPr id="4" name="Slide Number Placeholder 3"/>
          <p:cNvSpPr>
            <a:spLocks noGrp="1"/>
          </p:cNvSpPr>
          <p:nvPr>
            <p:ph type="sldNum" sz="quarter" idx="5"/>
          </p:nvPr>
        </p:nvSpPr>
        <p:spPr/>
        <p:txBody>
          <a:bodyPr/>
          <a:lstStyle/>
          <a:p>
            <a:fld id="{9EF390E2-F73F-46C9-980F-6E391E11741B}" type="slidenum">
              <a:rPr lang="en-US" smtClean="0"/>
              <a:t>6</a:t>
            </a:fld>
            <a:endParaRPr lang="en-US"/>
          </a:p>
        </p:txBody>
      </p:sp>
    </p:spTree>
    <p:extLst>
      <p:ext uri="{BB962C8B-B14F-4D97-AF65-F5344CB8AC3E}">
        <p14:creationId xmlns:p14="http://schemas.microsoft.com/office/powerpoint/2010/main" val="322142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F2C1B-3E59-4539-9E4F-EC4D660605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9D37BA-770A-4D11-9AE0-BB81E5C502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8E73D9-89CB-49EC-8747-B96022C6D779}"/>
              </a:ext>
            </a:extLst>
          </p:cNvPr>
          <p:cNvSpPr>
            <a:spLocks noGrp="1"/>
          </p:cNvSpPr>
          <p:nvPr>
            <p:ph type="dt" sz="half" idx="10"/>
          </p:nvPr>
        </p:nvSpPr>
        <p:spPr/>
        <p:txBody>
          <a:bodyPr/>
          <a:lstStyle/>
          <a:p>
            <a:fld id="{7DB024AA-E761-4936-A8AA-B3393A083200}" type="datetimeFigureOut">
              <a:rPr lang="en-US" smtClean="0"/>
              <a:t>10/20/2019</a:t>
            </a:fld>
            <a:endParaRPr lang="en-US"/>
          </a:p>
        </p:txBody>
      </p:sp>
      <p:sp>
        <p:nvSpPr>
          <p:cNvPr id="5" name="Footer Placeholder 4">
            <a:extLst>
              <a:ext uri="{FF2B5EF4-FFF2-40B4-BE49-F238E27FC236}">
                <a16:creationId xmlns:a16="http://schemas.microsoft.com/office/drawing/2014/main" id="{BA6C4627-6479-431D-AE02-01BD244069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6C495A-EBFD-45B3-BE2E-02C013431796}"/>
              </a:ext>
            </a:extLst>
          </p:cNvPr>
          <p:cNvSpPr>
            <a:spLocks noGrp="1"/>
          </p:cNvSpPr>
          <p:nvPr>
            <p:ph type="sldNum" sz="quarter" idx="12"/>
          </p:nvPr>
        </p:nvSpPr>
        <p:spPr/>
        <p:txBody>
          <a:bodyPr/>
          <a:lstStyle/>
          <a:p>
            <a:fld id="{984645A1-EA1D-480D-9774-16A5148E20A0}" type="slidenum">
              <a:rPr lang="en-US" smtClean="0"/>
              <a:t>‹#›</a:t>
            </a:fld>
            <a:endParaRPr lang="en-US"/>
          </a:p>
        </p:txBody>
      </p:sp>
    </p:spTree>
    <p:extLst>
      <p:ext uri="{BB962C8B-B14F-4D97-AF65-F5344CB8AC3E}">
        <p14:creationId xmlns:p14="http://schemas.microsoft.com/office/powerpoint/2010/main" val="2107869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8C216-A926-4FB7-8C1A-FCA67A9190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221B5F-C148-406F-ACAC-E5658E3B8A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731E2E-9786-458A-97C8-7371D65ABF33}"/>
              </a:ext>
            </a:extLst>
          </p:cNvPr>
          <p:cNvSpPr>
            <a:spLocks noGrp="1"/>
          </p:cNvSpPr>
          <p:nvPr>
            <p:ph type="dt" sz="half" idx="10"/>
          </p:nvPr>
        </p:nvSpPr>
        <p:spPr/>
        <p:txBody>
          <a:bodyPr/>
          <a:lstStyle/>
          <a:p>
            <a:fld id="{7DB024AA-E761-4936-A8AA-B3393A083200}" type="datetimeFigureOut">
              <a:rPr lang="en-US" smtClean="0"/>
              <a:t>10/20/2019</a:t>
            </a:fld>
            <a:endParaRPr lang="en-US"/>
          </a:p>
        </p:txBody>
      </p:sp>
      <p:sp>
        <p:nvSpPr>
          <p:cNvPr id="5" name="Footer Placeholder 4">
            <a:extLst>
              <a:ext uri="{FF2B5EF4-FFF2-40B4-BE49-F238E27FC236}">
                <a16:creationId xmlns:a16="http://schemas.microsoft.com/office/drawing/2014/main" id="{0D512852-C165-4992-B016-0CD56151F8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B0045B-A331-4F2C-ACB2-18F74D481543}"/>
              </a:ext>
            </a:extLst>
          </p:cNvPr>
          <p:cNvSpPr>
            <a:spLocks noGrp="1"/>
          </p:cNvSpPr>
          <p:nvPr>
            <p:ph type="sldNum" sz="quarter" idx="12"/>
          </p:nvPr>
        </p:nvSpPr>
        <p:spPr/>
        <p:txBody>
          <a:bodyPr/>
          <a:lstStyle/>
          <a:p>
            <a:fld id="{984645A1-EA1D-480D-9774-16A5148E20A0}" type="slidenum">
              <a:rPr lang="en-US" smtClean="0"/>
              <a:t>‹#›</a:t>
            </a:fld>
            <a:endParaRPr lang="en-US"/>
          </a:p>
        </p:txBody>
      </p:sp>
    </p:spTree>
    <p:extLst>
      <p:ext uri="{BB962C8B-B14F-4D97-AF65-F5344CB8AC3E}">
        <p14:creationId xmlns:p14="http://schemas.microsoft.com/office/powerpoint/2010/main" val="1810724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5550EF-B883-4C76-876D-9D60248390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90EA85-F85E-4159-832E-073BB91726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3F9D6B-EECD-458C-8DC9-26952364A876}"/>
              </a:ext>
            </a:extLst>
          </p:cNvPr>
          <p:cNvSpPr>
            <a:spLocks noGrp="1"/>
          </p:cNvSpPr>
          <p:nvPr>
            <p:ph type="dt" sz="half" idx="10"/>
          </p:nvPr>
        </p:nvSpPr>
        <p:spPr/>
        <p:txBody>
          <a:bodyPr/>
          <a:lstStyle/>
          <a:p>
            <a:fld id="{7DB024AA-E761-4936-A8AA-B3393A083200}" type="datetimeFigureOut">
              <a:rPr lang="en-US" smtClean="0"/>
              <a:t>10/20/2019</a:t>
            </a:fld>
            <a:endParaRPr lang="en-US"/>
          </a:p>
        </p:txBody>
      </p:sp>
      <p:sp>
        <p:nvSpPr>
          <p:cNvPr id="5" name="Footer Placeholder 4">
            <a:extLst>
              <a:ext uri="{FF2B5EF4-FFF2-40B4-BE49-F238E27FC236}">
                <a16:creationId xmlns:a16="http://schemas.microsoft.com/office/drawing/2014/main" id="{C0BF8E80-4E3C-46CD-B85B-C457AADCCA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2205A-544E-4C1D-BB06-4C1EA2C7B31D}"/>
              </a:ext>
            </a:extLst>
          </p:cNvPr>
          <p:cNvSpPr>
            <a:spLocks noGrp="1"/>
          </p:cNvSpPr>
          <p:nvPr>
            <p:ph type="sldNum" sz="quarter" idx="12"/>
          </p:nvPr>
        </p:nvSpPr>
        <p:spPr/>
        <p:txBody>
          <a:bodyPr/>
          <a:lstStyle/>
          <a:p>
            <a:fld id="{984645A1-EA1D-480D-9774-16A5148E20A0}" type="slidenum">
              <a:rPr lang="en-US" smtClean="0"/>
              <a:t>‹#›</a:t>
            </a:fld>
            <a:endParaRPr lang="en-US"/>
          </a:p>
        </p:txBody>
      </p:sp>
    </p:spTree>
    <p:extLst>
      <p:ext uri="{BB962C8B-B14F-4D97-AF65-F5344CB8AC3E}">
        <p14:creationId xmlns:p14="http://schemas.microsoft.com/office/powerpoint/2010/main" val="1425127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23D7A-2C2C-4C75-B5B0-683DDF54C5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7F6AD2-7293-4C48-B65B-AD066F646E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D53070-E78F-402F-98A7-CB3639A85091}"/>
              </a:ext>
            </a:extLst>
          </p:cNvPr>
          <p:cNvSpPr>
            <a:spLocks noGrp="1"/>
          </p:cNvSpPr>
          <p:nvPr>
            <p:ph type="dt" sz="half" idx="10"/>
          </p:nvPr>
        </p:nvSpPr>
        <p:spPr/>
        <p:txBody>
          <a:bodyPr/>
          <a:lstStyle/>
          <a:p>
            <a:fld id="{7DB024AA-E761-4936-A8AA-B3393A083200}" type="datetimeFigureOut">
              <a:rPr lang="en-US" smtClean="0"/>
              <a:t>10/20/2019</a:t>
            </a:fld>
            <a:endParaRPr lang="en-US"/>
          </a:p>
        </p:txBody>
      </p:sp>
      <p:sp>
        <p:nvSpPr>
          <p:cNvPr id="5" name="Footer Placeholder 4">
            <a:extLst>
              <a:ext uri="{FF2B5EF4-FFF2-40B4-BE49-F238E27FC236}">
                <a16:creationId xmlns:a16="http://schemas.microsoft.com/office/drawing/2014/main" id="{59471805-8F9C-4A1A-AAE9-615FE2F6D3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D133CF-D078-476D-B68C-9BC2A2F09527}"/>
              </a:ext>
            </a:extLst>
          </p:cNvPr>
          <p:cNvSpPr>
            <a:spLocks noGrp="1"/>
          </p:cNvSpPr>
          <p:nvPr>
            <p:ph type="sldNum" sz="quarter" idx="12"/>
          </p:nvPr>
        </p:nvSpPr>
        <p:spPr/>
        <p:txBody>
          <a:bodyPr/>
          <a:lstStyle/>
          <a:p>
            <a:fld id="{984645A1-EA1D-480D-9774-16A5148E20A0}" type="slidenum">
              <a:rPr lang="en-US" smtClean="0"/>
              <a:t>‹#›</a:t>
            </a:fld>
            <a:endParaRPr lang="en-US"/>
          </a:p>
        </p:txBody>
      </p:sp>
    </p:spTree>
    <p:extLst>
      <p:ext uri="{BB962C8B-B14F-4D97-AF65-F5344CB8AC3E}">
        <p14:creationId xmlns:p14="http://schemas.microsoft.com/office/powerpoint/2010/main" val="1157121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593DB-1191-49FC-B637-67AB9D321C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2E950D-1EC3-4C73-8E84-164C6A9C88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962CFE-8C68-4C62-8948-D47D8734FDCF}"/>
              </a:ext>
            </a:extLst>
          </p:cNvPr>
          <p:cNvSpPr>
            <a:spLocks noGrp="1"/>
          </p:cNvSpPr>
          <p:nvPr>
            <p:ph type="dt" sz="half" idx="10"/>
          </p:nvPr>
        </p:nvSpPr>
        <p:spPr/>
        <p:txBody>
          <a:bodyPr/>
          <a:lstStyle/>
          <a:p>
            <a:fld id="{7DB024AA-E761-4936-A8AA-B3393A083200}" type="datetimeFigureOut">
              <a:rPr lang="en-US" smtClean="0"/>
              <a:t>10/20/2019</a:t>
            </a:fld>
            <a:endParaRPr lang="en-US"/>
          </a:p>
        </p:txBody>
      </p:sp>
      <p:sp>
        <p:nvSpPr>
          <p:cNvPr id="5" name="Footer Placeholder 4">
            <a:extLst>
              <a:ext uri="{FF2B5EF4-FFF2-40B4-BE49-F238E27FC236}">
                <a16:creationId xmlns:a16="http://schemas.microsoft.com/office/drawing/2014/main" id="{F6D8C39F-B543-4E3F-B635-088011CCCA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FBB85E-D36F-49DE-8DD6-34FDD6D1328E}"/>
              </a:ext>
            </a:extLst>
          </p:cNvPr>
          <p:cNvSpPr>
            <a:spLocks noGrp="1"/>
          </p:cNvSpPr>
          <p:nvPr>
            <p:ph type="sldNum" sz="quarter" idx="12"/>
          </p:nvPr>
        </p:nvSpPr>
        <p:spPr/>
        <p:txBody>
          <a:bodyPr/>
          <a:lstStyle/>
          <a:p>
            <a:fld id="{984645A1-EA1D-480D-9774-16A5148E20A0}" type="slidenum">
              <a:rPr lang="en-US" smtClean="0"/>
              <a:t>‹#›</a:t>
            </a:fld>
            <a:endParaRPr lang="en-US"/>
          </a:p>
        </p:txBody>
      </p:sp>
    </p:spTree>
    <p:extLst>
      <p:ext uri="{BB962C8B-B14F-4D97-AF65-F5344CB8AC3E}">
        <p14:creationId xmlns:p14="http://schemas.microsoft.com/office/powerpoint/2010/main" val="1295214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91163-C5B5-416C-A23E-DAF836221D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F63619-61AD-45A4-A4CA-3F6F516A81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16B660-ECCE-4090-9FE3-EC7C440E93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5284C9-4F88-460C-8625-D1DD34C60F57}"/>
              </a:ext>
            </a:extLst>
          </p:cNvPr>
          <p:cNvSpPr>
            <a:spLocks noGrp="1"/>
          </p:cNvSpPr>
          <p:nvPr>
            <p:ph type="dt" sz="half" idx="10"/>
          </p:nvPr>
        </p:nvSpPr>
        <p:spPr/>
        <p:txBody>
          <a:bodyPr/>
          <a:lstStyle/>
          <a:p>
            <a:fld id="{7DB024AA-E761-4936-A8AA-B3393A083200}" type="datetimeFigureOut">
              <a:rPr lang="en-US" smtClean="0"/>
              <a:t>10/20/2019</a:t>
            </a:fld>
            <a:endParaRPr lang="en-US"/>
          </a:p>
        </p:txBody>
      </p:sp>
      <p:sp>
        <p:nvSpPr>
          <p:cNvPr id="6" name="Footer Placeholder 5">
            <a:extLst>
              <a:ext uri="{FF2B5EF4-FFF2-40B4-BE49-F238E27FC236}">
                <a16:creationId xmlns:a16="http://schemas.microsoft.com/office/drawing/2014/main" id="{AB651FFC-AF27-413F-906C-4EF3BBDD00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7B4E0C-5CD7-4C71-9B6E-FA6BE288D334}"/>
              </a:ext>
            </a:extLst>
          </p:cNvPr>
          <p:cNvSpPr>
            <a:spLocks noGrp="1"/>
          </p:cNvSpPr>
          <p:nvPr>
            <p:ph type="sldNum" sz="quarter" idx="12"/>
          </p:nvPr>
        </p:nvSpPr>
        <p:spPr/>
        <p:txBody>
          <a:bodyPr/>
          <a:lstStyle/>
          <a:p>
            <a:fld id="{984645A1-EA1D-480D-9774-16A5148E20A0}" type="slidenum">
              <a:rPr lang="en-US" smtClean="0"/>
              <a:t>‹#›</a:t>
            </a:fld>
            <a:endParaRPr lang="en-US"/>
          </a:p>
        </p:txBody>
      </p:sp>
    </p:spTree>
    <p:extLst>
      <p:ext uri="{BB962C8B-B14F-4D97-AF65-F5344CB8AC3E}">
        <p14:creationId xmlns:p14="http://schemas.microsoft.com/office/powerpoint/2010/main" val="2959649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05135-E78B-40FE-A1AC-9B762620A3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C773E8-D2D9-46CB-9454-A9F14EB9CF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619D2E-3658-4312-93FA-175A73ED8C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229843-D0AF-47D1-889B-48F485D544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6DBE14-58D0-4457-93DA-880A554EB7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2F5357-C1A5-4194-B11C-FA9E1370862F}"/>
              </a:ext>
            </a:extLst>
          </p:cNvPr>
          <p:cNvSpPr>
            <a:spLocks noGrp="1"/>
          </p:cNvSpPr>
          <p:nvPr>
            <p:ph type="dt" sz="half" idx="10"/>
          </p:nvPr>
        </p:nvSpPr>
        <p:spPr/>
        <p:txBody>
          <a:bodyPr/>
          <a:lstStyle/>
          <a:p>
            <a:fld id="{7DB024AA-E761-4936-A8AA-B3393A083200}" type="datetimeFigureOut">
              <a:rPr lang="en-US" smtClean="0"/>
              <a:t>10/20/2019</a:t>
            </a:fld>
            <a:endParaRPr lang="en-US"/>
          </a:p>
        </p:txBody>
      </p:sp>
      <p:sp>
        <p:nvSpPr>
          <p:cNvPr id="8" name="Footer Placeholder 7">
            <a:extLst>
              <a:ext uri="{FF2B5EF4-FFF2-40B4-BE49-F238E27FC236}">
                <a16:creationId xmlns:a16="http://schemas.microsoft.com/office/drawing/2014/main" id="{347163C9-E1AF-410C-8D1A-D3F2859622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B7FDCF-69B1-4A0A-8991-93A6DFCA88D7}"/>
              </a:ext>
            </a:extLst>
          </p:cNvPr>
          <p:cNvSpPr>
            <a:spLocks noGrp="1"/>
          </p:cNvSpPr>
          <p:nvPr>
            <p:ph type="sldNum" sz="quarter" idx="12"/>
          </p:nvPr>
        </p:nvSpPr>
        <p:spPr/>
        <p:txBody>
          <a:bodyPr/>
          <a:lstStyle/>
          <a:p>
            <a:fld id="{984645A1-EA1D-480D-9774-16A5148E20A0}" type="slidenum">
              <a:rPr lang="en-US" smtClean="0"/>
              <a:t>‹#›</a:t>
            </a:fld>
            <a:endParaRPr lang="en-US"/>
          </a:p>
        </p:txBody>
      </p:sp>
    </p:spTree>
    <p:extLst>
      <p:ext uri="{BB962C8B-B14F-4D97-AF65-F5344CB8AC3E}">
        <p14:creationId xmlns:p14="http://schemas.microsoft.com/office/powerpoint/2010/main" val="2284238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8FA2D-E6FA-4AEA-971B-EF901D5118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F06B82-80C1-4946-9740-0D5313D5666F}"/>
              </a:ext>
            </a:extLst>
          </p:cNvPr>
          <p:cNvSpPr>
            <a:spLocks noGrp="1"/>
          </p:cNvSpPr>
          <p:nvPr>
            <p:ph type="dt" sz="half" idx="10"/>
          </p:nvPr>
        </p:nvSpPr>
        <p:spPr/>
        <p:txBody>
          <a:bodyPr/>
          <a:lstStyle/>
          <a:p>
            <a:fld id="{7DB024AA-E761-4936-A8AA-B3393A083200}" type="datetimeFigureOut">
              <a:rPr lang="en-US" smtClean="0"/>
              <a:t>10/20/2019</a:t>
            </a:fld>
            <a:endParaRPr lang="en-US"/>
          </a:p>
        </p:txBody>
      </p:sp>
      <p:sp>
        <p:nvSpPr>
          <p:cNvPr id="4" name="Footer Placeholder 3">
            <a:extLst>
              <a:ext uri="{FF2B5EF4-FFF2-40B4-BE49-F238E27FC236}">
                <a16:creationId xmlns:a16="http://schemas.microsoft.com/office/drawing/2014/main" id="{869B9AE0-3C6E-443F-92A8-01FA4F4A17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5086C4-94C8-4DAF-8591-1C8C28270484}"/>
              </a:ext>
            </a:extLst>
          </p:cNvPr>
          <p:cNvSpPr>
            <a:spLocks noGrp="1"/>
          </p:cNvSpPr>
          <p:nvPr>
            <p:ph type="sldNum" sz="quarter" idx="12"/>
          </p:nvPr>
        </p:nvSpPr>
        <p:spPr/>
        <p:txBody>
          <a:bodyPr/>
          <a:lstStyle/>
          <a:p>
            <a:fld id="{984645A1-EA1D-480D-9774-16A5148E20A0}" type="slidenum">
              <a:rPr lang="en-US" smtClean="0"/>
              <a:t>‹#›</a:t>
            </a:fld>
            <a:endParaRPr lang="en-US"/>
          </a:p>
        </p:txBody>
      </p:sp>
    </p:spTree>
    <p:extLst>
      <p:ext uri="{BB962C8B-B14F-4D97-AF65-F5344CB8AC3E}">
        <p14:creationId xmlns:p14="http://schemas.microsoft.com/office/powerpoint/2010/main" val="469814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D27133-32B9-4AE9-86D9-A9021CF0F7BB}"/>
              </a:ext>
            </a:extLst>
          </p:cNvPr>
          <p:cNvSpPr>
            <a:spLocks noGrp="1"/>
          </p:cNvSpPr>
          <p:nvPr>
            <p:ph type="dt" sz="half" idx="10"/>
          </p:nvPr>
        </p:nvSpPr>
        <p:spPr/>
        <p:txBody>
          <a:bodyPr/>
          <a:lstStyle/>
          <a:p>
            <a:fld id="{7DB024AA-E761-4936-A8AA-B3393A083200}" type="datetimeFigureOut">
              <a:rPr lang="en-US" smtClean="0"/>
              <a:t>10/20/2019</a:t>
            </a:fld>
            <a:endParaRPr lang="en-US"/>
          </a:p>
        </p:txBody>
      </p:sp>
      <p:sp>
        <p:nvSpPr>
          <p:cNvPr id="3" name="Footer Placeholder 2">
            <a:extLst>
              <a:ext uri="{FF2B5EF4-FFF2-40B4-BE49-F238E27FC236}">
                <a16:creationId xmlns:a16="http://schemas.microsoft.com/office/drawing/2014/main" id="{FE5BF95E-68A8-4523-96EC-807E3B0F16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038A6-3FFE-492F-80DD-0F5FFC3FDD60}"/>
              </a:ext>
            </a:extLst>
          </p:cNvPr>
          <p:cNvSpPr>
            <a:spLocks noGrp="1"/>
          </p:cNvSpPr>
          <p:nvPr>
            <p:ph type="sldNum" sz="quarter" idx="12"/>
          </p:nvPr>
        </p:nvSpPr>
        <p:spPr/>
        <p:txBody>
          <a:bodyPr/>
          <a:lstStyle/>
          <a:p>
            <a:fld id="{984645A1-EA1D-480D-9774-16A5148E20A0}" type="slidenum">
              <a:rPr lang="en-US" smtClean="0"/>
              <a:t>‹#›</a:t>
            </a:fld>
            <a:endParaRPr lang="en-US"/>
          </a:p>
        </p:txBody>
      </p:sp>
    </p:spTree>
    <p:extLst>
      <p:ext uri="{BB962C8B-B14F-4D97-AF65-F5344CB8AC3E}">
        <p14:creationId xmlns:p14="http://schemas.microsoft.com/office/powerpoint/2010/main" val="2006643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17B95-6B7E-4FF5-866D-6E6F0F0622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71493F-6963-4FF2-B75C-E99A2491DB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700B21-1706-4B33-8E7D-8A21466880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FB057F-04F7-4630-8DE4-5FB8ACD57A2E}"/>
              </a:ext>
            </a:extLst>
          </p:cNvPr>
          <p:cNvSpPr>
            <a:spLocks noGrp="1"/>
          </p:cNvSpPr>
          <p:nvPr>
            <p:ph type="dt" sz="half" idx="10"/>
          </p:nvPr>
        </p:nvSpPr>
        <p:spPr/>
        <p:txBody>
          <a:bodyPr/>
          <a:lstStyle/>
          <a:p>
            <a:fld id="{7DB024AA-E761-4936-A8AA-B3393A083200}" type="datetimeFigureOut">
              <a:rPr lang="en-US" smtClean="0"/>
              <a:t>10/20/2019</a:t>
            </a:fld>
            <a:endParaRPr lang="en-US"/>
          </a:p>
        </p:txBody>
      </p:sp>
      <p:sp>
        <p:nvSpPr>
          <p:cNvPr id="6" name="Footer Placeholder 5">
            <a:extLst>
              <a:ext uri="{FF2B5EF4-FFF2-40B4-BE49-F238E27FC236}">
                <a16:creationId xmlns:a16="http://schemas.microsoft.com/office/drawing/2014/main" id="{F53318B1-E15C-4CFC-BFEC-452D021FCB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049282-BD10-4497-B2D5-DD5580C13B72}"/>
              </a:ext>
            </a:extLst>
          </p:cNvPr>
          <p:cNvSpPr>
            <a:spLocks noGrp="1"/>
          </p:cNvSpPr>
          <p:nvPr>
            <p:ph type="sldNum" sz="quarter" idx="12"/>
          </p:nvPr>
        </p:nvSpPr>
        <p:spPr/>
        <p:txBody>
          <a:bodyPr/>
          <a:lstStyle/>
          <a:p>
            <a:fld id="{984645A1-EA1D-480D-9774-16A5148E20A0}" type="slidenum">
              <a:rPr lang="en-US" smtClean="0"/>
              <a:t>‹#›</a:t>
            </a:fld>
            <a:endParaRPr lang="en-US"/>
          </a:p>
        </p:txBody>
      </p:sp>
    </p:spTree>
    <p:extLst>
      <p:ext uri="{BB962C8B-B14F-4D97-AF65-F5344CB8AC3E}">
        <p14:creationId xmlns:p14="http://schemas.microsoft.com/office/powerpoint/2010/main" val="1899677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E06F9-9534-430E-A0FA-B039AC9FE4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69FED9-E87E-458A-98A1-84F4FB1079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FD10EC-9986-4C02-8E23-23CFAFEE5E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19AE89-B189-4FDC-8D38-CF2BEEA66B22}"/>
              </a:ext>
            </a:extLst>
          </p:cNvPr>
          <p:cNvSpPr>
            <a:spLocks noGrp="1"/>
          </p:cNvSpPr>
          <p:nvPr>
            <p:ph type="dt" sz="half" idx="10"/>
          </p:nvPr>
        </p:nvSpPr>
        <p:spPr/>
        <p:txBody>
          <a:bodyPr/>
          <a:lstStyle/>
          <a:p>
            <a:fld id="{7DB024AA-E761-4936-A8AA-B3393A083200}" type="datetimeFigureOut">
              <a:rPr lang="en-US" smtClean="0"/>
              <a:t>10/20/2019</a:t>
            </a:fld>
            <a:endParaRPr lang="en-US"/>
          </a:p>
        </p:txBody>
      </p:sp>
      <p:sp>
        <p:nvSpPr>
          <p:cNvPr id="6" name="Footer Placeholder 5">
            <a:extLst>
              <a:ext uri="{FF2B5EF4-FFF2-40B4-BE49-F238E27FC236}">
                <a16:creationId xmlns:a16="http://schemas.microsoft.com/office/drawing/2014/main" id="{7495913F-7B2E-4DE7-965D-79FC0E5B31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EA367B-BF96-4D68-8268-A86E1A82B6C3}"/>
              </a:ext>
            </a:extLst>
          </p:cNvPr>
          <p:cNvSpPr>
            <a:spLocks noGrp="1"/>
          </p:cNvSpPr>
          <p:nvPr>
            <p:ph type="sldNum" sz="quarter" idx="12"/>
          </p:nvPr>
        </p:nvSpPr>
        <p:spPr/>
        <p:txBody>
          <a:bodyPr/>
          <a:lstStyle/>
          <a:p>
            <a:fld id="{984645A1-EA1D-480D-9774-16A5148E20A0}" type="slidenum">
              <a:rPr lang="en-US" smtClean="0"/>
              <a:t>‹#›</a:t>
            </a:fld>
            <a:endParaRPr lang="en-US"/>
          </a:p>
        </p:txBody>
      </p:sp>
    </p:spTree>
    <p:extLst>
      <p:ext uri="{BB962C8B-B14F-4D97-AF65-F5344CB8AC3E}">
        <p14:creationId xmlns:p14="http://schemas.microsoft.com/office/powerpoint/2010/main" val="1639505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FD4221-36BD-4076-8C8C-751F0D68F9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9945C7-D91F-4C76-8A75-AEF30A3BA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99910C-730E-4A42-BE19-2D34BFAD5C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B024AA-E761-4936-A8AA-B3393A083200}" type="datetimeFigureOut">
              <a:rPr lang="en-US" smtClean="0"/>
              <a:t>10/20/2019</a:t>
            </a:fld>
            <a:endParaRPr lang="en-US"/>
          </a:p>
        </p:txBody>
      </p:sp>
      <p:sp>
        <p:nvSpPr>
          <p:cNvPr id="5" name="Footer Placeholder 4">
            <a:extLst>
              <a:ext uri="{FF2B5EF4-FFF2-40B4-BE49-F238E27FC236}">
                <a16:creationId xmlns:a16="http://schemas.microsoft.com/office/drawing/2014/main" id="{8F0F7862-0E36-4BBF-9BFC-6FE11BC1B0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4DC872-B218-4D4F-A76B-6DF455B8B7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4645A1-EA1D-480D-9774-16A5148E20A0}" type="slidenum">
              <a:rPr lang="en-US" smtClean="0"/>
              <a:t>‹#›</a:t>
            </a:fld>
            <a:endParaRPr lang="en-US"/>
          </a:p>
        </p:txBody>
      </p:sp>
    </p:spTree>
    <p:extLst>
      <p:ext uri="{BB962C8B-B14F-4D97-AF65-F5344CB8AC3E}">
        <p14:creationId xmlns:p14="http://schemas.microsoft.com/office/powerpoint/2010/main" val="919504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C81A1-0FA7-4724-8FAF-F6D9B7E29B60}"/>
              </a:ext>
            </a:extLst>
          </p:cNvPr>
          <p:cNvSpPr>
            <a:spLocks noGrp="1"/>
          </p:cNvSpPr>
          <p:nvPr>
            <p:ph type="ctrTitle"/>
          </p:nvPr>
        </p:nvSpPr>
        <p:spPr/>
        <p:txBody>
          <a:bodyPr>
            <a:normAutofit fontScale="90000"/>
          </a:bodyPr>
          <a:lstStyle/>
          <a:p>
            <a:r>
              <a:rPr lang="en-US" cap="small" dirty="0">
                <a:effectLst/>
                <a:latin typeface="Andalus" panose="02020603050405020304" pitchFamily="18" charset="-78"/>
                <a:cs typeface="Andalus" panose="02020603050405020304" pitchFamily="18" charset="-78"/>
              </a:rPr>
              <a:t>Autonomous Intersection Management</a:t>
            </a:r>
            <a:endParaRPr lang="en-US" dirty="0"/>
          </a:p>
        </p:txBody>
      </p:sp>
      <p:sp>
        <p:nvSpPr>
          <p:cNvPr id="3" name="Subtitle 2">
            <a:extLst>
              <a:ext uri="{FF2B5EF4-FFF2-40B4-BE49-F238E27FC236}">
                <a16:creationId xmlns:a16="http://schemas.microsoft.com/office/drawing/2014/main" id="{E2B69AF8-EE19-4CC2-B185-594EEE9F640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72144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3C6AE-D1FF-4FB0-B871-772F9089C19A}"/>
              </a:ext>
            </a:extLst>
          </p:cNvPr>
          <p:cNvSpPr>
            <a:spLocks noGrp="1"/>
          </p:cNvSpPr>
          <p:nvPr>
            <p:ph type="title"/>
          </p:nvPr>
        </p:nvSpPr>
        <p:spPr/>
        <p:txBody>
          <a:bodyPr/>
          <a:lstStyle/>
          <a:p>
            <a:r>
              <a:rPr lang="en-US" dirty="0"/>
              <a:t>Introduction about AIM and motivation</a:t>
            </a:r>
          </a:p>
        </p:txBody>
      </p:sp>
      <p:sp>
        <p:nvSpPr>
          <p:cNvPr id="3" name="Content Placeholder 2">
            <a:extLst>
              <a:ext uri="{FF2B5EF4-FFF2-40B4-BE49-F238E27FC236}">
                <a16:creationId xmlns:a16="http://schemas.microsoft.com/office/drawing/2014/main" id="{04B25F37-C51B-4276-B011-0C8C944FF685}"/>
              </a:ext>
            </a:extLst>
          </p:cNvPr>
          <p:cNvSpPr>
            <a:spLocks noGrp="1"/>
          </p:cNvSpPr>
          <p:nvPr>
            <p:ph idx="1"/>
          </p:nvPr>
        </p:nvSpPr>
        <p:spPr/>
        <p:txBody>
          <a:bodyPr>
            <a:normAutofit fontScale="92500" lnSpcReduction="10000"/>
          </a:bodyPr>
          <a:lstStyle/>
          <a:p>
            <a:pPr marL="0" indent="0">
              <a:buNone/>
            </a:pPr>
            <a:endParaRPr lang="en-US" sz="1800" dirty="0">
              <a:effectLst>
                <a:outerShdw blurRad="38100" dist="38100" dir="2700000" algn="tl">
                  <a:srgbClr val="000000">
                    <a:alpha val="43137"/>
                  </a:srgbClr>
                </a:outerShdw>
              </a:effectLst>
            </a:endParaRPr>
          </a:p>
          <a:p>
            <a:r>
              <a:rPr lang="en-US" sz="1800" dirty="0">
                <a:effectLst>
                  <a:outerShdw blurRad="38100" dist="38100" dir="2700000" algn="tl">
                    <a:srgbClr val="000000">
                      <a:alpha val="43137"/>
                    </a:srgbClr>
                  </a:outerShdw>
                </a:effectLst>
              </a:rPr>
              <a:t>Idea: Autonomously and efficiently manage/schedule vehicles through a 4-way dedicated lane intersection.</a:t>
            </a:r>
          </a:p>
          <a:p>
            <a:r>
              <a:rPr lang="en-US" sz="1800" dirty="0"/>
              <a:t>Vehicle collisions at intersections account for anywhere between 25% and 45% of all collisions. – Kurt </a:t>
            </a:r>
            <a:r>
              <a:rPr lang="en-US" sz="1800" dirty="0" err="1"/>
              <a:t>Dresnor</a:t>
            </a:r>
            <a:endParaRPr lang="en-US" sz="1800" dirty="0"/>
          </a:p>
          <a:p>
            <a:r>
              <a:rPr lang="en-US" sz="1800" dirty="0"/>
              <a:t>By keeping the number of messages and amount of information transmitted to a minimum, the system can afford to put more communication reliability measures in place. Furthermore, each vehicle, as an autonomous agent, may have privacy concerns which should be respected. Keeping the communication complexity low will also make the system more scalable.</a:t>
            </a:r>
          </a:p>
          <a:p>
            <a:r>
              <a:rPr lang="en-US" sz="1800" dirty="0">
                <a:effectLst>
                  <a:outerShdw blurRad="38100" dist="38100" dir="2700000" algn="tl">
                    <a:srgbClr val="000000">
                      <a:alpha val="43137"/>
                    </a:srgbClr>
                  </a:outerShdw>
                </a:effectLst>
              </a:rPr>
              <a:t>Focusing less on Driver Agents and mostly on the arbiter/Intersection Manager</a:t>
            </a:r>
          </a:p>
          <a:p>
            <a:r>
              <a:rPr lang="en-US" sz="1800" dirty="0">
                <a:effectLst>
                  <a:outerShdw blurRad="38100" dist="38100" dir="2700000" algn="tl">
                    <a:srgbClr val="000000">
                      <a:alpha val="43137"/>
                    </a:srgbClr>
                  </a:outerShdw>
                </a:effectLst>
              </a:rPr>
              <a:t>Assumptions: </a:t>
            </a:r>
          </a:p>
          <a:p>
            <a:pPr lvl="1"/>
            <a:r>
              <a:rPr lang="en-US" sz="1800" dirty="0">
                <a:effectLst>
                  <a:outerShdw blurRad="38100" dist="38100" dir="2700000" algn="tl">
                    <a:srgbClr val="000000">
                      <a:alpha val="43137"/>
                    </a:srgbClr>
                  </a:outerShdw>
                </a:effectLst>
              </a:rPr>
              <a:t>Fully autonomous vehicles (Tesla Model S P100D)</a:t>
            </a:r>
          </a:p>
          <a:p>
            <a:pPr lvl="1"/>
            <a:r>
              <a:rPr lang="en-US" sz="1800" dirty="0">
                <a:effectLst>
                  <a:outerShdw blurRad="38100" dist="38100" dir="2700000" algn="tl">
                    <a:srgbClr val="000000">
                      <a:alpha val="43137"/>
                    </a:srgbClr>
                  </a:outerShdw>
                </a:effectLst>
              </a:rPr>
              <a:t>5G telecommunication (minimal delay) no communication failure</a:t>
            </a:r>
          </a:p>
          <a:p>
            <a:pPr lvl="1"/>
            <a:r>
              <a:rPr lang="en-US" sz="1800" dirty="0">
                <a:effectLst>
                  <a:outerShdw blurRad="38100" dist="38100" dir="2700000" algn="tl">
                    <a:srgbClr val="000000">
                      <a:alpha val="43137"/>
                    </a:srgbClr>
                  </a:outerShdw>
                </a:effectLst>
              </a:rPr>
              <a:t>Centralized architecture with a high resource powerful computer system placed at the intersection powering the Intersection Manager (IM)</a:t>
            </a:r>
          </a:p>
          <a:p>
            <a:pPr lvl="1"/>
            <a:r>
              <a:rPr lang="en-US" sz="1800" dirty="0">
                <a:effectLst>
                  <a:outerShdw blurRad="38100" dist="38100" dir="2700000" algn="tl">
                    <a:srgbClr val="000000">
                      <a:alpha val="43137"/>
                    </a:srgbClr>
                  </a:outerShdw>
                </a:effectLst>
              </a:rPr>
              <a:t>No error</a:t>
            </a:r>
          </a:p>
          <a:p>
            <a:r>
              <a:rPr lang="en-US" sz="1800" dirty="0">
                <a:effectLst>
                  <a:outerShdw blurRad="38100" dist="38100" dir="2700000" algn="tl">
                    <a:srgbClr val="000000">
                      <a:alpha val="43137"/>
                    </a:srgbClr>
                  </a:outerShdw>
                </a:effectLst>
                <a:cs typeface="Traditional Arabic" panose="02020603050405020304" pitchFamily="18" charset="-78"/>
              </a:rPr>
              <a:t>To accomplish this we intend to use ROS, and a visualization software.</a:t>
            </a:r>
          </a:p>
          <a:p>
            <a:pPr marL="0" indent="0">
              <a:buNone/>
            </a:pPr>
            <a:endParaRPr lang="en-US" sz="1800" dirty="0"/>
          </a:p>
          <a:p>
            <a:endParaRPr lang="en-US" sz="1800" dirty="0"/>
          </a:p>
          <a:p>
            <a:endParaRPr lang="en-US" sz="1800" dirty="0"/>
          </a:p>
        </p:txBody>
      </p:sp>
    </p:spTree>
    <p:extLst>
      <p:ext uri="{BB962C8B-B14F-4D97-AF65-F5344CB8AC3E}">
        <p14:creationId xmlns:p14="http://schemas.microsoft.com/office/powerpoint/2010/main" val="3201618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close up of a map&#10;&#10;Description automatically generated">
            <a:extLst>
              <a:ext uri="{FF2B5EF4-FFF2-40B4-BE49-F238E27FC236}">
                <a16:creationId xmlns:a16="http://schemas.microsoft.com/office/drawing/2014/main" id="{94FEE7B4-C9B5-49E1-850B-6CF856614E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0466" y="643466"/>
            <a:ext cx="5571067" cy="5571067"/>
          </a:xfrm>
          <a:prstGeom prst="rect">
            <a:avLst/>
          </a:prstGeom>
        </p:spPr>
      </p:pic>
    </p:spTree>
    <p:extLst>
      <p:ext uri="{BB962C8B-B14F-4D97-AF65-F5344CB8AC3E}">
        <p14:creationId xmlns:p14="http://schemas.microsoft.com/office/powerpoint/2010/main" val="1279582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DACD5-3964-49E8-9CE0-0B08B7E5CADE}"/>
              </a:ext>
            </a:extLst>
          </p:cNvPr>
          <p:cNvSpPr>
            <a:spLocks noGrp="1"/>
          </p:cNvSpPr>
          <p:nvPr>
            <p:ph type="title"/>
          </p:nvPr>
        </p:nvSpPr>
        <p:spPr/>
        <p:txBody>
          <a:bodyPr/>
          <a:lstStyle/>
          <a:p>
            <a:r>
              <a:rPr lang="en-US" dirty="0"/>
              <a:t>Previous Work</a:t>
            </a:r>
          </a:p>
        </p:txBody>
      </p:sp>
      <p:sp>
        <p:nvSpPr>
          <p:cNvPr id="3" name="Content Placeholder 2">
            <a:extLst>
              <a:ext uri="{FF2B5EF4-FFF2-40B4-BE49-F238E27FC236}">
                <a16:creationId xmlns:a16="http://schemas.microsoft.com/office/drawing/2014/main" id="{3872D00B-8186-4575-85F6-68F3C00DF72C}"/>
              </a:ext>
            </a:extLst>
          </p:cNvPr>
          <p:cNvSpPr>
            <a:spLocks noGrp="1"/>
          </p:cNvSpPr>
          <p:nvPr>
            <p:ph idx="1"/>
          </p:nvPr>
        </p:nvSpPr>
        <p:spPr>
          <a:xfrm>
            <a:off x="838200" y="1825625"/>
            <a:ext cx="10515600" cy="4351338"/>
          </a:xfrm>
        </p:spPr>
        <p:txBody>
          <a:bodyPr/>
          <a:lstStyle/>
          <a:p>
            <a:r>
              <a:rPr lang="en-US" dirty="0"/>
              <a:t>Worked on implementing an AIM System for a previous class</a:t>
            </a:r>
          </a:p>
          <a:p>
            <a:r>
              <a:rPr lang="en-US" dirty="0"/>
              <a:t>“A Multiagent Approach to Autonomous Intersection Management” by Kurt </a:t>
            </a:r>
            <a:r>
              <a:rPr lang="en-US" dirty="0" err="1"/>
              <a:t>Dresner</a:t>
            </a:r>
            <a:r>
              <a:rPr lang="en-US" dirty="0"/>
              <a:t> and Peter Stone</a:t>
            </a:r>
          </a:p>
          <a:p>
            <a:pPr lvl="1"/>
            <a:r>
              <a:rPr lang="en-US" dirty="0"/>
              <a:t>Reservation system using “First Come, First Served” policy</a:t>
            </a:r>
          </a:p>
          <a:p>
            <a:pPr lvl="1"/>
            <a:r>
              <a:rPr lang="en-US" dirty="0"/>
              <a:t>Use of a grid of “reservation” tiles</a:t>
            </a:r>
          </a:p>
          <a:p>
            <a:pPr lvl="1"/>
            <a:r>
              <a:rPr lang="en-US" dirty="0"/>
              <a:t>Dealing with acceleration in the intersection. Consider trajectories where the vehicle accelerates to max velocity, and maintains current velocity</a:t>
            </a:r>
          </a:p>
          <a:p>
            <a:pPr lvl="1"/>
            <a:r>
              <a:rPr lang="en-US" dirty="0"/>
              <a:t>Force a minimum velocity</a:t>
            </a:r>
          </a:p>
          <a:p>
            <a:pPr lvl="1"/>
            <a:r>
              <a:rPr lang="en-US" dirty="0"/>
              <a:t>Ability to change the policy</a:t>
            </a:r>
          </a:p>
        </p:txBody>
      </p:sp>
    </p:spTree>
    <p:extLst>
      <p:ext uri="{BB962C8B-B14F-4D97-AF65-F5344CB8AC3E}">
        <p14:creationId xmlns:p14="http://schemas.microsoft.com/office/powerpoint/2010/main" val="1790021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85BD1-3E04-4D69-B046-1B2AE3247419}"/>
              </a:ext>
            </a:extLst>
          </p:cNvPr>
          <p:cNvSpPr>
            <a:spLocks noGrp="1"/>
          </p:cNvSpPr>
          <p:nvPr>
            <p:ph type="title"/>
          </p:nvPr>
        </p:nvSpPr>
        <p:spPr/>
        <p:txBody>
          <a:bodyPr/>
          <a:lstStyle/>
          <a:p>
            <a:r>
              <a:rPr lang="en-US" dirty="0"/>
              <a:t>Project Scope &amp; Implementation</a:t>
            </a:r>
          </a:p>
        </p:txBody>
      </p:sp>
      <p:sp>
        <p:nvSpPr>
          <p:cNvPr id="3" name="Content Placeholder 2">
            <a:extLst>
              <a:ext uri="{FF2B5EF4-FFF2-40B4-BE49-F238E27FC236}">
                <a16:creationId xmlns:a16="http://schemas.microsoft.com/office/drawing/2014/main" id="{0F0079DE-59E5-4E96-BCE2-FF51FC105CA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94363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033D1-BC09-4D85-8A74-21B739B9A255}"/>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FBB559FD-B15A-4726-B768-D8E88B4F5432}"/>
              </a:ext>
            </a:extLst>
          </p:cNvPr>
          <p:cNvSpPr>
            <a:spLocks noGrp="1"/>
          </p:cNvSpPr>
          <p:nvPr>
            <p:ph idx="1"/>
          </p:nvPr>
        </p:nvSpPr>
        <p:spPr/>
        <p:txBody>
          <a:bodyPr/>
          <a:lstStyle/>
          <a:p>
            <a:r>
              <a:rPr lang="en-US" dirty="0"/>
              <a:t>Our system should:</a:t>
            </a:r>
          </a:p>
          <a:p>
            <a:pPr lvl="1"/>
            <a:r>
              <a:rPr lang="en-US" dirty="0"/>
              <a:t>Have no collisions</a:t>
            </a:r>
          </a:p>
          <a:p>
            <a:pPr lvl="1"/>
            <a:r>
              <a:rPr lang="en-US" dirty="0"/>
              <a:t>Decrease the average delay of vehicles passing through the intersection</a:t>
            </a:r>
          </a:p>
          <a:p>
            <a:r>
              <a:rPr lang="en-US" dirty="0"/>
              <a:t>Develop a policy for granting reservation requests to vehicles using trajectory planning</a:t>
            </a:r>
          </a:p>
          <a:p>
            <a:r>
              <a:rPr lang="en-US" dirty="0"/>
              <a:t>Compare our policy with other traffic control policies:</a:t>
            </a:r>
          </a:p>
          <a:p>
            <a:pPr lvl="1"/>
            <a:r>
              <a:rPr lang="en-US" dirty="0"/>
              <a:t>Traffic lights</a:t>
            </a:r>
          </a:p>
          <a:p>
            <a:pPr lvl="1"/>
            <a:r>
              <a:rPr lang="en-US" dirty="0"/>
              <a:t>Stop Signs</a:t>
            </a:r>
          </a:p>
          <a:p>
            <a:pPr lvl="1"/>
            <a:r>
              <a:rPr lang="en-US" dirty="0" err="1"/>
              <a:t>Dresner</a:t>
            </a:r>
            <a:r>
              <a:rPr lang="en-US" dirty="0"/>
              <a:t> and Stone policy</a:t>
            </a:r>
          </a:p>
        </p:txBody>
      </p:sp>
    </p:spTree>
    <p:extLst>
      <p:ext uri="{BB962C8B-B14F-4D97-AF65-F5344CB8AC3E}">
        <p14:creationId xmlns:p14="http://schemas.microsoft.com/office/powerpoint/2010/main" val="3871235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305</Words>
  <Application>Microsoft Office PowerPoint</Application>
  <PresentationFormat>Widescreen</PresentationFormat>
  <Paragraphs>34</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Andalus</vt:lpstr>
      <vt:lpstr>Arial</vt:lpstr>
      <vt:lpstr>Calibri</vt:lpstr>
      <vt:lpstr>Calibri Light</vt:lpstr>
      <vt:lpstr>Office Theme</vt:lpstr>
      <vt:lpstr>Autonomous Intersection Management</vt:lpstr>
      <vt:lpstr>Introduction about AIM and motivation</vt:lpstr>
      <vt:lpstr>PowerPoint Presentation</vt:lpstr>
      <vt:lpstr>Previous Work</vt:lpstr>
      <vt:lpstr>Project Scope &amp; Implementation</vt:lpstr>
      <vt:lpstr>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Intersection Management</dc:title>
  <dc:creator>Alex Winger</dc:creator>
  <cp:lastModifiedBy>Alex Winger</cp:lastModifiedBy>
  <cp:revision>1</cp:revision>
  <dcterms:created xsi:type="dcterms:W3CDTF">2019-10-20T22:38:53Z</dcterms:created>
  <dcterms:modified xsi:type="dcterms:W3CDTF">2019-10-20T22:39:00Z</dcterms:modified>
</cp:coreProperties>
</file>