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C1B-3E59-4539-9E4F-EC4D66060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D37BA-770A-4D11-9AE0-BB81E5C50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E73D9-89CB-49EC-8747-B96022C6D779}"/>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BA6C4627-6479-431D-AE02-01BD24406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C495A-EBFD-45B3-BE2E-02C013431796}"/>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10786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C216-A926-4FB7-8C1A-FCA67A919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21B5F-C148-406F-ACAC-E5658E3B8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1E2E-9786-458A-97C8-7371D65ABF33}"/>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0D512852-C165-4992-B016-0CD56151F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0045B-A331-4F2C-ACB2-18F74D48154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10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550EF-B883-4C76-876D-9D6024839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0EA85-F85E-4159-832E-073BB9172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F9D6B-EECD-458C-8DC9-26952364A876}"/>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C0BF8E80-4E3C-46CD-B85B-C457AADC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2205A-544E-4C1D-BB06-4C1EA2C7B31D}"/>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4251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3D7A-2C2C-4C75-B5B0-683DDF54C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F6AD2-7293-4C48-B65B-AD066F646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53070-E78F-402F-98A7-CB3639A85091}"/>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59471805-8F9C-4A1A-AAE9-615FE2F6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133CF-D078-476D-B68C-9BC2A2F0952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15712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3DB-1191-49FC-B637-67AB9D321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E950D-1EC3-4C73-8E84-164C6A9C8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2CFE-8C68-4C62-8948-D47D8734FDC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F6D8C39F-B543-4E3F-B635-088011CC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BB85E-D36F-49DE-8DD6-34FDD6D1328E}"/>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2952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1163-C5B5-416C-A23E-DAF836221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63619-61AD-45A4-A4CA-3F6F516A8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6B660-ECCE-4090-9FE3-EC7C440E9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284C9-4F88-460C-8625-D1DD34C60F57}"/>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AB651FFC-AF27-413F-906C-4EF3BBDD0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B4E0C-5CD7-4C71-9B6E-FA6BE288D33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95964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135-E78B-40FE-A1AC-9B762620A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773E8-D2D9-46CB-9454-A9F14EB9C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19D2E-3658-4312-93FA-175A73ED8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29843-D0AF-47D1-889B-48F485D54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DBE14-58D0-4457-93DA-880A554EB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F5357-C1A5-4194-B11C-FA9E1370862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8" name="Footer Placeholder 7">
            <a:extLst>
              <a:ext uri="{FF2B5EF4-FFF2-40B4-BE49-F238E27FC236}">
                <a16:creationId xmlns:a16="http://schemas.microsoft.com/office/drawing/2014/main" id="{347163C9-E1AF-410C-8D1A-D3F285962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7FDCF-69B1-4A0A-8991-93A6DFCA88D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2842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A2D-E6FA-4AEA-971B-EF901D51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06B82-80C1-4946-9740-0D5313D5666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4" name="Footer Placeholder 3">
            <a:extLst>
              <a:ext uri="{FF2B5EF4-FFF2-40B4-BE49-F238E27FC236}">
                <a16:creationId xmlns:a16="http://schemas.microsoft.com/office/drawing/2014/main" id="{869B9AE0-3C6E-443F-92A8-01FA4F4A1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086C4-94C8-4DAF-8591-1C8C2827048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46981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27133-32B9-4AE9-86D9-A9021CF0F7BB}"/>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3" name="Footer Placeholder 2">
            <a:extLst>
              <a:ext uri="{FF2B5EF4-FFF2-40B4-BE49-F238E27FC236}">
                <a16:creationId xmlns:a16="http://schemas.microsoft.com/office/drawing/2014/main" id="{FE5BF95E-68A8-4523-96EC-807E3B0F1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038A6-3FFE-492F-80DD-0F5FFC3FDD60}"/>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00664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B95-6B7E-4FF5-866D-6E6F0F062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493F-6963-4FF2-B75C-E99A2491D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B21-1706-4B33-8E7D-8A2146688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057F-04F7-4630-8DE4-5FB8ACD57A2E}"/>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F53318B1-E15C-4CFC-BFEC-452D021FC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49282-BD10-4497-B2D5-DD5580C13B72}"/>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9967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6F9-9534-430E-A0FA-B039AC9FE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9FED9-E87E-458A-98A1-84F4FB107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D10EC-9986-4C02-8E23-23CFAFEE5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9AE89-B189-4FDC-8D38-CF2BEEA66B22}"/>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7495913F-7B2E-4DE7-965D-79FC0E5B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A367B-BF96-4D68-8268-A86E1A82B6C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63950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D4221-36BD-4076-8C8C-751F0D68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945C7-D91F-4C76-8A75-AEF30A3BA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9910C-730E-4A42-BE19-2D34BFAD5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8F0F7862-0E36-4BBF-9BFC-6FE11BC1B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DC872-B218-4D4F-A76B-6DF455B8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45A1-EA1D-480D-9774-16A5148E20A0}" type="slidenum">
              <a:rPr lang="en-US" smtClean="0"/>
              <a:t>‹#›</a:t>
            </a:fld>
            <a:endParaRPr lang="en-US"/>
          </a:p>
        </p:txBody>
      </p:sp>
    </p:spTree>
    <p:extLst>
      <p:ext uri="{BB962C8B-B14F-4D97-AF65-F5344CB8AC3E}">
        <p14:creationId xmlns:p14="http://schemas.microsoft.com/office/powerpoint/2010/main" val="91950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1A1-0FA7-4724-8FAF-F6D9B7E29B60}"/>
              </a:ext>
            </a:extLst>
          </p:cNvPr>
          <p:cNvSpPr>
            <a:spLocks noGrp="1"/>
          </p:cNvSpPr>
          <p:nvPr>
            <p:ph type="ctrTitle"/>
          </p:nvPr>
        </p:nvSpPr>
        <p:spPr/>
        <p:txBody>
          <a:bodyPr>
            <a:normAutofit fontScale="90000"/>
          </a:bodyPr>
          <a:lstStyle/>
          <a:p>
            <a:r>
              <a:rPr lang="en-US" cap="small" dirty="0">
                <a:effectLst/>
                <a:latin typeface="Andalus" panose="02020603050405020304" pitchFamily="18" charset="-78"/>
                <a:cs typeface="Andalus" panose="02020603050405020304" pitchFamily="18" charset="-78"/>
              </a:rPr>
              <a:t>Autonomous Intersection Management</a:t>
            </a:r>
            <a:endParaRPr lang="en-US" dirty="0"/>
          </a:p>
        </p:txBody>
      </p:sp>
      <p:sp>
        <p:nvSpPr>
          <p:cNvPr id="3" name="Subtitle 2">
            <a:extLst>
              <a:ext uri="{FF2B5EF4-FFF2-40B4-BE49-F238E27FC236}">
                <a16:creationId xmlns:a16="http://schemas.microsoft.com/office/drawing/2014/main" id="{E2B69AF8-EE19-4CC2-B185-594EEE9F64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14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C6AE-D1FF-4FB0-B871-772F9089C19A}"/>
              </a:ext>
            </a:extLst>
          </p:cNvPr>
          <p:cNvSpPr>
            <a:spLocks noGrp="1"/>
          </p:cNvSpPr>
          <p:nvPr>
            <p:ph type="title"/>
          </p:nvPr>
        </p:nvSpPr>
        <p:spPr/>
        <p:txBody>
          <a:bodyPr/>
          <a:lstStyle/>
          <a:p>
            <a:r>
              <a:rPr lang="en-US" dirty="0"/>
              <a:t>Introduction about AIM and motivation</a:t>
            </a:r>
          </a:p>
        </p:txBody>
      </p:sp>
      <p:sp>
        <p:nvSpPr>
          <p:cNvPr id="3" name="Content Placeholder 2">
            <a:extLst>
              <a:ext uri="{FF2B5EF4-FFF2-40B4-BE49-F238E27FC236}">
                <a16:creationId xmlns:a16="http://schemas.microsoft.com/office/drawing/2014/main" id="{04B25F37-C51B-4276-B011-0C8C944FF685}"/>
              </a:ext>
            </a:extLst>
          </p:cNvPr>
          <p:cNvSpPr>
            <a:spLocks noGrp="1"/>
          </p:cNvSpPr>
          <p:nvPr>
            <p:ph idx="1"/>
          </p:nvPr>
        </p:nvSpPr>
        <p:spPr/>
        <p:txBody>
          <a:bodyPr>
            <a:normAutofit fontScale="92500" lnSpcReduction="10000"/>
          </a:bodyPr>
          <a:lstStyle/>
          <a:p>
            <a:pPr marL="0" indent="0">
              <a:buNone/>
            </a:pPr>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Idea: Autonomously and efficiently manage/schedule vehicles through a 4-way dedicated lane intersection.</a:t>
            </a:r>
          </a:p>
          <a:p>
            <a:r>
              <a:rPr lang="en-US" sz="1800" dirty="0"/>
              <a:t>Vehicle collisions at intersections account for anywhere between 25% and 45% of all collisions. – Kurt </a:t>
            </a:r>
            <a:r>
              <a:rPr lang="en-US" sz="1800" dirty="0" err="1"/>
              <a:t>Dresnor</a:t>
            </a:r>
            <a:endParaRPr lang="en-US" sz="1800" dirty="0"/>
          </a:p>
          <a:p>
            <a:r>
              <a:rPr lang="en-US" sz="1800" dirty="0"/>
              <a:t>By keeping the number of messages and amount of information transmitted to a minimum, the system can afford to put more communication reliability measures in place. Furthermore, each vehicle, as an autonomous agent, may have privacy concerns which should be respected. Keeping the communication complexity low will also make the system more scalable.</a:t>
            </a:r>
          </a:p>
          <a:p>
            <a:r>
              <a:rPr lang="en-US" sz="1800" dirty="0">
                <a:effectLst>
                  <a:outerShdw blurRad="38100" dist="38100" dir="2700000" algn="tl">
                    <a:srgbClr val="000000">
                      <a:alpha val="43137"/>
                    </a:srgbClr>
                  </a:outerShdw>
                </a:effectLst>
              </a:rPr>
              <a:t>Focusing less on Driver Agents and mostly on the arbiter/Intersection Manager</a:t>
            </a:r>
          </a:p>
          <a:p>
            <a:r>
              <a:rPr lang="en-US" sz="1800" dirty="0">
                <a:effectLst>
                  <a:outerShdw blurRad="38100" dist="38100" dir="2700000" algn="tl">
                    <a:srgbClr val="000000">
                      <a:alpha val="43137"/>
                    </a:srgbClr>
                  </a:outerShdw>
                </a:effectLst>
              </a:rPr>
              <a:t>Assumptions: </a:t>
            </a:r>
          </a:p>
          <a:p>
            <a:pPr lvl="1"/>
            <a:r>
              <a:rPr lang="en-US" sz="1800" dirty="0">
                <a:effectLst>
                  <a:outerShdw blurRad="38100" dist="38100" dir="2700000" algn="tl">
                    <a:srgbClr val="000000">
                      <a:alpha val="43137"/>
                    </a:srgbClr>
                  </a:outerShdw>
                </a:effectLst>
              </a:rPr>
              <a:t>Fully autonomous vehicles (Tesla Model S P100D)</a:t>
            </a:r>
          </a:p>
          <a:p>
            <a:pPr lvl="1"/>
            <a:r>
              <a:rPr lang="en-US" sz="1800" dirty="0">
                <a:effectLst>
                  <a:outerShdw blurRad="38100" dist="38100" dir="2700000" algn="tl">
                    <a:srgbClr val="000000">
                      <a:alpha val="43137"/>
                    </a:srgbClr>
                  </a:outerShdw>
                </a:effectLst>
              </a:rPr>
              <a:t>5G telecommunication (minimal delay) no communication failure</a:t>
            </a:r>
          </a:p>
          <a:p>
            <a:pPr lvl="1"/>
            <a:r>
              <a:rPr lang="en-US" sz="1800" dirty="0">
                <a:effectLst>
                  <a:outerShdw blurRad="38100" dist="38100" dir="2700000" algn="tl">
                    <a:srgbClr val="000000">
                      <a:alpha val="43137"/>
                    </a:srgbClr>
                  </a:outerShdw>
                </a:effectLst>
              </a:rPr>
              <a:t>Centralized architecture with a high resource powerful computer system placed at the intersection powering the Intersection Manager (IM)</a:t>
            </a:r>
          </a:p>
          <a:p>
            <a:pPr lvl="1"/>
            <a:r>
              <a:rPr lang="en-US" sz="1800" dirty="0">
                <a:effectLst>
                  <a:outerShdw blurRad="38100" dist="38100" dir="2700000" algn="tl">
                    <a:srgbClr val="000000">
                      <a:alpha val="43137"/>
                    </a:srgbClr>
                  </a:outerShdw>
                </a:effectLst>
              </a:rPr>
              <a:t>No error</a:t>
            </a:r>
          </a:p>
          <a:p>
            <a:r>
              <a:rPr lang="en-US" sz="1800" dirty="0">
                <a:effectLst>
                  <a:outerShdw blurRad="38100" dist="38100" dir="2700000" algn="tl">
                    <a:srgbClr val="000000">
                      <a:alpha val="43137"/>
                    </a:srgbClr>
                  </a:outerShdw>
                </a:effectLst>
                <a:cs typeface="Traditional Arabic" panose="02020603050405020304" pitchFamily="18" charset="-78"/>
              </a:rPr>
              <a:t>To accomplish this we intend to use ROS, and a visualization software.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32016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ED010F1C-1A5F-4668-B2ED-977D5D156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527" y="643466"/>
            <a:ext cx="5910946" cy="5571067"/>
          </a:xfrm>
          <a:prstGeom prst="rect">
            <a:avLst/>
          </a:prstGeom>
        </p:spPr>
      </p:pic>
    </p:spTree>
    <p:extLst>
      <p:ext uri="{BB962C8B-B14F-4D97-AF65-F5344CB8AC3E}">
        <p14:creationId xmlns:p14="http://schemas.microsoft.com/office/powerpoint/2010/main" val="127958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ACD5-3964-49E8-9CE0-0B08B7E5CADE}"/>
              </a:ext>
            </a:extLst>
          </p:cNvPr>
          <p:cNvSpPr>
            <a:spLocks noGrp="1"/>
          </p:cNvSpPr>
          <p:nvPr>
            <p:ph type="title"/>
          </p:nvPr>
        </p:nvSpPr>
        <p:spPr/>
        <p:txBody>
          <a:bodyPr/>
          <a:lstStyle/>
          <a:p>
            <a:r>
              <a:rPr lang="en-US" dirty="0"/>
              <a:t>Previously done work</a:t>
            </a:r>
          </a:p>
        </p:txBody>
      </p:sp>
      <p:sp>
        <p:nvSpPr>
          <p:cNvPr id="3" name="Content Placeholder 2">
            <a:extLst>
              <a:ext uri="{FF2B5EF4-FFF2-40B4-BE49-F238E27FC236}">
                <a16:creationId xmlns:a16="http://schemas.microsoft.com/office/drawing/2014/main" id="{3872D00B-8186-4575-85F6-68F3C00DF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00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5BD1-3E04-4D69-B046-1B2AE3247419}"/>
              </a:ext>
            </a:extLst>
          </p:cNvPr>
          <p:cNvSpPr>
            <a:spLocks noGrp="1"/>
          </p:cNvSpPr>
          <p:nvPr>
            <p:ph type="title"/>
          </p:nvPr>
        </p:nvSpPr>
        <p:spPr/>
        <p:txBody>
          <a:bodyPr/>
          <a:lstStyle/>
          <a:p>
            <a:r>
              <a:rPr lang="en-US" dirty="0"/>
              <a:t>Project Scope &amp; Implementation</a:t>
            </a:r>
          </a:p>
        </p:txBody>
      </p:sp>
      <p:sp>
        <p:nvSpPr>
          <p:cNvPr id="3" name="Content Placeholder 2">
            <a:extLst>
              <a:ext uri="{FF2B5EF4-FFF2-40B4-BE49-F238E27FC236}">
                <a16:creationId xmlns:a16="http://schemas.microsoft.com/office/drawing/2014/main" id="{0F0079DE-59E5-4E96-BCE2-FF51FC105C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436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33D1-BC09-4D85-8A74-21B739B9A25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BB559FD-B15A-4726-B768-D8E88B4F5432}"/>
              </a:ext>
            </a:extLst>
          </p:cNvPr>
          <p:cNvSpPr>
            <a:spLocks noGrp="1"/>
          </p:cNvSpPr>
          <p:nvPr>
            <p:ph idx="1"/>
          </p:nvPr>
        </p:nvSpPr>
        <p:spPr/>
        <p:txBody>
          <a:bodyPr/>
          <a:lstStyle/>
          <a:p>
            <a:r>
              <a:rPr lang="en-US" dirty="0"/>
              <a:t>Building a trajectory algorithm, that resolves conflicts between vehicle trajectories while maximizing throughput</a:t>
            </a:r>
          </a:p>
          <a:p>
            <a:r>
              <a:rPr lang="en-US" dirty="0"/>
              <a:t>More throughput</a:t>
            </a:r>
          </a:p>
          <a:p>
            <a:r>
              <a:rPr lang="en-US" dirty="0"/>
              <a:t>No collisions</a:t>
            </a:r>
          </a:p>
          <a:p>
            <a:r>
              <a:rPr lang="en-US" dirty="0"/>
              <a:t>Cheaper intersections (no need for cloverleaf designs)</a:t>
            </a:r>
          </a:p>
        </p:txBody>
      </p:sp>
    </p:spTree>
    <p:extLst>
      <p:ext uri="{BB962C8B-B14F-4D97-AF65-F5344CB8AC3E}">
        <p14:creationId xmlns:p14="http://schemas.microsoft.com/office/powerpoint/2010/main" val="387123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208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Andalus</vt:lpstr>
      <vt:lpstr>Arial</vt:lpstr>
      <vt:lpstr>Calibri</vt:lpstr>
      <vt:lpstr>Calibri Light</vt:lpstr>
      <vt:lpstr>Office Theme</vt:lpstr>
      <vt:lpstr>Autonomous Intersection Management</vt:lpstr>
      <vt:lpstr>Introduction about AIM and motivation</vt:lpstr>
      <vt:lpstr>PowerPoint Presentation</vt:lpstr>
      <vt:lpstr>Previously done work</vt:lpstr>
      <vt:lpstr>Project Scope &amp; Implementation</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Intersection Management</dc:title>
  <dc:creator>Ahmed Fayed</dc:creator>
  <cp:lastModifiedBy>Alex Winger</cp:lastModifiedBy>
  <cp:revision>7</cp:revision>
  <dcterms:created xsi:type="dcterms:W3CDTF">2019-10-18T21:37:55Z</dcterms:created>
  <dcterms:modified xsi:type="dcterms:W3CDTF">2019-10-20T01:22:38Z</dcterms:modified>
</cp:coreProperties>
</file>