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48" r:id="rId1"/>
  </p:sldMasterIdLst>
  <p:notesMasterIdLst>
    <p:notesMasterId r:id="rId42"/>
  </p:notesMasterIdLst>
  <p:sldIdLst>
    <p:sldId id="256" r:id="rId2"/>
    <p:sldId id="293" r:id="rId3"/>
    <p:sldId id="257" r:id="rId4"/>
    <p:sldId id="294" r:id="rId5"/>
    <p:sldId id="261" r:id="rId6"/>
    <p:sldId id="295" r:id="rId7"/>
    <p:sldId id="264" r:id="rId8"/>
    <p:sldId id="265" r:id="rId9"/>
    <p:sldId id="266" r:id="rId10"/>
    <p:sldId id="267" r:id="rId11"/>
    <p:sldId id="268" r:id="rId12"/>
    <p:sldId id="269" r:id="rId13"/>
    <p:sldId id="270" r:id="rId14"/>
    <p:sldId id="271" r:id="rId15"/>
    <p:sldId id="272" r:id="rId16"/>
    <p:sldId id="273" r:id="rId17"/>
    <p:sldId id="296" r:id="rId18"/>
    <p:sldId id="297" r:id="rId19"/>
    <p:sldId id="298" r:id="rId20"/>
    <p:sldId id="299" r:id="rId21"/>
    <p:sldId id="259" r:id="rId22"/>
    <p:sldId id="281" r:id="rId23"/>
    <p:sldId id="282" r:id="rId24"/>
    <p:sldId id="283" r:id="rId25"/>
    <p:sldId id="284" r:id="rId26"/>
    <p:sldId id="285" r:id="rId27"/>
    <p:sldId id="286" r:id="rId28"/>
    <p:sldId id="287" r:id="rId29"/>
    <p:sldId id="288" r:id="rId30"/>
    <p:sldId id="290" r:id="rId31"/>
    <p:sldId id="291" r:id="rId32"/>
    <p:sldId id="292" r:id="rId33"/>
    <p:sldId id="300" r:id="rId34"/>
    <p:sldId id="301" r:id="rId35"/>
    <p:sldId id="302" r:id="rId36"/>
    <p:sldId id="303" r:id="rId37"/>
    <p:sldId id="304" r:id="rId38"/>
    <p:sldId id="305" r:id="rId39"/>
    <p:sldId id="306" r:id="rId40"/>
    <p:sldId id="289"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CEB255D-8313-4232-96B0-0A34EB3F6CAF}">
          <p14:sldIdLst>
            <p14:sldId id="256"/>
            <p14:sldId id="293"/>
            <p14:sldId id="257"/>
            <p14:sldId id="294"/>
            <p14:sldId id="261"/>
            <p14:sldId id="295"/>
            <p14:sldId id="264"/>
            <p14:sldId id="265"/>
            <p14:sldId id="266"/>
            <p14:sldId id="267"/>
            <p14:sldId id="268"/>
            <p14:sldId id="269"/>
            <p14:sldId id="270"/>
            <p14:sldId id="271"/>
            <p14:sldId id="272"/>
            <p14:sldId id="273"/>
            <p14:sldId id="296"/>
            <p14:sldId id="297"/>
            <p14:sldId id="298"/>
            <p14:sldId id="299"/>
            <p14:sldId id="259"/>
            <p14:sldId id="281"/>
            <p14:sldId id="282"/>
            <p14:sldId id="283"/>
            <p14:sldId id="284"/>
            <p14:sldId id="285"/>
            <p14:sldId id="286"/>
            <p14:sldId id="287"/>
            <p14:sldId id="288"/>
            <p14:sldId id="290"/>
            <p14:sldId id="291"/>
            <p14:sldId id="292"/>
            <p14:sldId id="300"/>
            <p14:sldId id="301"/>
            <p14:sldId id="302"/>
            <p14:sldId id="303"/>
            <p14:sldId id="304"/>
            <p14:sldId id="305"/>
            <p14:sldId id="306"/>
            <p14:sldId id="28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85" autoAdjust="0"/>
    <p:restoredTop sz="81019" autoAdjust="0"/>
  </p:normalViewPr>
  <p:slideViewPr>
    <p:cSldViewPr>
      <p:cViewPr varScale="1">
        <p:scale>
          <a:sx n="60" d="100"/>
          <a:sy n="60" d="100"/>
        </p:scale>
        <p:origin x="-792"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2A30F4-F73E-48D4-818A-EA375B669B4F}" type="datetimeFigureOut">
              <a:rPr lang="en-US" smtClean="0"/>
              <a:t>8/21/2010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9DE737-B4DC-4460-BBCA-76C7F2308527}" type="slidenum">
              <a:rPr lang="en-US" smtClean="0"/>
              <a:t>‹#›</a:t>
            </a:fld>
            <a:endParaRPr lang="en-US"/>
          </a:p>
        </p:txBody>
      </p:sp>
    </p:spTree>
    <p:extLst>
      <p:ext uri="{BB962C8B-B14F-4D97-AF65-F5344CB8AC3E}">
        <p14:creationId xmlns:p14="http://schemas.microsoft.com/office/powerpoint/2010/main" val="1047249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h-TH" b="1" dirty="0" smtClean="0"/>
              <a:t>ระบบสนับสนุนการตัดสินใจ (</a:t>
            </a:r>
            <a:r>
              <a:rPr lang="en-US" b="1" dirty="0" smtClean="0"/>
              <a:t>Decision support system)</a:t>
            </a:r>
            <a:r>
              <a:rPr lang="en-US" dirty="0" smtClean="0"/>
              <a:t> </a:t>
            </a:r>
            <a:r>
              <a:rPr lang="th-TH" dirty="0" smtClean="0"/>
              <a:t>หมายถึง ซอฟท์แวร์ที่ช่วยในการตัดสินใจเกี่ยวกับการจัดการ การรวบรวมข้อมูล การวิเคราะห์ข้อมูล และการสร้างตัวแบบที่ซับซ้อน ภายใต้ซอฟท์แวร์เดียวกัน </a:t>
            </a:r>
            <a:endParaRPr lang="en-US" dirty="0"/>
          </a:p>
        </p:txBody>
      </p:sp>
      <p:sp>
        <p:nvSpPr>
          <p:cNvPr id="4" name="Slide Number Placeholder 3"/>
          <p:cNvSpPr>
            <a:spLocks noGrp="1"/>
          </p:cNvSpPr>
          <p:nvPr>
            <p:ph type="sldNum" sz="quarter" idx="10"/>
          </p:nvPr>
        </p:nvSpPr>
        <p:spPr/>
        <p:txBody>
          <a:bodyPr/>
          <a:lstStyle/>
          <a:p>
            <a:fld id="{DF9DE737-B4DC-4460-BBCA-76C7F2308527}" type="slidenum">
              <a:rPr lang="en-US" smtClean="0"/>
              <a:t>2</a:t>
            </a:fld>
            <a:endParaRPr lang="en-US"/>
          </a:p>
        </p:txBody>
      </p:sp>
    </p:spTree>
    <p:extLst>
      <p:ext uri="{BB962C8B-B14F-4D97-AF65-F5344CB8AC3E}">
        <p14:creationId xmlns:p14="http://schemas.microsoft.com/office/powerpoint/2010/main" val="9077313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E46199D-95DD-4183-B108-ED69B197BA71}" type="slidenum">
              <a:rPr lang="th-TH" smtClean="0"/>
              <a:pPr/>
              <a:t>37</a:t>
            </a:fld>
            <a:endParaRPr lang="th-TH"/>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E46199D-95DD-4183-B108-ED69B197BA71}" type="slidenum">
              <a:rPr lang="th-TH" smtClean="0"/>
              <a:pPr/>
              <a:t>38</a:t>
            </a:fld>
            <a:endParaRPr lang="th-TH"/>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E46199D-95DD-4183-B108-ED69B197BA71}" type="slidenum">
              <a:rPr lang="th-TH" smtClean="0"/>
              <a:pPr/>
              <a:t>39</a:t>
            </a:fld>
            <a:endParaRPr lang="th-TH"/>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9DE737-B4DC-4460-BBCA-76C7F2308527}" type="slidenum">
              <a:rPr lang="en-US" smtClean="0"/>
              <a:t>40</a:t>
            </a:fld>
            <a:endParaRPr lang="en-US"/>
          </a:p>
        </p:txBody>
      </p:sp>
    </p:spTree>
    <p:extLst>
      <p:ext uri="{BB962C8B-B14F-4D97-AF65-F5344CB8AC3E}">
        <p14:creationId xmlns:p14="http://schemas.microsoft.com/office/powerpoint/2010/main" val="736845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h-TH" dirty="0" smtClean="0"/>
              <a:t>ทางซ้ายเป็นแบบที่มีความละเอียดมาก</a:t>
            </a:r>
          </a:p>
          <a:p>
            <a:r>
              <a:rPr lang="th-TH" dirty="0" smtClean="0"/>
              <a:t>ทางขวาเป็นแบบที่เหมาะสมกับ</a:t>
            </a:r>
            <a:r>
              <a:rPr lang="th-TH" baseline="0" dirty="0" smtClean="0"/>
              <a:t> </a:t>
            </a:r>
            <a:r>
              <a:rPr lang="en-US" baseline="0" dirty="0" smtClean="0"/>
              <a:t>telecommunication and  </a:t>
            </a:r>
            <a:r>
              <a:rPr lang="en-US" baseline="0" dirty="0" err="1" smtClean="0"/>
              <a:t>Uilities</a:t>
            </a:r>
            <a:r>
              <a:rPr lang="en-US" baseline="0" dirty="0" smtClean="0"/>
              <a:t> </a:t>
            </a:r>
          </a:p>
          <a:p>
            <a:r>
              <a:rPr lang="th-TH" baseline="0" dirty="0" smtClean="0"/>
              <a:t>เพราะ เวลาเก็บ </a:t>
            </a:r>
            <a:r>
              <a:rPr lang="en-US" baseline="0" dirty="0" smtClean="0"/>
              <a:t>bill </a:t>
            </a:r>
            <a:r>
              <a:rPr lang="th-TH" baseline="0" dirty="0" smtClean="0"/>
              <a:t>เราไม่ดูการเก็บเป็นรายวัน หรือรายสัปดาห์</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F9DE737-B4DC-4460-BBCA-76C7F2308527}" type="slidenum">
              <a:rPr lang="en-US" smtClean="0"/>
              <a:t>6</a:t>
            </a:fld>
            <a:endParaRPr lang="en-US"/>
          </a:p>
        </p:txBody>
      </p:sp>
    </p:spTree>
    <p:extLst>
      <p:ext uri="{BB962C8B-B14F-4D97-AF65-F5344CB8AC3E}">
        <p14:creationId xmlns:p14="http://schemas.microsoft.com/office/powerpoint/2010/main" val="24643629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9DE737-B4DC-4460-BBCA-76C7F2308527}" type="slidenum">
              <a:rPr lang="en-US" smtClean="0"/>
              <a:t>7</a:t>
            </a:fld>
            <a:endParaRPr lang="en-US"/>
          </a:p>
        </p:txBody>
      </p:sp>
    </p:spTree>
    <p:extLst>
      <p:ext uri="{BB962C8B-B14F-4D97-AF65-F5344CB8AC3E}">
        <p14:creationId xmlns:p14="http://schemas.microsoft.com/office/powerpoint/2010/main" val="3202760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9DE737-B4DC-4460-BBCA-76C7F2308527}" type="slidenum">
              <a:rPr lang="en-US" smtClean="0"/>
              <a:t>11</a:t>
            </a:fld>
            <a:endParaRPr lang="en-US"/>
          </a:p>
        </p:txBody>
      </p:sp>
    </p:spTree>
    <p:extLst>
      <p:ext uri="{BB962C8B-B14F-4D97-AF65-F5344CB8AC3E}">
        <p14:creationId xmlns:p14="http://schemas.microsoft.com/office/powerpoint/2010/main" val="2789863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Grain </a:t>
            </a:r>
            <a:r>
              <a:rPr lang="th-TH" dirty="0" smtClean="0"/>
              <a:t> </a:t>
            </a:r>
            <a:r>
              <a:rPr lang="en-US" dirty="0" smtClean="0"/>
              <a:t>=  1 row </a:t>
            </a:r>
            <a:r>
              <a:rPr lang="th-TH" dirty="0" smtClean="0"/>
              <a:t>แสดงถึง </a:t>
            </a:r>
            <a:r>
              <a:rPr lang="en-US" dirty="0" smtClean="0"/>
              <a:t>1</a:t>
            </a:r>
            <a:r>
              <a:rPr lang="th-TH" dirty="0" smtClean="0"/>
              <a:t> </a:t>
            </a:r>
            <a:r>
              <a:rPr lang="en-US" dirty="0" smtClean="0"/>
              <a:t>Bill </a:t>
            </a:r>
            <a:r>
              <a:rPr lang="th-TH" dirty="0" smtClean="0"/>
              <a:t>ในแต่ละเดือน</a:t>
            </a:r>
            <a:endParaRPr lang="en-US" dirty="0" smtClean="0"/>
          </a:p>
          <a:p>
            <a:endParaRPr lang="en-US" dirty="0"/>
          </a:p>
        </p:txBody>
      </p:sp>
      <p:sp>
        <p:nvSpPr>
          <p:cNvPr id="4" name="Slide Number Placeholder 3"/>
          <p:cNvSpPr>
            <a:spLocks noGrp="1"/>
          </p:cNvSpPr>
          <p:nvPr>
            <p:ph type="sldNum" sz="quarter" idx="10"/>
          </p:nvPr>
        </p:nvSpPr>
        <p:spPr/>
        <p:txBody>
          <a:bodyPr/>
          <a:lstStyle/>
          <a:p>
            <a:fld id="{DF9DE737-B4DC-4460-BBCA-76C7F2308527}" type="slidenum">
              <a:rPr lang="en-US" smtClean="0"/>
              <a:t>21</a:t>
            </a:fld>
            <a:endParaRPr lang="en-US"/>
          </a:p>
        </p:txBody>
      </p:sp>
    </p:spTree>
    <p:extLst>
      <p:ext uri="{BB962C8B-B14F-4D97-AF65-F5344CB8AC3E}">
        <p14:creationId xmlns:p14="http://schemas.microsoft.com/office/powerpoint/2010/main" val="2484290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E46199D-95DD-4183-B108-ED69B197BA71}" type="slidenum">
              <a:rPr lang="th-TH" smtClean="0"/>
              <a:pPr/>
              <a:t>33</a:t>
            </a:fld>
            <a:endParaRPr lang="th-TH"/>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E46199D-95DD-4183-B108-ED69B197BA71}" type="slidenum">
              <a:rPr lang="th-TH" smtClean="0"/>
              <a:pPr/>
              <a:t>34</a:t>
            </a:fld>
            <a:endParaRPr lang="th-TH"/>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E46199D-95DD-4183-B108-ED69B197BA71}" type="slidenum">
              <a:rPr lang="th-TH" smtClean="0"/>
              <a:pPr/>
              <a:t>35</a:t>
            </a:fld>
            <a:endParaRPr lang="th-TH"/>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E46199D-95DD-4183-B108-ED69B197BA71}" type="slidenum">
              <a:rPr lang="th-TH" smtClean="0"/>
              <a:pPr/>
              <a:t>36</a:t>
            </a:fld>
            <a:endParaRPr lang="th-TH"/>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4AB02A5-4FE5-49D9-9E24-09F23B90C450}" type="datetimeFigureOut">
              <a:rPr lang="en-US" smtClean="0"/>
              <a:t>8/21/2010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t>‹#›</a:t>
            </a:fld>
            <a:endParaRPr kumimoji="0" lang="en-US"/>
          </a:p>
        </p:txBody>
      </p:sp>
    </p:spTree>
    <p:extLst>
      <p:ext uri="{BB962C8B-B14F-4D97-AF65-F5344CB8AC3E}">
        <p14:creationId xmlns:p14="http://schemas.microsoft.com/office/powerpoint/2010/main" val="1382608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AB02A5-4FE5-49D9-9E24-09F23B90C450}" type="datetimeFigureOut">
              <a:rPr lang="en-US" smtClean="0"/>
              <a:t>8/21/2010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t>‹#›</a:t>
            </a:fld>
            <a:endParaRPr kumimoji="0" lang="en-US"/>
          </a:p>
        </p:txBody>
      </p:sp>
    </p:spTree>
    <p:extLst>
      <p:ext uri="{BB962C8B-B14F-4D97-AF65-F5344CB8AC3E}">
        <p14:creationId xmlns:p14="http://schemas.microsoft.com/office/powerpoint/2010/main" val="3830292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AB02A5-4FE5-49D9-9E24-09F23B90C450}" type="datetimeFigureOut">
              <a:rPr lang="en-US" smtClean="0"/>
              <a:t>8/21/2010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t>‹#›</a:t>
            </a:fld>
            <a:endParaRPr kumimoji="0" lang="en-US"/>
          </a:p>
        </p:txBody>
      </p:sp>
    </p:spTree>
    <p:extLst>
      <p:ext uri="{BB962C8B-B14F-4D97-AF65-F5344CB8AC3E}">
        <p14:creationId xmlns:p14="http://schemas.microsoft.com/office/powerpoint/2010/main" val="2500189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AB02A5-4FE5-49D9-9E24-09F23B90C450}" type="datetimeFigureOut">
              <a:rPr lang="en-US" smtClean="0"/>
              <a:t>8/21/2010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t>‹#›</a:t>
            </a:fld>
            <a:endParaRPr kumimoji="0" lang="en-US"/>
          </a:p>
        </p:txBody>
      </p:sp>
    </p:spTree>
    <p:extLst>
      <p:ext uri="{BB962C8B-B14F-4D97-AF65-F5344CB8AC3E}">
        <p14:creationId xmlns:p14="http://schemas.microsoft.com/office/powerpoint/2010/main" val="130795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AB02A5-4FE5-49D9-9E24-09F23B90C450}" type="datetimeFigureOut">
              <a:rPr lang="en-US" smtClean="0"/>
              <a:t>8/21/2010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t>‹#›</a:t>
            </a:fld>
            <a:endParaRPr kumimoji="0" lang="en-US"/>
          </a:p>
        </p:txBody>
      </p:sp>
    </p:spTree>
    <p:extLst>
      <p:ext uri="{BB962C8B-B14F-4D97-AF65-F5344CB8AC3E}">
        <p14:creationId xmlns:p14="http://schemas.microsoft.com/office/powerpoint/2010/main" val="1346626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4AB02A5-4FE5-49D9-9E24-09F23B90C450}" type="datetimeFigureOut">
              <a:rPr lang="en-US" smtClean="0"/>
              <a:t>8/21/2010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294C92D-0306-4E69-9CD3-20855E849650}" type="slidenum">
              <a:rPr kumimoji="0" lang="en-US" smtClean="0"/>
              <a:t>‹#›</a:t>
            </a:fld>
            <a:endParaRPr kumimoji="0" lang="en-US"/>
          </a:p>
        </p:txBody>
      </p:sp>
    </p:spTree>
    <p:extLst>
      <p:ext uri="{BB962C8B-B14F-4D97-AF65-F5344CB8AC3E}">
        <p14:creationId xmlns:p14="http://schemas.microsoft.com/office/powerpoint/2010/main" val="1698064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4AB02A5-4FE5-49D9-9E24-09F23B90C450}" type="datetimeFigureOut">
              <a:rPr lang="en-US" smtClean="0"/>
              <a:t>8/21/2010</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6294C92D-0306-4E69-9CD3-20855E849650}" type="slidenum">
              <a:rPr kumimoji="0" lang="en-US" smtClean="0"/>
              <a:t>‹#›</a:t>
            </a:fld>
            <a:endParaRPr kumimoji="0" lang="en-US"/>
          </a:p>
        </p:txBody>
      </p:sp>
    </p:spTree>
    <p:extLst>
      <p:ext uri="{BB962C8B-B14F-4D97-AF65-F5344CB8AC3E}">
        <p14:creationId xmlns:p14="http://schemas.microsoft.com/office/powerpoint/2010/main" val="760699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AB02A5-4FE5-49D9-9E24-09F23B90C450}" type="datetimeFigureOut">
              <a:rPr lang="en-US" smtClean="0"/>
              <a:t>8/21/2010</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6294C92D-0306-4E69-9CD3-20855E849650}" type="slidenum">
              <a:rPr kumimoji="0" lang="en-US" smtClean="0"/>
              <a:t>‹#›</a:t>
            </a:fld>
            <a:endParaRPr kumimoji="0" lang="en-US"/>
          </a:p>
        </p:txBody>
      </p:sp>
    </p:spTree>
    <p:extLst>
      <p:ext uri="{BB962C8B-B14F-4D97-AF65-F5344CB8AC3E}">
        <p14:creationId xmlns:p14="http://schemas.microsoft.com/office/powerpoint/2010/main" val="1631870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AB02A5-4FE5-49D9-9E24-09F23B90C450}" type="datetimeFigureOut">
              <a:rPr lang="en-US" smtClean="0"/>
              <a:t>8/21/2010</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6294C92D-0306-4E69-9CD3-20855E849650}" type="slidenum">
              <a:rPr kumimoji="0" lang="en-US" smtClean="0"/>
              <a:t>‹#›</a:t>
            </a:fld>
            <a:endParaRPr kumimoji="0" lang="en-US"/>
          </a:p>
        </p:txBody>
      </p:sp>
    </p:spTree>
    <p:extLst>
      <p:ext uri="{BB962C8B-B14F-4D97-AF65-F5344CB8AC3E}">
        <p14:creationId xmlns:p14="http://schemas.microsoft.com/office/powerpoint/2010/main" val="2504124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AB02A5-4FE5-49D9-9E24-09F23B90C450}" type="datetimeFigureOut">
              <a:rPr lang="en-US" smtClean="0"/>
              <a:t>8/21/2010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294C92D-0306-4E69-9CD3-20855E849650}" type="slidenum">
              <a:rPr kumimoji="0" lang="en-US" smtClean="0"/>
              <a:t>‹#›</a:t>
            </a:fld>
            <a:endParaRPr kumimoji="0" lang="en-US"/>
          </a:p>
        </p:txBody>
      </p:sp>
    </p:spTree>
    <p:extLst>
      <p:ext uri="{BB962C8B-B14F-4D97-AF65-F5344CB8AC3E}">
        <p14:creationId xmlns:p14="http://schemas.microsoft.com/office/powerpoint/2010/main" val="1578990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AB02A5-4FE5-49D9-9E24-09F23B90C450}" type="datetimeFigureOut">
              <a:rPr lang="en-US" smtClean="0"/>
              <a:t>8/21/2010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294C92D-0306-4E69-9CD3-20855E849650}" type="slidenum">
              <a:rPr kumimoji="0" lang="en-US" smtClean="0"/>
              <a:t>‹#›</a:t>
            </a:fld>
            <a:endParaRPr kumimoji="0" lang="en-US"/>
          </a:p>
        </p:txBody>
      </p:sp>
    </p:spTree>
    <p:extLst>
      <p:ext uri="{BB962C8B-B14F-4D97-AF65-F5344CB8AC3E}">
        <p14:creationId xmlns:p14="http://schemas.microsoft.com/office/powerpoint/2010/main" val="3521802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r" eaLnBrk="1" latinLnBrk="0" hangingPunct="1"/>
            <a:fld id="{54AB02A5-4FE5-49D9-9E24-09F23B90C450}" type="datetimeFigureOut">
              <a:rPr lang="en-US" smtClean="0"/>
              <a:t>8/21/2010</a:t>
            </a:fld>
            <a:endParaRPr lang="en-US" sz="1200">
              <a:solidFill>
                <a:schemeClr val="bg2">
                  <a:shade val="50000"/>
                </a:scheme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0" lang="en-US" sz="1200">
              <a:solidFill>
                <a:schemeClr val="bg2">
                  <a:shade val="50000"/>
                </a:schemeClr>
              </a:solidFill>
              <a:effectLst/>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eaLnBrk="1" latinLnBrk="0" hangingPunct="1"/>
            <a:fld id="{6294C92D-0306-4E69-9CD3-20855E849650}" type="slidenum">
              <a:rPr kumimoji="0" lang="en-US" smtClean="0"/>
              <a:t>‹#›</a:t>
            </a:fld>
            <a:endParaRPr kumimoji="0" lang="en-US" sz="1200">
              <a:solidFill>
                <a:schemeClr val="bg2">
                  <a:shade val="50000"/>
                </a:schemeClr>
              </a:solidFill>
              <a:effectLst/>
            </a:endParaRPr>
          </a:p>
        </p:txBody>
      </p:sp>
    </p:spTree>
    <p:extLst>
      <p:ext uri="{BB962C8B-B14F-4D97-AF65-F5344CB8AC3E}">
        <p14:creationId xmlns:p14="http://schemas.microsoft.com/office/powerpoint/2010/main" val="2596601737"/>
      </p:ext>
    </p:extLst>
  </p:cSld>
  <p:clrMap bg1="lt1" tx1="dk1" bg2="lt2" tx2="dk2" accent1="accent1" accent2="accent2" accent3="accent3" accent4="accent4" accent5="accent5" accent6="accent6" hlink="hlink" folHlink="folHlink"/>
  <p:sldLayoutIdLst>
    <p:sldLayoutId id="2147484549" r:id="rId1"/>
    <p:sldLayoutId id="2147484550" r:id="rId2"/>
    <p:sldLayoutId id="2147484551" r:id="rId3"/>
    <p:sldLayoutId id="2147484552" r:id="rId4"/>
    <p:sldLayoutId id="2147484553" r:id="rId5"/>
    <p:sldLayoutId id="2147484554" r:id="rId6"/>
    <p:sldLayoutId id="2147484555" r:id="rId7"/>
    <p:sldLayoutId id="2147484556" r:id="rId8"/>
    <p:sldLayoutId id="2147484557" r:id="rId9"/>
    <p:sldLayoutId id="2147484558" r:id="rId10"/>
    <p:sldLayoutId id="21474845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hyperlink" Target="http://www.informatica.com/solutions/telecommunications/Pages/index.aspx" TargetMode="External"/><Relationship Id="rId3" Type="http://schemas.openxmlformats.org/officeDocument/2006/relationships/hyperlink" Target="http://www.stragechom.com/industries/telecommunication_and_utilities.html" TargetMode="External"/><Relationship Id="rId7" Type="http://schemas.openxmlformats.org/officeDocument/2006/relationships/hyperlink" Target="http://www-01.ibm.com/support/docview.wss?uid=swg24022618"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www.realmarket.com/required/hp11.pdf" TargetMode="External"/><Relationship Id="rId5" Type="http://schemas.openxmlformats.org/officeDocument/2006/relationships/hyperlink" Target="http://www.martindawessystems.com/pdfs/businessmoney.pdf" TargetMode="External"/><Relationship Id="rId4" Type="http://schemas.openxmlformats.org/officeDocument/2006/relationships/hyperlink" Target="http://www.co.escambia.fl.us/Bureaus/PublicWorks/Telecommunications.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u="sng" dirty="0" smtClean="0"/>
              <a:t>Telecommunications and Utilities</a:t>
            </a:r>
            <a:r>
              <a:rPr lang="en-US" sz="3600" dirty="0" smtClean="0"/>
              <a:t/>
            </a:r>
            <a:br>
              <a:rPr lang="en-US" sz="3600" dirty="0" smtClean="0"/>
            </a:br>
            <a:endParaRPr lang="en-US" sz="3600"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5096930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t>Fixed Time-Series Bucket</a:t>
            </a:r>
            <a:endParaRPr lang="en-US" b="1"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9649202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Degenerate Dimension</a:t>
            </a:r>
          </a:p>
        </p:txBody>
      </p:sp>
      <p:sp>
        <p:nvSpPr>
          <p:cNvPr id="3" name="Content Placeholder 2"/>
          <p:cNvSpPr>
            <a:spLocks noGrp="1"/>
          </p:cNvSpPr>
          <p:nvPr>
            <p:ph idx="1"/>
          </p:nvPr>
        </p:nvSpPr>
        <p:spPr/>
        <p:txBody>
          <a:bodyPr/>
          <a:lstStyle/>
          <a:p>
            <a:r>
              <a:rPr lang="en-US" dirty="0" smtClean="0"/>
              <a:t>Dimension</a:t>
            </a:r>
            <a:r>
              <a:rPr lang="th-TH" dirty="0" smtClean="0"/>
              <a:t> </a:t>
            </a:r>
            <a:r>
              <a:rPr lang="th-TH" dirty="0" smtClean="0"/>
              <a:t>ที่ไม่มี </a:t>
            </a:r>
            <a:r>
              <a:rPr lang="en-US" dirty="0" smtClean="0"/>
              <a:t>Dimension table</a:t>
            </a:r>
            <a:r>
              <a:rPr lang="th-TH" dirty="0" smtClean="0"/>
              <a:t> ของมันเอง</a:t>
            </a:r>
          </a:p>
          <a:p>
            <a:r>
              <a:rPr lang="th-TH" dirty="0" smtClean="0"/>
              <a:t>ดูค่าอื่นๆที่ไม่ได้เกี่ยวข้องโดยตรง แต่อาจจะเพื่อความสะดวกในการอ้างอิง</a:t>
            </a:r>
            <a:endParaRPr lang="en-US" dirty="0" smtClean="0"/>
          </a:p>
          <a:p>
            <a:pPr lvl="1"/>
            <a:r>
              <a:rPr lang="th-TH" dirty="0" smtClean="0"/>
              <a:t>การเก็บ</a:t>
            </a:r>
            <a:r>
              <a:rPr lang="en-US" dirty="0" smtClean="0"/>
              <a:t>Transaction </a:t>
            </a:r>
            <a:r>
              <a:rPr lang="th-TH" dirty="0" smtClean="0"/>
              <a:t>ข้อมูลการชำระเงิน</a:t>
            </a:r>
          </a:p>
          <a:p>
            <a:pPr lvl="2"/>
            <a:r>
              <a:rPr lang="th-TH" dirty="0" smtClean="0"/>
              <a:t>หมายเลขการชำระไว้</a:t>
            </a:r>
            <a:endParaRPr lang="en-US" dirty="0" smtClean="0"/>
          </a:p>
          <a:p>
            <a:endParaRPr lang="en-US" dirty="0" smtClean="0"/>
          </a:p>
          <a:p>
            <a:endParaRPr lang="en-US" dirty="0"/>
          </a:p>
        </p:txBody>
      </p:sp>
    </p:spTree>
    <p:extLst>
      <p:ext uri="{BB962C8B-B14F-4D97-AF65-F5344CB8AC3E}">
        <p14:creationId xmlns:p14="http://schemas.microsoft.com/office/powerpoint/2010/main" val="14422192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Degenerate Dimension</a:t>
            </a:r>
            <a:r>
              <a:rPr lang="th-TH" b="1" dirty="0" smtClean="0"/>
              <a:t>(</a:t>
            </a:r>
            <a:r>
              <a:rPr lang="en-US" b="1" dirty="0" smtClean="0"/>
              <a:t>Cont.</a:t>
            </a:r>
            <a:r>
              <a:rPr lang="th-TH" b="1" dirty="0" smtClean="0"/>
              <a:t>)</a:t>
            </a:r>
            <a:endParaRPr lang="en-US" b="1" dirty="0"/>
          </a:p>
        </p:txBody>
      </p:sp>
      <p:sp>
        <p:nvSpPr>
          <p:cNvPr id="3" name="Content Placeholder 2"/>
          <p:cNvSpPr>
            <a:spLocks noGrp="1"/>
          </p:cNvSpPr>
          <p:nvPr>
            <p:ph idx="1"/>
          </p:nvPr>
        </p:nvSpPr>
        <p:spPr/>
        <p:txBody>
          <a:bodyPr/>
          <a:lstStyle/>
          <a:p>
            <a:r>
              <a:rPr lang="en-US" dirty="0" smtClean="0"/>
              <a:t>Dimension</a:t>
            </a:r>
            <a:r>
              <a:rPr lang="th-TH" dirty="0" smtClean="0"/>
              <a:t> ที่มี </a:t>
            </a:r>
            <a:r>
              <a:rPr lang="en-US" dirty="0" smtClean="0"/>
              <a:t>row </a:t>
            </a:r>
            <a:r>
              <a:rPr lang="th-TH" dirty="0" smtClean="0"/>
              <a:t> ใกล้เคียงกับ </a:t>
            </a:r>
            <a:r>
              <a:rPr lang="en-US" dirty="0" smtClean="0"/>
              <a:t>row Fact</a:t>
            </a:r>
            <a:r>
              <a:rPr lang="th-TH" dirty="0" smtClean="0"/>
              <a:t> </a:t>
            </a:r>
            <a:r>
              <a:rPr lang="en-US" dirty="0" smtClean="0"/>
              <a:t>table</a:t>
            </a:r>
            <a:endParaRPr lang="th-TH" dirty="0" smtClean="0"/>
          </a:p>
          <a:p>
            <a:r>
              <a:rPr lang="th-TH" dirty="0" smtClean="0"/>
              <a:t>มี </a:t>
            </a:r>
            <a:r>
              <a:rPr lang="en-US" dirty="0" smtClean="0"/>
              <a:t>Degenerate Dimension</a:t>
            </a:r>
            <a:r>
              <a:rPr lang="th-TH" dirty="0" smtClean="0"/>
              <a:t> ซ่อนอยู่</a:t>
            </a:r>
          </a:p>
          <a:p>
            <a:endParaRPr lang="en-US" dirty="0"/>
          </a:p>
        </p:txBody>
      </p:sp>
    </p:spTree>
    <p:extLst>
      <p:ext uri="{BB962C8B-B14F-4D97-AF65-F5344CB8AC3E}">
        <p14:creationId xmlns:p14="http://schemas.microsoft.com/office/powerpoint/2010/main" val="41474721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Dimension Decodes</a:t>
            </a:r>
            <a:r>
              <a:rPr lang="th-TH" b="1" dirty="0"/>
              <a:t> </a:t>
            </a:r>
            <a:r>
              <a:rPr lang="en-US" b="1" dirty="0"/>
              <a:t>and Descriptions</a:t>
            </a:r>
          </a:p>
        </p:txBody>
      </p:sp>
      <p:sp>
        <p:nvSpPr>
          <p:cNvPr id="3" name="Content Placeholder 2"/>
          <p:cNvSpPr>
            <a:spLocks noGrp="1"/>
          </p:cNvSpPr>
          <p:nvPr>
            <p:ph idx="1"/>
          </p:nvPr>
        </p:nvSpPr>
        <p:spPr/>
        <p:txBody>
          <a:bodyPr/>
          <a:lstStyle/>
          <a:p>
            <a:r>
              <a:rPr lang="th-TH" dirty="0" smtClean="0"/>
              <a:t>การระบุตัวตนและการใช้รหัสใน </a:t>
            </a:r>
            <a:r>
              <a:rPr lang="en-US" dirty="0" smtClean="0"/>
              <a:t>Dimension Table </a:t>
            </a:r>
            <a:r>
              <a:rPr lang="th-TH" dirty="0" smtClean="0"/>
              <a:t>ควรจะสอดคล้องกันเพื่อให้ง่ายต่อการถอดรหัส</a:t>
            </a:r>
            <a:br>
              <a:rPr lang="th-TH" dirty="0" smtClean="0"/>
            </a:br>
            <a:r>
              <a:rPr lang="th-TH" dirty="0" smtClean="0"/>
              <a:t>เพื่อไม่ให้เกิดการเข้าใจผิด</a:t>
            </a:r>
          </a:p>
          <a:p>
            <a:endParaRPr lang="en-US" dirty="0"/>
          </a:p>
        </p:txBody>
      </p:sp>
    </p:spTree>
    <p:extLst>
      <p:ext uri="{BB962C8B-B14F-4D97-AF65-F5344CB8AC3E}">
        <p14:creationId xmlns:p14="http://schemas.microsoft.com/office/powerpoint/2010/main" val="41636857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Surrogate Keys</a:t>
            </a:r>
          </a:p>
        </p:txBody>
      </p:sp>
      <p:sp>
        <p:nvSpPr>
          <p:cNvPr id="3" name="Content Placeholder 2"/>
          <p:cNvSpPr>
            <a:spLocks noGrp="1"/>
          </p:cNvSpPr>
          <p:nvPr>
            <p:ph idx="1"/>
          </p:nvPr>
        </p:nvSpPr>
        <p:spPr/>
        <p:txBody>
          <a:bodyPr/>
          <a:lstStyle/>
          <a:p>
            <a:r>
              <a:rPr lang="th-TH" dirty="0" smtClean="0"/>
              <a:t>สร้าง </a:t>
            </a:r>
            <a:r>
              <a:rPr lang="en-US" dirty="0" smtClean="0"/>
              <a:t>Surrogate Keys</a:t>
            </a:r>
            <a:r>
              <a:rPr lang="th-TH" dirty="0" smtClean="0"/>
              <a:t> </a:t>
            </a:r>
            <a:r>
              <a:rPr lang="th-TH" dirty="0" smtClean="0"/>
              <a:t>ไว้ใน </a:t>
            </a:r>
            <a:r>
              <a:rPr lang="en-US" dirty="0" smtClean="0"/>
              <a:t>Dimension </a:t>
            </a:r>
          </a:p>
          <a:p>
            <a:r>
              <a:rPr lang="th-TH" dirty="0" smtClean="0"/>
              <a:t>แทน </a:t>
            </a:r>
            <a:r>
              <a:rPr lang="en-US" dirty="0" smtClean="0"/>
              <a:t>Business Key</a:t>
            </a:r>
          </a:p>
          <a:p>
            <a:r>
              <a:rPr lang="th-TH" dirty="0" smtClean="0"/>
              <a:t>ช่วยลดความซ้ำซ้อน ของ </a:t>
            </a:r>
            <a:r>
              <a:rPr lang="en-US" dirty="0" smtClean="0"/>
              <a:t>Database </a:t>
            </a:r>
            <a:r>
              <a:rPr lang="th-TH" dirty="0" smtClean="0"/>
              <a:t>ได้ดี</a:t>
            </a:r>
            <a:endParaRPr lang="en-US" dirty="0"/>
          </a:p>
        </p:txBody>
      </p:sp>
    </p:spTree>
    <p:extLst>
      <p:ext uri="{BB962C8B-B14F-4D97-AF65-F5344CB8AC3E}">
        <p14:creationId xmlns:p14="http://schemas.microsoft.com/office/powerpoint/2010/main" val="15582961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t>Too Many  (Too Low)Dimension</a:t>
            </a:r>
            <a:endParaRPr lang="en-US" sz="4000" b="1" dirty="0"/>
          </a:p>
        </p:txBody>
      </p:sp>
      <p:sp>
        <p:nvSpPr>
          <p:cNvPr id="3" name="Content Placeholder 2"/>
          <p:cNvSpPr>
            <a:spLocks noGrp="1"/>
          </p:cNvSpPr>
          <p:nvPr>
            <p:ph idx="1"/>
          </p:nvPr>
        </p:nvSpPr>
        <p:spPr/>
        <p:txBody>
          <a:bodyPr/>
          <a:lstStyle/>
          <a:p>
            <a:r>
              <a:rPr lang="en-US" dirty="0"/>
              <a:t>5 </a:t>
            </a:r>
            <a:r>
              <a:rPr lang="th-TH" dirty="0"/>
              <a:t>ถึง </a:t>
            </a:r>
            <a:r>
              <a:rPr lang="en-US" dirty="0"/>
              <a:t>15 </a:t>
            </a:r>
            <a:r>
              <a:rPr lang="en-US" dirty="0" smtClean="0"/>
              <a:t>Dimension</a:t>
            </a:r>
            <a:endParaRPr lang="th-TH" dirty="0" smtClean="0"/>
          </a:p>
          <a:p>
            <a:r>
              <a:rPr lang="th-TH" dirty="0" smtClean="0"/>
              <a:t>น้อยไป </a:t>
            </a:r>
            <a:r>
              <a:rPr lang="th-TH" dirty="0" smtClean="0">
                <a:solidFill>
                  <a:srgbClr val="FF0000"/>
                </a:solidFill>
              </a:rPr>
              <a:t>– บท 9</a:t>
            </a:r>
          </a:p>
          <a:p>
            <a:r>
              <a:rPr lang="th-TH" dirty="0" smtClean="0"/>
              <a:t>มากไป </a:t>
            </a:r>
          </a:p>
          <a:p>
            <a:pPr lvl="1"/>
            <a:r>
              <a:rPr lang="th-TH" dirty="0" smtClean="0"/>
              <a:t>ลดจำนวนลง</a:t>
            </a:r>
            <a:endParaRPr lang="th-TH" dirty="0"/>
          </a:p>
          <a:p>
            <a:pPr lvl="1"/>
            <a:r>
              <a:rPr lang="th-TH" dirty="0" smtClean="0">
                <a:solidFill>
                  <a:srgbClr val="FF0000"/>
                </a:solidFill>
              </a:rPr>
              <a:t>บทที่ </a:t>
            </a:r>
            <a:r>
              <a:rPr lang="en-US" dirty="0" smtClean="0">
                <a:solidFill>
                  <a:srgbClr val="FF0000"/>
                </a:solidFill>
              </a:rPr>
              <a:t>2 </a:t>
            </a:r>
            <a:r>
              <a:rPr lang="th-TH" dirty="0" smtClean="0">
                <a:solidFill>
                  <a:srgbClr val="FF0000"/>
                </a:solidFill>
              </a:rPr>
              <a:t>และ </a:t>
            </a:r>
            <a:r>
              <a:rPr lang="en-US" dirty="0" smtClean="0">
                <a:solidFill>
                  <a:srgbClr val="FF0000"/>
                </a:solidFill>
              </a:rPr>
              <a:t>5</a:t>
            </a:r>
            <a:endParaRPr lang="th-TH" dirty="0" smtClean="0">
              <a:solidFill>
                <a:srgbClr val="FF0000"/>
              </a:solidFill>
            </a:endParaRPr>
          </a:p>
        </p:txBody>
      </p:sp>
    </p:spTree>
    <p:extLst>
      <p:ext uri="{BB962C8B-B14F-4D97-AF65-F5344CB8AC3E}">
        <p14:creationId xmlns:p14="http://schemas.microsoft.com/office/powerpoint/2010/main" val="15079539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Draft Design Exercise Discussion</a:t>
            </a:r>
          </a:p>
        </p:txBody>
      </p:sp>
      <p:sp>
        <p:nvSpPr>
          <p:cNvPr id="3" name="Content Placeholder 2"/>
          <p:cNvSpPr>
            <a:spLocks noGrp="1"/>
          </p:cNvSpPr>
          <p:nvPr>
            <p:ph idx="1"/>
          </p:nvPr>
        </p:nvSpPr>
        <p:spPr/>
        <p:txBody>
          <a:bodyPr/>
          <a:lstStyle/>
          <a:p>
            <a:r>
              <a:rPr lang="en-US" b="1" dirty="0" smtClean="0"/>
              <a:t>Business Process</a:t>
            </a:r>
            <a:endParaRPr lang="th-TH" b="1" dirty="0" smtClean="0"/>
          </a:p>
          <a:p>
            <a:r>
              <a:rPr lang="en-US" b="1" dirty="0" smtClean="0"/>
              <a:t>Granularity</a:t>
            </a:r>
            <a:endParaRPr lang="th-TH" b="1" dirty="0" smtClean="0"/>
          </a:p>
          <a:p>
            <a:r>
              <a:rPr lang="en-US" b="1" dirty="0" smtClean="0"/>
              <a:t>Dimensions</a:t>
            </a:r>
            <a:endParaRPr lang="th-TH" b="1" dirty="0" smtClean="0"/>
          </a:p>
          <a:p>
            <a:r>
              <a:rPr lang="en-US" b="1" dirty="0" smtClean="0"/>
              <a:t>Measure </a:t>
            </a:r>
          </a:p>
          <a:p>
            <a:endParaRPr lang="en-US" b="1" dirty="0"/>
          </a:p>
        </p:txBody>
      </p:sp>
    </p:spTree>
    <p:extLst>
      <p:ext uri="{BB962C8B-B14F-4D97-AF65-F5344CB8AC3E}">
        <p14:creationId xmlns:p14="http://schemas.microsoft.com/office/powerpoint/2010/main" val="3816903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Business Process</a:t>
            </a:r>
          </a:p>
        </p:txBody>
      </p:sp>
      <p:sp>
        <p:nvSpPr>
          <p:cNvPr id="3" name="Content Placeholder 2"/>
          <p:cNvSpPr>
            <a:spLocks noGrp="1"/>
          </p:cNvSpPr>
          <p:nvPr>
            <p:ph idx="1"/>
          </p:nvPr>
        </p:nvSpPr>
        <p:spPr/>
        <p:txBody>
          <a:bodyPr/>
          <a:lstStyle/>
          <a:p>
            <a:pPr lvl="1">
              <a:buFont typeface="Wingdings" pitchFamily="2" charset="2"/>
              <a:buChar char="§"/>
            </a:pPr>
            <a:r>
              <a:rPr lang="en-US" sz="3200" dirty="0" smtClean="0"/>
              <a:t>Revenue from customers</a:t>
            </a:r>
            <a:endParaRPr lang="th-TH" sz="3200" dirty="0" smtClean="0"/>
          </a:p>
          <a:p>
            <a:pPr lvl="1">
              <a:buFont typeface="Wingdings" pitchFamily="2" charset="2"/>
              <a:buChar char="§"/>
            </a:pPr>
            <a:r>
              <a:rPr lang="en-US" sz="3200" dirty="0" smtClean="0"/>
              <a:t>Revenue from agent</a:t>
            </a:r>
          </a:p>
          <a:p>
            <a:pPr lvl="1">
              <a:buFont typeface="Wingdings" pitchFamily="2" charset="2"/>
              <a:buChar char="§"/>
            </a:pPr>
            <a:r>
              <a:rPr lang="en-US" sz="3200" dirty="0" smtClean="0"/>
              <a:t>Number of Calls</a:t>
            </a:r>
          </a:p>
          <a:p>
            <a:pPr lvl="1">
              <a:buFont typeface="Wingdings" pitchFamily="2" charset="2"/>
              <a:buChar char="§"/>
            </a:pPr>
            <a:r>
              <a:rPr lang="en-US" sz="3200" dirty="0" smtClean="0"/>
              <a:t>Used  </a:t>
            </a:r>
            <a:r>
              <a:rPr lang="en-US" sz="3200" dirty="0" smtClean="0"/>
              <a:t>Time</a:t>
            </a:r>
            <a:r>
              <a:rPr lang="th-TH" sz="3200" dirty="0" smtClean="0"/>
              <a:t/>
            </a:r>
            <a:br>
              <a:rPr lang="th-TH" sz="3200" dirty="0" smtClean="0"/>
            </a:br>
            <a:endParaRPr lang="th-TH" sz="3200" dirty="0" smtClean="0"/>
          </a:p>
        </p:txBody>
      </p:sp>
    </p:spTree>
    <p:extLst>
      <p:ext uri="{BB962C8B-B14F-4D97-AF65-F5344CB8AC3E}">
        <p14:creationId xmlns:p14="http://schemas.microsoft.com/office/powerpoint/2010/main" val="29364144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Granularity</a:t>
            </a:r>
            <a:endParaRPr lang="en-US" dirty="0"/>
          </a:p>
        </p:txBody>
      </p:sp>
      <p:sp>
        <p:nvSpPr>
          <p:cNvPr id="3" name="Content Placeholder 2"/>
          <p:cNvSpPr>
            <a:spLocks noGrp="1"/>
          </p:cNvSpPr>
          <p:nvPr>
            <p:ph idx="1"/>
          </p:nvPr>
        </p:nvSpPr>
        <p:spPr/>
        <p:txBody>
          <a:bodyPr/>
          <a:lstStyle/>
          <a:p>
            <a:pPr lvl="1">
              <a:buFont typeface="Arial" pitchFamily="34" charset="0"/>
              <a:buChar char="•"/>
            </a:pPr>
            <a:r>
              <a:rPr lang="th-TH" dirty="0"/>
              <a:t>หน่วยที่เล็กที่สุดควรจะเป็นข้อมูลของ </a:t>
            </a:r>
            <a:r>
              <a:rPr lang="en-US" dirty="0"/>
              <a:t>Service Line</a:t>
            </a:r>
            <a:r>
              <a:rPr lang="th-TH" dirty="0"/>
              <a:t> ในแต่ละ </a:t>
            </a:r>
            <a:r>
              <a:rPr lang="en-US" dirty="0"/>
              <a:t>Bill </a:t>
            </a:r>
          </a:p>
          <a:p>
            <a:pPr lvl="1">
              <a:buFont typeface="Arial" pitchFamily="34" charset="0"/>
              <a:buChar char="•"/>
            </a:pPr>
            <a:r>
              <a:rPr lang="en-US" dirty="0" smtClean="0"/>
              <a:t>Bill </a:t>
            </a:r>
            <a:r>
              <a:rPr lang="en-US" dirty="0"/>
              <a:t>Dimension </a:t>
            </a:r>
            <a:r>
              <a:rPr lang="th-TH" dirty="0" smtClean="0"/>
              <a:t>+  </a:t>
            </a:r>
            <a:r>
              <a:rPr lang="en-US" dirty="0" smtClean="0"/>
              <a:t>Service Line</a:t>
            </a:r>
            <a:r>
              <a:rPr lang="th-TH" dirty="0" smtClean="0"/>
              <a:t> </a:t>
            </a:r>
          </a:p>
          <a:p>
            <a:pPr lvl="2"/>
            <a:r>
              <a:rPr lang="th-TH" dirty="0" smtClean="0"/>
              <a:t>เชื่อมกันโดย </a:t>
            </a:r>
            <a:r>
              <a:rPr lang="en-US" dirty="0" smtClean="0"/>
              <a:t>Service </a:t>
            </a:r>
            <a:r>
              <a:rPr lang="en-US" dirty="0"/>
              <a:t>Line Number</a:t>
            </a:r>
          </a:p>
          <a:p>
            <a:endParaRPr lang="en-US" dirty="0"/>
          </a:p>
        </p:txBody>
      </p:sp>
    </p:spTree>
    <p:extLst>
      <p:ext uri="{BB962C8B-B14F-4D97-AF65-F5344CB8AC3E}">
        <p14:creationId xmlns:p14="http://schemas.microsoft.com/office/powerpoint/2010/main" val="10841010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Dimensions</a:t>
            </a:r>
            <a:endParaRPr lang="en-US" b="1" dirty="0"/>
          </a:p>
        </p:txBody>
      </p:sp>
      <p:sp>
        <p:nvSpPr>
          <p:cNvPr id="3" name="Content Placeholder 2"/>
          <p:cNvSpPr>
            <a:spLocks noGrp="1"/>
          </p:cNvSpPr>
          <p:nvPr>
            <p:ph idx="1"/>
          </p:nvPr>
        </p:nvSpPr>
        <p:spPr/>
        <p:txBody>
          <a:bodyPr/>
          <a:lstStyle/>
          <a:p>
            <a:r>
              <a:rPr lang="en-US" dirty="0" smtClean="0"/>
              <a:t>Customer Dimension</a:t>
            </a:r>
          </a:p>
          <a:p>
            <a:r>
              <a:rPr lang="en-US" dirty="0" smtClean="0"/>
              <a:t>Sales Rep Dimension</a:t>
            </a:r>
          </a:p>
          <a:p>
            <a:r>
              <a:rPr lang="en-US" dirty="0" smtClean="0"/>
              <a:t>Sales Org Dimension</a:t>
            </a:r>
          </a:p>
          <a:p>
            <a:r>
              <a:rPr lang="en-US" dirty="0" smtClean="0"/>
              <a:t>Bill Dimension</a:t>
            </a:r>
          </a:p>
          <a:p>
            <a:r>
              <a:rPr lang="en-US" dirty="0" smtClean="0"/>
              <a:t>Rate Plan Dimension</a:t>
            </a:r>
          </a:p>
          <a:p>
            <a:r>
              <a:rPr lang="en-US" dirty="0" smtClean="0"/>
              <a:t>Service Line Dimension </a:t>
            </a:r>
          </a:p>
          <a:p>
            <a:endParaRPr lang="en-US" dirty="0"/>
          </a:p>
        </p:txBody>
      </p:sp>
    </p:spTree>
    <p:extLst>
      <p:ext uri="{BB962C8B-B14F-4D97-AF65-F5344CB8AC3E}">
        <p14:creationId xmlns:p14="http://schemas.microsoft.com/office/powerpoint/2010/main" val="23333383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Decision </a:t>
            </a:r>
            <a:r>
              <a:rPr lang="en-US" b="1" i="1" dirty="0" smtClean="0"/>
              <a:t>support</a:t>
            </a:r>
            <a:r>
              <a:rPr lang="en-US" b="1" dirty="0" smtClean="0"/>
              <a:t> systems</a:t>
            </a:r>
            <a:endParaRPr lang="en-US" b="1" dirty="0"/>
          </a:p>
        </p:txBody>
      </p:sp>
      <p:sp>
        <p:nvSpPr>
          <p:cNvPr id="3" name="Content Placeholder 2"/>
          <p:cNvSpPr>
            <a:spLocks noGrp="1"/>
          </p:cNvSpPr>
          <p:nvPr>
            <p:ph idx="1"/>
          </p:nvPr>
        </p:nvSpPr>
        <p:spPr>
          <a:xfrm>
            <a:off x="457200" y="1600200"/>
            <a:ext cx="8382000" cy="4525963"/>
          </a:xfrm>
        </p:spPr>
        <p:txBody>
          <a:bodyPr>
            <a:normAutofit/>
          </a:bodyPr>
          <a:lstStyle/>
          <a:p>
            <a:pPr lvl="1">
              <a:buFont typeface="Wingdings" pitchFamily="2" charset="2"/>
              <a:buChar char="§"/>
            </a:pPr>
            <a:r>
              <a:rPr lang="en-US" sz="2200" i="1" dirty="0" smtClean="0"/>
              <a:t>What were the sales volumes by region and product category for the last year?</a:t>
            </a:r>
            <a:endParaRPr lang="th-TH" sz="2200" i="1" dirty="0" smtClean="0"/>
          </a:p>
          <a:p>
            <a:pPr lvl="1">
              <a:buFont typeface="Wingdings" pitchFamily="2" charset="2"/>
              <a:buChar char="§"/>
            </a:pPr>
            <a:r>
              <a:rPr lang="en-US" sz="2200" i="1" dirty="0" smtClean="0"/>
              <a:t>How did the share price of computer manufacturers correlate with quarterly profits over the past 10 years?</a:t>
            </a:r>
          </a:p>
          <a:p>
            <a:pPr lvl="1">
              <a:buFont typeface="Wingdings" pitchFamily="2" charset="2"/>
              <a:buChar char="§"/>
            </a:pPr>
            <a:r>
              <a:rPr lang="en-US" sz="2200" i="1" dirty="0" smtClean="0"/>
              <a:t>Which orders should we fill to maximize revenues?</a:t>
            </a:r>
          </a:p>
          <a:p>
            <a:pPr lvl="1">
              <a:buFont typeface="Wingdings" pitchFamily="2" charset="2"/>
              <a:buChar char="§"/>
            </a:pPr>
            <a:r>
              <a:rPr lang="en-US" sz="2200" i="1" dirty="0" smtClean="0"/>
              <a:t>Will a 10% discount increase sales volume sufficiently?</a:t>
            </a:r>
          </a:p>
          <a:p>
            <a:pPr lvl="1">
              <a:buFont typeface="Wingdings" pitchFamily="2" charset="2"/>
              <a:buChar char="§"/>
            </a:pPr>
            <a:endParaRPr lang="en-US" sz="2200" i="1" dirty="0" smtClean="0"/>
          </a:p>
          <a:p>
            <a:pPr marL="457200" lvl="1" indent="0">
              <a:buNone/>
            </a:pPr>
            <a:endParaRPr lang="en-US" sz="2200" i="1" dirty="0">
              <a:solidFill>
                <a:schemeClr val="tx1">
                  <a:lumMod val="95000"/>
                  <a:lumOff val="5000"/>
                </a:schemeClr>
              </a:solidFill>
            </a:endParaRPr>
          </a:p>
        </p:txBody>
      </p:sp>
    </p:spTree>
    <p:extLst>
      <p:ext uri="{BB962C8B-B14F-4D97-AF65-F5344CB8AC3E}">
        <p14:creationId xmlns:p14="http://schemas.microsoft.com/office/powerpoint/2010/main" val="42616175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Measure </a:t>
            </a:r>
            <a:endParaRPr lang="en-US" b="1" dirty="0" smtClean="0"/>
          </a:p>
        </p:txBody>
      </p:sp>
      <p:sp>
        <p:nvSpPr>
          <p:cNvPr id="3" name="Content Placeholder 2"/>
          <p:cNvSpPr>
            <a:spLocks noGrp="1"/>
          </p:cNvSpPr>
          <p:nvPr>
            <p:ph idx="1"/>
          </p:nvPr>
        </p:nvSpPr>
        <p:spPr/>
        <p:txBody>
          <a:bodyPr>
            <a:normAutofit fontScale="92500" lnSpcReduction="20000"/>
          </a:bodyPr>
          <a:lstStyle/>
          <a:p>
            <a:r>
              <a:rPr lang="en-US" dirty="0" smtClean="0"/>
              <a:t>Number of Calls</a:t>
            </a:r>
          </a:p>
          <a:p>
            <a:r>
              <a:rPr lang="en-US" dirty="0" smtClean="0"/>
              <a:t>Number of Total Minutes</a:t>
            </a:r>
          </a:p>
          <a:p>
            <a:r>
              <a:rPr lang="en-US" dirty="0" smtClean="0"/>
              <a:t>Number of Roam Minutes</a:t>
            </a:r>
          </a:p>
          <a:p>
            <a:r>
              <a:rPr lang="en-US" dirty="0" smtClean="0"/>
              <a:t>Number of long-Distance Minutes</a:t>
            </a:r>
          </a:p>
          <a:p>
            <a:r>
              <a:rPr lang="en-US" dirty="0" smtClean="0"/>
              <a:t>Monthly Service Charge</a:t>
            </a:r>
          </a:p>
          <a:p>
            <a:r>
              <a:rPr lang="en-US" dirty="0" smtClean="0"/>
              <a:t>Roaming Charge</a:t>
            </a:r>
          </a:p>
          <a:p>
            <a:r>
              <a:rPr lang="en-US" dirty="0" smtClean="0"/>
              <a:t>Long-Distance Change</a:t>
            </a:r>
          </a:p>
          <a:p>
            <a:r>
              <a:rPr lang="en-US" dirty="0" smtClean="0"/>
              <a:t>Taxes</a:t>
            </a:r>
          </a:p>
          <a:p>
            <a:r>
              <a:rPr lang="en-US" dirty="0" smtClean="0"/>
              <a:t> Regulatory Change</a:t>
            </a:r>
            <a:endParaRPr lang="en-US" dirty="0"/>
          </a:p>
        </p:txBody>
      </p:sp>
    </p:spTree>
    <p:extLst>
      <p:ext uri="{BB962C8B-B14F-4D97-AF65-F5344CB8AC3E}">
        <p14:creationId xmlns:p14="http://schemas.microsoft.com/office/powerpoint/2010/main" val="26158803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Fact table</a:t>
            </a:r>
          </a:p>
        </p:txBody>
      </p:sp>
    </p:spTree>
    <p:extLst>
      <p:ext uri="{BB962C8B-B14F-4D97-AF65-F5344CB8AC3E}">
        <p14:creationId xmlns:p14="http://schemas.microsoft.com/office/powerpoint/2010/main" val="6446709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Geographic Location Dimension</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3024725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882170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Location Outrigger</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185990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231884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Leveraging Geographic Information System</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845722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233991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110522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th-TH" sz="3600" dirty="0" smtClean="0"/>
              <a:t>ส่วนที่หามาเพิ่ม</a:t>
            </a:r>
            <a:endParaRPr lang="en-US" sz="3600" dirty="0"/>
          </a:p>
        </p:txBody>
      </p:sp>
    </p:spTree>
    <p:extLst>
      <p:ext uri="{BB962C8B-B14F-4D97-AF65-F5344CB8AC3E}">
        <p14:creationId xmlns:p14="http://schemas.microsoft.com/office/powerpoint/2010/main" val="13430426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t>Data Warehouse Bus Matrix </a:t>
            </a:r>
          </a:p>
        </p:txBody>
      </p:sp>
      <p:pic>
        <p:nvPicPr>
          <p:cNvPr id="4" name="Content Placeholder 3" descr="C:\Documents and Settings\CHONG\Desktop\Untitled-1.jpg"/>
          <p:cNvPicPr>
            <a:picLocks/>
          </p:cNvPicPr>
          <p:nvPr/>
        </p:nvPicPr>
        <p:blipFill>
          <a:blip r:embed="rId2"/>
          <a:srcRect/>
          <a:stretch>
            <a:fillRect/>
          </a:stretch>
        </p:blipFill>
        <p:spPr bwMode="auto">
          <a:xfrm>
            <a:off x="764628" y="1828800"/>
            <a:ext cx="8037537" cy="3590956"/>
          </a:xfrm>
          <a:prstGeom prst="rect">
            <a:avLst/>
          </a:prstGeom>
          <a:noFill/>
          <a:ln w="9525">
            <a:noFill/>
            <a:miter lim="800000"/>
            <a:headEnd/>
            <a:tailEnd/>
          </a:ln>
          <a:effectLst>
            <a:glow rad="139700">
              <a:schemeClr val="accent3">
                <a:lumMod val="40000"/>
                <a:lumOff val="60000"/>
                <a:alpha val="40000"/>
              </a:schemeClr>
            </a:glow>
          </a:effectLst>
        </p:spPr>
      </p:pic>
    </p:spTree>
    <p:extLst>
      <p:ext uri="{BB962C8B-B14F-4D97-AF65-F5344CB8AC3E}">
        <p14:creationId xmlns:p14="http://schemas.microsoft.com/office/powerpoint/2010/main" val="13747285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http://www-01.ibm.com/support/docview.wss?uid=swg24022618</a:t>
            </a:r>
          </a:p>
        </p:txBody>
      </p:sp>
    </p:spTree>
    <p:extLst>
      <p:ext uri="{BB962C8B-B14F-4D97-AF65-F5344CB8AC3E}">
        <p14:creationId xmlns:p14="http://schemas.microsoft.com/office/powerpoint/2010/main" val="24808301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http://www.informatica.com/solutions/telecommunications/Pages/index.aspx</a:t>
            </a:r>
          </a:p>
        </p:txBody>
      </p:sp>
    </p:spTree>
    <p:extLst>
      <p:ext uri="{BB962C8B-B14F-4D97-AF65-F5344CB8AC3E}">
        <p14:creationId xmlns:p14="http://schemas.microsoft.com/office/powerpoint/2010/main" val="7633013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http://www.infobright.com/Products/MySQL-Integration/</a:t>
            </a:r>
          </a:p>
        </p:txBody>
      </p:sp>
    </p:spTree>
    <p:extLst>
      <p:ext uri="{BB962C8B-B14F-4D97-AF65-F5344CB8AC3E}">
        <p14:creationId xmlns:p14="http://schemas.microsoft.com/office/powerpoint/2010/main" val="24217115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533400"/>
            <a:ext cx="8229600" cy="1143000"/>
          </a:xfrm>
          <a:prstGeom prst="rect">
            <a:avLst/>
          </a:prstGeom>
        </p:spPr>
        <p:txBody>
          <a:bodyPr vert="horz" rtlCol="0" anchor="ctr">
            <a:normAutofit fontScale="67500" lnSpcReduction="20000"/>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1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What is the IBM Telecommunications Data Warehouse?</a:t>
            </a:r>
            <a:br>
              <a:rPr kumimoji="0" lang="en-US" sz="41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br>
            <a:endParaRPr kumimoji="0" 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
        <p:nvSpPr>
          <p:cNvPr id="5" name="Content Placeholder 2"/>
          <p:cNvSpPr txBox="1">
            <a:spLocks/>
          </p:cNvSpPr>
          <p:nvPr/>
        </p:nvSpPr>
        <p:spPr>
          <a:xfrm>
            <a:off x="457200" y="1600200"/>
            <a:ext cx="8229600" cy="4525963"/>
          </a:xfrm>
          <a:prstGeom prst="rect">
            <a:avLst/>
          </a:prstGeom>
        </p:spPr>
        <p:txBody>
          <a:bodyPr vert="horz">
            <a:normAutofit fontScale="92500" lnSpcReduction="20000"/>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2700" b="0" i="0" u="none" strike="noStrike" kern="1200" cap="none" spc="0" normalizeH="0" baseline="0" noProof="0" smtClean="0">
                <a:ln>
                  <a:noFill/>
                </a:ln>
                <a:solidFill>
                  <a:schemeClr val="tx1"/>
                </a:solidFill>
                <a:effectLst/>
                <a:uLnTx/>
                <a:uFillTx/>
                <a:latin typeface="+mn-lt"/>
                <a:ea typeface="+mn-ea"/>
                <a:cs typeface="+mn-cs"/>
              </a:rPr>
              <a:t>IBM’s Telecommunications Data Warehouse (TDW) enables Operators to build data warehouse solutions to suit their specific needs. TDW includes all of the key components required for the core of a data warehousing solution.</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2700" b="0" i="0" u="none" strike="noStrike" kern="1200" cap="none" spc="0" normalizeH="0" baseline="0" noProof="0" smtClean="0">
                <a:ln>
                  <a:noFill/>
                </a:ln>
                <a:solidFill>
                  <a:schemeClr val="tx1"/>
                </a:solidFill>
                <a:effectLst/>
                <a:uLnTx/>
                <a:uFillTx/>
                <a:latin typeface="+mn-lt"/>
                <a:ea typeface="+mn-ea"/>
                <a:cs typeface="+mn-cs"/>
              </a:rPr>
              <a:t>The TDW comprises a flexible and scalable data warehouse infrastructure, enabling Operators to build a comprehensive data warehouse solution through phased development. This solution enables the rapid delivery of high business value by initially focusing on the business areas offering the greatest returns and feasibility, while building within a proven technical warehousing architecture.</a:t>
            </a:r>
            <a:endParaRPr kumimoji="0" lang="en-US" sz="27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1037382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p:cNvPicPr>
            <a:picLocks noChangeAspect="1" noChangeArrowheads="1"/>
          </p:cNvPicPr>
          <p:nvPr/>
        </p:nvPicPr>
        <p:blipFill>
          <a:blip r:embed="rId3"/>
          <a:srcRect l="14375" t="11000" r="15000"/>
          <a:stretch>
            <a:fillRect/>
          </a:stretch>
        </p:blipFill>
        <p:spPr bwMode="auto">
          <a:xfrm>
            <a:off x="-32" y="0"/>
            <a:ext cx="8715436" cy="6864370"/>
          </a:xfrm>
          <a:prstGeom prst="rect">
            <a:avLst/>
          </a:prstGeom>
          <a:noFill/>
          <a:ln w="9525">
            <a:noFill/>
            <a:miter lim="800000"/>
            <a:headEnd/>
            <a:tailEnd/>
          </a:ln>
          <a:effectLst/>
        </p:spPr>
      </p:pic>
    </p:spTree>
    <p:extLst>
      <p:ext uri="{BB962C8B-B14F-4D97-AF65-F5344CB8AC3E}">
        <p14:creationId xmlns:p14="http://schemas.microsoft.com/office/powerpoint/2010/main" val="11607160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srcRect l="24375" t="10000" r="18750" b="7000"/>
          <a:stretch>
            <a:fillRect/>
          </a:stretch>
        </p:blipFill>
        <p:spPr bwMode="auto">
          <a:xfrm>
            <a:off x="839175" y="-24"/>
            <a:ext cx="7519039" cy="6858024"/>
          </a:xfrm>
          <a:prstGeom prst="rect">
            <a:avLst/>
          </a:prstGeom>
          <a:noFill/>
          <a:ln w="9525">
            <a:noFill/>
            <a:miter lim="800000"/>
            <a:headEnd/>
            <a:tailEnd/>
          </a:ln>
          <a:effectLst/>
        </p:spPr>
      </p:pic>
    </p:spTree>
    <p:extLst>
      <p:ext uri="{BB962C8B-B14F-4D97-AF65-F5344CB8AC3E}">
        <p14:creationId xmlns:p14="http://schemas.microsoft.com/office/powerpoint/2010/main" val="32852425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Telecommunications Data Warehouse Model (TDWM) provides Operators with both the content and the infrastructure to support the provision of clean, rationalized and easily accessible data from a central information repository. It allows Operators to exploit the potential of information previously locked in legacy systems and summarized in distributed data marts in accessible to most business users.</a:t>
            </a:r>
          </a:p>
        </p:txBody>
      </p:sp>
      <p:sp>
        <p:nvSpPr>
          <p:cNvPr id="3" name="Title 2"/>
          <p:cNvSpPr>
            <a:spLocks noGrp="1"/>
          </p:cNvSpPr>
          <p:nvPr>
            <p:ph type="title"/>
          </p:nvPr>
        </p:nvSpPr>
        <p:spPr/>
        <p:txBody>
          <a:bodyPr>
            <a:normAutofit fontScale="90000"/>
          </a:bodyPr>
          <a:lstStyle/>
          <a:p>
            <a:r>
              <a:rPr lang="en-US" dirty="0" smtClean="0"/>
              <a:t>What is the Telecommunications Data Warehouse Model?</a:t>
            </a:r>
            <a:endParaRPr lang="en-US" dirty="0"/>
          </a:p>
        </p:txBody>
      </p:sp>
    </p:spTree>
    <p:extLst>
      <p:ext uri="{BB962C8B-B14F-4D97-AF65-F5344CB8AC3E}">
        <p14:creationId xmlns:p14="http://schemas.microsoft.com/office/powerpoint/2010/main" val="37244623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srcRect l="11875" t="45000" r="27500" b="17000"/>
          <a:stretch>
            <a:fillRect/>
          </a:stretch>
        </p:blipFill>
        <p:spPr bwMode="auto">
          <a:xfrm>
            <a:off x="762000" y="1371600"/>
            <a:ext cx="7391400" cy="2895600"/>
          </a:xfrm>
          <a:prstGeom prst="rect">
            <a:avLst/>
          </a:prstGeom>
          <a:noFill/>
          <a:ln w="9525">
            <a:noFill/>
            <a:miter lim="800000"/>
            <a:headEnd/>
            <a:tailEnd/>
          </a:ln>
          <a:effectLst/>
        </p:spPr>
      </p:pic>
    </p:spTree>
    <p:extLst>
      <p:ext uri="{BB962C8B-B14F-4D97-AF65-F5344CB8AC3E}">
        <p14:creationId xmlns:p14="http://schemas.microsoft.com/office/powerpoint/2010/main" val="2949476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srcRect l="21250" t="14000" r="18125"/>
          <a:stretch>
            <a:fillRect/>
          </a:stretch>
        </p:blipFill>
        <p:spPr bwMode="auto">
          <a:xfrm>
            <a:off x="818707" y="0"/>
            <a:ext cx="7735186" cy="6858000"/>
          </a:xfrm>
          <a:prstGeom prst="rect">
            <a:avLst/>
          </a:prstGeom>
          <a:noFill/>
          <a:ln w="9525">
            <a:noFill/>
            <a:miter lim="800000"/>
            <a:headEnd/>
            <a:tailEnd/>
          </a:ln>
          <a:effectLst/>
        </p:spPr>
      </p:pic>
    </p:spTree>
    <p:extLst>
      <p:ext uri="{BB962C8B-B14F-4D97-AF65-F5344CB8AC3E}">
        <p14:creationId xmlns:p14="http://schemas.microsoft.com/office/powerpoint/2010/main" val="1178935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42928" y="0"/>
            <a:ext cx="8229600" cy="2571744"/>
          </a:xfrm>
          <a:prstGeom prst="rect">
            <a:avLst/>
          </a:prstGeom>
        </p:spPr>
        <p:txBody>
          <a:bodyPr vert="horz" rtlCol="0" anchor="ctr">
            <a:no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The Four Business Areas</a:t>
            </a:r>
            <a:br>
              <a:rPr kumimoji="0" lang="en-US" sz="32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br>
            <a:r>
              <a:rPr kumimoji="0" lang="en-US" sz="32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
            </a:r>
            <a:br>
              <a:rPr kumimoji="0" lang="en-US" sz="32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br>
            <a:r>
              <a:rPr kumimoji="0" lang="en-US" sz="32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The TDW Solution contains more than 20BST’s covering four business</a:t>
            </a:r>
            <a:r>
              <a:rPr lang="en-US" sz="3200" b="1" dirty="0" smtClean="0">
                <a:solidFill>
                  <a:schemeClr val="tx2"/>
                </a:solidFill>
                <a:effectLst>
                  <a:outerShdw blurRad="31750" dist="25400" dir="5400000" algn="tl" rotWithShape="0">
                    <a:srgbClr val="000000">
                      <a:alpha val="25000"/>
                    </a:srgbClr>
                  </a:outerShdw>
                </a:effectLst>
                <a:latin typeface="+mj-lt"/>
                <a:ea typeface="+mj-ea"/>
                <a:cs typeface="+mj-cs"/>
              </a:rPr>
              <a:t> </a:t>
            </a:r>
            <a:r>
              <a:rPr kumimoji="0" lang="en-US" sz="32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areas.</a:t>
            </a:r>
            <a:endParaRPr kumimoji="0" lang="en-US" sz="32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pic>
        <p:nvPicPr>
          <p:cNvPr id="5" name="Picture 2"/>
          <p:cNvPicPr>
            <a:picLocks noChangeAspect="1" noChangeArrowheads="1"/>
          </p:cNvPicPr>
          <p:nvPr/>
        </p:nvPicPr>
        <p:blipFill>
          <a:blip r:embed="rId3"/>
          <a:srcRect l="13750" t="48000" r="9375" b="15000"/>
          <a:stretch>
            <a:fillRect/>
          </a:stretch>
        </p:blipFill>
        <p:spPr bwMode="auto">
          <a:xfrm>
            <a:off x="381000" y="2743200"/>
            <a:ext cx="8305800" cy="2498493"/>
          </a:xfrm>
          <a:prstGeom prst="rect">
            <a:avLst/>
          </a:prstGeom>
          <a:noFill/>
          <a:ln w="9525">
            <a:noFill/>
            <a:miter lim="800000"/>
            <a:headEnd/>
            <a:tailEnd/>
          </a:ln>
          <a:effectLst/>
        </p:spPr>
      </p:pic>
    </p:spTree>
    <p:extLst>
      <p:ext uri="{BB962C8B-B14F-4D97-AF65-F5344CB8AC3E}">
        <p14:creationId xmlns:p14="http://schemas.microsoft.com/office/powerpoint/2010/main" val="285792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General Design Review Considerations</a:t>
            </a:r>
            <a:endParaRPr lang="en-US" sz="3600" b="1" dirty="0"/>
          </a:p>
        </p:txBody>
      </p:sp>
      <p:sp>
        <p:nvSpPr>
          <p:cNvPr id="3" name="Content Placeholder 2"/>
          <p:cNvSpPr>
            <a:spLocks noGrp="1"/>
          </p:cNvSpPr>
          <p:nvPr>
            <p:ph idx="1"/>
          </p:nvPr>
        </p:nvSpPr>
        <p:spPr/>
        <p:txBody>
          <a:bodyPr>
            <a:normAutofit/>
          </a:bodyPr>
          <a:lstStyle/>
          <a:p>
            <a:r>
              <a:rPr lang="en-US" dirty="0" smtClean="0"/>
              <a:t>Granularity</a:t>
            </a:r>
          </a:p>
          <a:p>
            <a:r>
              <a:rPr lang="en-US" dirty="0" smtClean="0"/>
              <a:t>Fact </a:t>
            </a:r>
            <a:r>
              <a:rPr lang="en-US" dirty="0" smtClean="0"/>
              <a:t>Granularity</a:t>
            </a:r>
          </a:p>
          <a:p>
            <a:r>
              <a:rPr lang="en-US" dirty="0" smtClean="0"/>
              <a:t>Dimension </a:t>
            </a:r>
            <a:r>
              <a:rPr lang="en-US" dirty="0" smtClean="0"/>
              <a:t>Granularity</a:t>
            </a:r>
          </a:p>
          <a:p>
            <a:r>
              <a:rPr lang="en-US" dirty="0" smtClean="0"/>
              <a:t>Date Dimension</a:t>
            </a:r>
          </a:p>
          <a:p>
            <a:r>
              <a:rPr lang="en-US" dirty="0" smtClean="0"/>
              <a:t>Degenerate Dimension</a:t>
            </a:r>
          </a:p>
          <a:p>
            <a:r>
              <a:rPr lang="en-US" dirty="0" smtClean="0"/>
              <a:t>Dimension Decodes</a:t>
            </a:r>
            <a:r>
              <a:rPr lang="th-TH" dirty="0" smtClean="0"/>
              <a:t> </a:t>
            </a:r>
            <a:r>
              <a:rPr lang="en-US" dirty="0" smtClean="0"/>
              <a:t>and Descriptions</a:t>
            </a:r>
          </a:p>
          <a:p>
            <a:r>
              <a:rPr lang="en-US" dirty="0"/>
              <a:t>Too Many (Too Low)Dimension</a:t>
            </a:r>
          </a:p>
        </p:txBody>
      </p:sp>
    </p:spTree>
    <p:extLst>
      <p:ext uri="{BB962C8B-B14F-4D97-AF65-F5344CB8AC3E}">
        <p14:creationId xmlns:p14="http://schemas.microsoft.com/office/powerpoint/2010/main" val="349711906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dirty="0"/>
              <a:t> </a:t>
            </a:r>
            <a:r>
              <a:rPr lang="en-US" dirty="0" smtClean="0"/>
              <a:t>reference</a:t>
            </a:r>
            <a:endParaRPr lang="en-US" dirty="0"/>
          </a:p>
        </p:txBody>
      </p:sp>
      <p:sp>
        <p:nvSpPr>
          <p:cNvPr id="3" name="Content Placeholder 2"/>
          <p:cNvSpPr>
            <a:spLocks noGrp="1"/>
          </p:cNvSpPr>
          <p:nvPr>
            <p:ph idx="1"/>
          </p:nvPr>
        </p:nvSpPr>
        <p:spPr/>
        <p:txBody>
          <a:bodyPr>
            <a:normAutofit fontScale="77500" lnSpcReduction="20000"/>
          </a:bodyPr>
          <a:lstStyle/>
          <a:p>
            <a:r>
              <a:rPr lang="en-US" dirty="0">
                <a:hlinkClick r:id="rId3"/>
              </a:rPr>
              <a:t>http://</a:t>
            </a:r>
            <a:r>
              <a:rPr lang="en-US" dirty="0" smtClean="0">
                <a:hlinkClick r:id="rId3"/>
              </a:rPr>
              <a:t>www.stragechom.com/industries/telecommunication_and_utilities.html</a:t>
            </a:r>
            <a:endParaRPr lang="th-TH" dirty="0" smtClean="0"/>
          </a:p>
          <a:p>
            <a:r>
              <a:rPr lang="en-US" dirty="0">
                <a:hlinkClick r:id="rId4"/>
              </a:rPr>
              <a:t>http://</a:t>
            </a:r>
            <a:r>
              <a:rPr lang="en-US" dirty="0" smtClean="0">
                <a:hlinkClick r:id="rId4"/>
              </a:rPr>
              <a:t>www.co.escambia.fl.us/Bureaus/PublicWorks/Telecommunications.html</a:t>
            </a:r>
            <a:endParaRPr lang="th-TH" dirty="0" smtClean="0"/>
          </a:p>
          <a:p>
            <a:r>
              <a:rPr lang="en-US" dirty="0">
                <a:hlinkClick r:id="rId5"/>
              </a:rPr>
              <a:t>http://</a:t>
            </a:r>
            <a:r>
              <a:rPr lang="en-US" dirty="0" smtClean="0">
                <a:hlinkClick r:id="rId5"/>
              </a:rPr>
              <a:t>www.martindawessystems.com/pdfs/businessmoney.pdf</a:t>
            </a:r>
            <a:endParaRPr lang="th-TH" dirty="0" smtClean="0"/>
          </a:p>
          <a:p>
            <a:r>
              <a:rPr lang="en-US" dirty="0">
                <a:hlinkClick r:id="rId6"/>
              </a:rPr>
              <a:t>http://</a:t>
            </a:r>
            <a:r>
              <a:rPr lang="en-US" dirty="0" smtClean="0">
                <a:hlinkClick r:id="rId6"/>
              </a:rPr>
              <a:t>www.realmarket.com/required/hp11.pdf</a:t>
            </a:r>
            <a:endParaRPr lang="th-TH" dirty="0" smtClean="0"/>
          </a:p>
          <a:p>
            <a:r>
              <a:rPr lang="en-US" dirty="0">
                <a:hlinkClick r:id="rId7"/>
              </a:rPr>
              <a:t>http://</a:t>
            </a:r>
            <a:r>
              <a:rPr lang="en-US" dirty="0" smtClean="0">
                <a:hlinkClick r:id="rId7"/>
              </a:rPr>
              <a:t>www-01.ibm.com/support/docview.wss?uid=swg24022618</a:t>
            </a:r>
            <a:endParaRPr lang="th-TH" dirty="0" smtClean="0"/>
          </a:p>
          <a:p>
            <a:r>
              <a:rPr lang="en-US" dirty="0">
                <a:hlinkClick r:id="rId8"/>
              </a:rPr>
              <a:t>http://</a:t>
            </a:r>
            <a:r>
              <a:rPr lang="en-US" dirty="0" smtClean="0">
                <a:hlinkClick r:id="rId8"/>
              </a:rPr>
              <a:t>www.informatica.com/solutions/telecommunications/Pages/index.aspx</a:t>
            </a:r>
            <a:endParaRPr lang="th-TH" dirty="0" smtClean="0"/>
          </a:p>
          <a:p>
            <a:r>
              <a:rPr lang="en-US" dirty="0" smtClean="0"/>
              <a:t>/</a:t>
            </a:r>
            <a:endParaRPr lang="en-US" dirty="0"/>
          </a:p>
        </p:txBody>
      </p:sp>
    </p:spTree>
    <p:extLst>
      <p:ext uri="{BB962C8B-B14F-4D97-AF65-F5344CB8AC3E}">
        <p14:creationId xmlns:p14="http://schemas.microsoft.com/office/powerpoint/2010/main" val="911781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Granularity</a:t>
            </a:r>
          </a:p>
        </p:txBody>
      </p:sp>
      <p:sp>
        <p:nvSpPr>
          <p:cNvPr id="3" name="Content Placeholder 2"/>
          <p:cNvSpPr>
            <a:spLocks noGrp="1"/>
          </p:cNvSpPr>
          <p:nvPr>
            <p:ph idx="1"/>
          </p:nvPr>
        </p:nvSpPr>
        <p:spPr/>
        <p:txBody>
          <a:bodyPr/>
          <a:lstStyle/>
          <a:p>
            <a:r>
              <a:rPr lang="th-TH" dirty="0" smtClean="0"/>
              <a:t>ควรจะกำหนด </a:t>
            </a:r>
            <a:r>
              <a:rPr lang="en-US" dirty="0" smtClean="0"/>
              <a:t>Granularity</a:t>
            </a:r>
            <a:r>
              <a:rPr lang="th-TH" dirty="0" smtClean="0"/>
              <a:t> ให้มีระดับที่เหมาะสมที่สุด</a:t>
            </a:r>
          </a:p>
          <a:p>
            <a:r>
              <a:rPr lang="th-TH" dirty="0" smtClean="0"/>
              <a:t>ไม่จำเป็นต้องละเอียดที่สุดเสมอไป</a:t>
            </a:r>
          </a:p>
          <a:p>
            <a:r>
              <a:rPr lang="th-TH" dirty="0" smtClean="0"/>
              <a:t>ตรงตามความต้องการของผู้ใช้</a:t>
            </a:r>
            <a:endParaRPr lang="th-TH" dirty="0" smtClean="0"/>
          </a:p>
          <a:p>
            <a:endParaRPr lang="en-US" dirty="0"/>
          </a:p>
        </p:txBody>
      </p:sp>
    </p:spTree>
    <p:extLst>
      <p:ext uri="{BB962C8B-B14F-4D97-AF65-F5344CB8AC3E}">
        <p14:creationId xmlns:p14="http://schemas.microsoft.com/office/powerpoint/2010/main" val="7007906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Granularity(cont.)</a:t>
            </a:r>
            <a:endParaRPr lang="en-US" dirty="0"/>
          </a:p>
        </p:txBody>
      </p:sp>
      <p:sp>
        <p:nvSpPr>
          <p:cNvPr id="3" name="Content Placeholder 2"/>
          <p:cNvSpPr>
            <a:spLocks noGrp="1"/>
          </p:cNvSpPr>
          <p:nvPr>
            <p:ph idx="1"/>
          </p:nvPr>
        </p:nvSpPr>
        <p:spPr>
          <a:xfrm>
            <a:off x="228600" y="1600200"/>
            <a:ext cx="4191000" cy="4525963"/>
          </a:xfrm>
        </p:spPr>
        <p:txBody>
          <a:bodyPr/>
          <a:lstStyle/>
          <a:p>
            <a:r>
              <a:rPr lang="en-US" dirty="0" smtClean="0"/>
              <a:t>DATE Dimension</a:t>
            </a:r>
          </a:p>
          <a:p>
            <a:pPr lvl="1"/>
            <a:r>
              <a:rPr lang="en-US" dirty="0" smtClean="0"/>
              <a:t>Date</a:t>
            </a:r>
          </a:p>
          <a:p>
            <a:pPr lvl="1"/>
            <a:r>
              <a:rPr lang="en-US" dirty="0" smtClean="0"/>
              <a:t>Week</a:t>
            </a:r>
          </a:p>
          <a:p>
            <a:pPr lvl="1"/>
            <a:r>
              <a:rPr lang="en-US" dirty="0" smtClean="0"/>
              <a:t>Month</a:t>
            </a:r>
          </a:p>
          <a:p>
            <a:pPr lvl="1"/>
            <a:r>
              <a:rPr lang="en-US" dirty="0" smtClean="0"/>
              <a:t>Quarter </a:t>
            </a:r>
          </a:p>
          <a:p>
            <a:pPr lvl="1"/>
            <a:r>
              <a:rPr lang="en-US" dirty="0" smtClean="0"/>
              <a:t>Year</a:t>
            </a:r>
          </a:p>
          <a:p>
            <a:pPr lvl="1"/>
            <a:r>
              <a:rPr lang="en-US" dirty="0" err="1" smtClean="0"/>
              <a:t>Dayofweek</a:t>
            </a:r>
            <a:endParaRPr lang="en-US" dirty="0" smtClean="0"/>
          </a:p>
          <a:p>
            <a:pPr lvl="1"/>
            <a:r>
              <a:rPr lang="en-US" dirty="0" smtClean="0"/>
              <a:t>Etc.</a:t>
            </a:r>
          </a:p>
          <a:p>
            <a:endParaRPr lang="en-US" dirty="0"/>
          </a:p>
        </p:txBody>
      </p:sp>
      <p:sp>
        <p:nvSpPr>
          <p:cNvPr id="4" name="Content Placeholder 2"/>
          <p:cNvSpPr txBox="1">
            <a:spLocks/>
          </p:cNvSpPr>
          <p:nvPr/>
        </p:nvSpPr>
        <p:spPr>
          <a:xfrm>
            <a:off x="4648200" y="1600200"/>
            <a:ext cx="41910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DATE Dimension</a:t>
            </a:r>
          </a:p>
          <a:p>
            <a:pPr lvl="1"/>
            <a:r>
              <a:rPr lang="en-US" dirty="0" smtClean="0"/>
              <a:t>Month</a:t>
            </a:r>
          </a:p>
          <a:p>
            <a:pPr lvl="1"/>
            <a:r>
              <a:rPr lang="en-US" dirty="0" smtClean="0"/>
              <a:t> Quarter</a:t>
            </a:r>
          </a:p>
          <a:p>
            <a:pPr lvl="1"/>
            <a:r>
              <a:rPr lang="en-US" dirty="0" smtClean="0"/>
              <a:t>Year</a:t>
            </a:r>
          </a:p>
          <a:p>
            <a:endParaRPr lang="en-US" dirty="0"/>
          </a:p>
        </p:txBody>
      </p:sp>
    </p:spTree>
    <p:extLst>
      <p:ext uri="{BB962C8B-B14F-4D97-AF65-F5344CB8AC3E}">
        <p14:creationId xmlns:p14="http://schemas.microsoft.com/office/powerpoint/2010/main" val="6603273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Fact Granularity</a:t>
            </a:r>
          </a:p>
        </p:txBody>
      </p:sp>
      <p:sp>
        <p:nvSpPr>
          <p:cNvPr id="3" name="Content Placeholder 2"/>
          <p:cNvSpPr>
            <a:spLocks noGrp="1"/>
          </p:cNvSpPr>
          <p:nvPr>
            <p:ph idx="1"/>
          </p:nvPr>
        </p:nvSpPr>
        <p:spPr/>
        <p:txBody>
          <a:bodyPr/>
          <a:lstStyle/>
          <a:p>
            <a:r>
              <a:rPr lang="en-US" dirty="0" smtClean="0"/>
              <a:t>Fact table </a:t>
            </a:r>
            <a:r>
              <a:rPr lang="th-TH" dirty="0" smtClean="0"/>
              <a:t>เก็บค่าจำพวก </a:t>
            </a:r>
            <a:r>
              <a:rPr lang="en-US" dirty="0" smtClean="0"/>
              <a:t>total </a:t>
            </a:r>
            <a:r>
              <a:rPr lang="th-TH" dirty="0" smtClean="0"/>
              <a:t>ต่างๆไว้</a:t>
            </a:r>
            <a:endParaRPr lang="th-TH" dirty="0"/>
          </a:p>
          <a:p>
            <a:r>
              <a:rPr lang="th-TH" dirty="0" smtClean="0"/>
              <a:t>การเพิ่มประสิทธิภาพและลดปัญหาซับซ้อนของข้อมูล</a:t>
            </a:r>
          </a:p>
          <a:p>
            <a:r>
              <a:rPr lang="th-TH" dirty="0" smtClean="0"/>
              <a:t>ข้อมูลขาดคุณสมบัติ </a:t>
            </a:r>
            <a:r>
              <a:rPr lang="en-US" dirty="0" smtClean="0"/>
              <a:t>additive</a:t>
            </a:r>
            <a:endParaRPr lang="th-TH" dirty="0" smtClean="0"/>
          </a:p>
          <a:p>
            <a:pPr lvl="1"/>
            <a:r>
              <a:rPr lang="th-TH" dirty="0" smtClean="0"/>
              <a:t>วัน /เดือน /ปี</a:t>
            </a:r>
          </a:p>
          <a:p>
            <a:r>
              <a:rPr lang="en-US" dirty="0" smtClean="0"/>
              <a:t>Example</a:t>
            </a:r>
          </a:p>
          <a:p>
            <a:pPr lvl="1"/>
            <a:r>
              <a:rPr lang="th-TH" dirty="0" smtClean="0"/>
              <a:t>ถ้ามี </a:t>
            </a:r>
            <a:r>
              <a:rPr lang="en-US" dirty="0" smtClean="0"/>
              <a:t>bill </a:t>
            </a:r>
            <a:r>
              <a:rPr lang="th-TH" dirty="0" smtClean="0"/>
              <a:t>มากกว่า 1 </a:t>
            </a:r>
            <a:r>
              <a:rPr lang="en-US" dirty="0" smtClean="0"/>
              <a:t>bill </a:t>
            </a:r>
            <a:r>
              <a:rPr lang="th-TH" dirty="0" smtClean="0"/>
              <a:t>เกิดปัญหา นับ </a:t>
            </a:r>
            <a:r>
              <a:rPr lang="en-US" dirty="0" smtClean="0"/>
              <a:t>column “year-to-date” </a:t>
            </a:r>
            <a:r>
              <a:rPr lang="th-TH" dirty="0" smtClean="0"/>
              <a:t>ไม่สือความหมายได้</a:t>
            </a:r>
            <a:endParaRPr lang="en-US" dirty="0"/>
          </a:p>
        </p:txBody>
      </p:sp>
    </p:spTree>
    <p:extLst>
      <p:ext uri="{BB962C8B-B14F-4D97-AF65-F5344CB8AC3E}">
        <p14:creationId xmlns:p14="http://schemas.microsoft.com/office/powerpoint/2010/main" val="1871362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Dimension Granularity </a:t>
            </a:r>
          </a:p>
        </p:txBody>
      </p:sp>
      <p:sp>
        <p:nvSpPr>
          <p:cNvPr id="3" name="Content Placeholder 2"/>
          <p:cNvSpPr>
            <a:spLocks noGrp="1"/>
          </p:cNvSpPr>
          <p:nvPr>
            <p:ph idx="1"/>
          </p:nvPr>
        </p:nvSpPr>
        <p:spPr/>
        <p:txBody>
          <a:bodyPr/>
          <a:lstStyle/>
          <a:p>
            <a:endParaRPr lang="en-US" dirty="0" smtClean="0"/>
          </a:p>
          <a:p>
            <a:pPr lvl="1"/>
            <a:endParaRPr lang="en-US" dirty="0" smtClean="0"/>
          </a:p>
        </p:txBody>
      </p:sp>
    </p:spTree>
    <p:extLst>
      <p:ext uri="{BB962C8B-B14F-4D97-AF65-F5344CB8AC3E}">
        <p14:creationId xmlns:p14="http://schemas.microsoft.com/office/powerpoint/2010/main" val="23956602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Date Dimension</a:t>
            </a:r>
          </a:p>
        </p:txBody>
      </p:sp>
      <p:sp>
        <p:nvSpPr>
          <p:cNvPr id="3" name="Content Placeholder 2"/>
          <p:cNvSpPr>
            <a:spLocks noGrp="1"/>
          </p:cNvSpPr>
          <p:nvPr>
            <p:ph idx="1"/>
          </p:nvPr>
        </p:nvSpPr>
        <p:spPr/>
        <p:txBody>
          <a:bodyPr/>
          <a:lstStyle/>
          <a:p>
            <a:r>
              <a:rPr lang="th-TH" dirty="0" smtClean="0"/>
              <a:t>นำ</a:t>
            </a:r>
            <a:r>
              <a:rPr lang="th-TH" dirty="0" smtClean="0"/>
              <a:t>ข้อมูล</a:t>
            </a:r>
            <a:r>
              <a:rPr lang="th-TH" dirty="0"/>
              <a:t>เวลาและวันที่แยกลงไปใน </a:t>
            </a:r>
            <a:r>
              <a:rPr lang="th-TH" dirty="0" smtClean="0"/>
              <a:t> </a:t>
            </a:r>
            <a:r>
              <a:rPr lang="en-US" dirty="0" smtClean="0"/>
              <a:t>Fact Table </a:t>
            </a:r>
          </a:p>
          <a:p>
            <a:pPr lvl="1"/>
            <a:r>
              <a:rPr lang="th-TH" dirty="0" smtClean="0"/>
              <a:t>ไม่เหมาะสม</a:t>
            </a:r>
          </a:p>
          <a:p>
            <a:pPr lvl="1"/>
            <a:r>
              <a:rPr lang="th-TH" dirty="0" smtClean="0"/>
              <a:t>ยากที่จะรู้ว่าเป็นวันที่ของอะไร</a:t>
            </a:r>
          </a:p>
          <a:p>
            <a:r>
              <a:rPr lang="th-TH" dirty="0" smtClean="0"/>
              <a:t>แก้โดย</a:t>
            </a:r>
          </a:p>
          <a:p>
            <a:pPr lvl="1"/>
            <a:r>
              <a:rPr lang="en-US" dirty="0" smtClean="0"/>
              <a:t>1 </a:t>
            </a:r>
            <a:r>
              <a:rPr lang="en-US" dirty="0" smtClean="0"/>
              <a:t>Date Dimension</a:t>
            </a:r>
          </a:p>
          <a:p>
            <a:pPr lvl="1"/>
            <a:r>
              <a:rPr lang="th-TH" dirty="0" smtClean="0"/>
              <a:t>เลือกเฉพาะ </a:t>
            </a:r>
            <a:r>
              <a:rPr lang="en-US" dirty="0" smtClean="0"/>
              <a:t>Date</a:t>
            </a:r>
            <a:r>
              <a:rPr lang="th-TH" dirty="0" smtClean="0"/>
              <a:t> ที่ใช้มาใส่ใน </a:t>
            </a:r>
            <a:r>
              <a:rPr lang="en-US" dirty="0" smtClean="0"/>
              <a:t>Date</a:t>
            </a:r>
            <a:r>
              <a:rPr lang="th-TH" dirty="0" smtClean="0"/>
              <a:t> </a:t>
            </a:r>
            <a:r>
              <a:rPr lang="en-US" dirty="0" smtClean="0"/>
              <a:t>Dimension</a:t>
            </a:r>
            <a:endParaRPr lang="th-TH" dirty="0" smtClean="0"/>
          </a:p>
          <a:p>
            <a:endParaRPr lang="en-US" dirty="0"/>
          </a:p>
        </p:txBody>
      </p:sp>
    </p:spTree>
    <p:extLst>
      <p:ext uri="{BB962C8B-B14F-4D97-AF65-F5344CB8AC3E}">
        <p14:creationId xmlns:p14="http://schemas.microsoft.com/office/powerpoint/2010/main" val="1507583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382</TotalTime>
  <Words>745</Words>
  <Application>Microsoft Office PowerPoint</Application>
  <PresentationFormat>On-screen Show (4:3)</PresentationFormat>
  <Paragraphs>139</Paragraphs>
  <Slides>40</Slides>
  <Notes>13</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Telecommunications and Utilities </vt:lpstr>
      <vt:lpstr>Decision support systems</vt:lpstr>
      <vt:lpstr>Data Warehouse Bus Matrix </vt:lpstr>
      <vt:lpstr>General Design Review Considerations</vt:lpstr>
      <vt:lpstr>Granularity</vt:lpstr>
      <vt:lpstr>Granularity(cont.)</vt:lpstr>
      <vt:lpstr>Fact Granularity</vt:lpstr>
      <vt:lpstr>Dimension Granularity </vt:lpstr>
      <vt:lpstr>Date Dimension</vt:lpstr>
      <vt:lpstr>Fixed Time-Series Bucket</vt:lpstr>
      <vt:lpstr>Degenerate Dimension</vt:lpstr>
      <vt:lpstr>Degenerate Dimension(Cont.)</vt:lpstr>
      <vt:lpstr>Dimension Decodes and Descriptions</vt:lpstr>
      <vt:lpstr>Surrogate Keys</vt:lpstr>
      <vt:lpstr>Too Many  (Too Low)Dimension</vt:lpstr>
      <vt:lpstr>Draft Design Exercise Discussion</vt:lpstr>
      <vt:lpstr>Business Process</vt:lpstr>
      <vt:lpstr>Granularity</vt:lpstr>
      <vt:lpstr>Dimensions</vt:lpstr>
      <vt:lpstr>Measure </vt:lpstr>
      <vt:lpstr>Fact table</vt:lpstr>
      <vt:lpstr>Geographic Location Dimension</vt:lpstr>
      <vt:lpstr>PowerPoint Presentation</vt:lpstr>
      <vt:lpstr>Location Outrigger</vt:lpstr>
      <vt:lpstr>PowerPoint Presentation</vt:lpstr>
      <vt:lpstr>Leveraging Geographic Information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the Telecommunications Data Warehouse Model?</vt:lpstr>
      <vt:lpstr>PowerPoint Presentation</vt:lpstr>
      <vt:lpstr>PowerPoint Presentation</vt:lpstr>
      <vt:lpstr>PowerPoint Presentation</vt:lpstr>
      <vt:lpstr> reference</vt:lpstr>
    </vt:vector>
  </TitlesOfParts>
  <Company>KASETSART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Telecommunications and Utilities </dc:title>
  <dc:creator>Office Of Computerservices</dc:creator>
  <cp:lastModifiedBy>Office Of Computerservices</cp:lastModifiedBy>
  <cp:revision>91</cp:revision>
  <dcterms:created xsi:type="dcterms:W3CDTF">2010-08-20T14:05:50Z</dcterms:created>
  <dcterms:modified xsi:type="dcterms:W3CDTF">2010-08-21T10:39:37Z</dcterms:modified>
</cp:coreProperties>
</file>