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56" r:id="rId2"/>
    <p:sldId id="257" r:id="rId3"/>
    <p:sldId id="258" r:id="rId4"/>
    <p:sldId id="259" r:id="rId5"/>
    <p:sldId id="260" r:id="rId6"/>
    <p:sldId id="298"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0" r:id="rId22"/>
    <p:sldId id="276" r:id="rId23"/>
    <p:sldId id="277" r:id="rId24"/>
    <p:sldId id="279" r:id="rId25"/>
    <p:sldId id="278" r:id="rId26"/>
    <p:sldId id="283" r:id="rId27"/>
    <p:sldId id="282" r:id="rId28"/>
    <p:sldId id="281" r:id="rId29"/>
    <p:sldId id="284" r:id="rId30"/>
    <p:sldId id="285" r:id="rId31"/>
    <p:sldId id="286" r:id="rId32"/>
    <p:sldId id="287" r:id="rId33"/>
    <p:sldId id="290" r:id="rId34"/>
    <p:sldId id="288" r:id="rId35"/>
    <p:sldId id="291" r:id="rId36"/>
    <p:sldId id="292" r:id="rId37"/>
    <p:sldId id="293" r:id="rId38"/>
    <p:sldId id="294" r:id="rId39"/>
    <p:sldId id="295" r:id="rId40"/>
    <p:sldId id="296" r:id="rId41"/>
    <p:sldId id="297" r:id="rId42"/>
    <p:sldId id="299" r:id="rId43"/>
    <p:sldId id="300" r:id="rId44"/>
    <p:sldId id="301" r:id="rId45"/>
    <p:sldId id="302" r:id="rId46"/>
    <p:sldId id="303" r:id="rId47"/>
    <p:sldId id="304" r:id="rId48"/>
    <p:sldId id="305" r:id="rId49"/>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0" autoAdjust="0"/>
    <p:restoredTop sz="94660"/>
  </p:normalViewPr>
  <p:slideViewPr>
    <p:cSldViewPr>
      <p:cViewPr varScale="1">
        <p:scale>
          <a:sx n="75" d="100"/>
          <a:sy n="75" d="100"/>
        </p:scale>
        <p:origin x="-39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CF1C16-1DBC-436E-A33D-4874E2FD2FBE}" type="datetimeFigureOut">
              <a:rPr lang="th-TH" smtClean="0"/>
              <a:pPr/>
              <a:t>22/08/53</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46199D-95DD-4183-B108-ED69B197BA71}" type="slidenum">
              <a:rPr lang="th-TH" smtClean="0"/>
              <a:pPr/>
              <a:t>‹#›</a:t>
            </a:fld>
            <a:endParaRPr lang="th-TH"/>
          </a:p>
        </p:txBody>
      </p:sp>
    </p:spTree>
    <p:extLst>
      <p:ext uri="{BB962C8B-B14F-4D97-AF65-F5344CB8AC3E}">
        <p14:creationId xmlns:p14="http://schemas.microsoft.com/office/powerpoint/2010/main" val="302713756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a:t>
            </a:fld>
            <a:endParaRPr lang="th-T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10</a:t>
            </a:fld>
            <a:endParaRPr lang="th-T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11</a:t>
            </a:fld>
            <a:endParaRPr lang="th-T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12</a:t>
            </a:fld>
            <a:endParaRPr lang="th-T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13</a:t>
            </a:fld>
            <a:endParaRPr lang="th-T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14</a:t>
            </a:fld>
            <a:endParaRPr lang="th-T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15</a:t>
            </a:fld>
            <a:endParaRPr lang="th-T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16</a:t>
            </a:fld>
            <a:endParaRPr lang="th-T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17</a:t>
            </a:fld>
            <a:endParaRPr lang="th-T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18</a:t>
            </a:fld>
            <a:endParaRPr lang="th-T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19</a:t>
            </a:fld>
            <a:endParaRPr lang="th-T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a:t>
            </a:fld>
            <a:endParaRPr lang="th-T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20</a:t>
            </a:fld>
            <a:endParaRPr lang="th-T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21</a:t>
            </a:fld>
            <a:endParaRPr lang="th-T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22</a:t>
            </a:fld>
            <a:endParaRPr lang="th-T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23</a:t>
            </a:fld>
            <a:endParaRPr lang="th-T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24</a:t>
            </a:fld>
            <a:endParaRPr lang="th-TH"/>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25</a:t>
            </a:fld>
            <a:endParaRPr lang="th-TH"/>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26</a:t>
            </a:fld>
            <a:endParaRPr lang="th-TH"/>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27</a:t>
            </a:fld>
            <a:endParaRPr lang="th-TH"/>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28</a:t>
            </a:fld>
            <a:endParaRPr lang="th-TH"/>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29</a:t>
            </a:fld>
            <a:endParaRPr lang="th-T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a:t>
            </a:fld>
            <a:endParaRPr lang="th-TH"/>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30</a:t>
            </a:fld>
            <a:endParaRPr lang="th-TH"/>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31</a:t>
            </a:fld>
            <a:endParaRPr lang="th-TH"/>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32</a:t>
            </a:fld>
            <a:endParaRPr lang="th-TH"/>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33</a:t>
            </a:fld>
            <a:endParaRPr lang="th-TH"/>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34</a:t>
            </a:fld>
            <a:endParaRPr lang="th-TH"/>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35</a:t>
            </a:fld>
            <a:endParaRPr lang="th-TH"/>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36</a:t>
            </a:fld>
            <a:endParaRPr lang="th-TH"/>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37</a:t>
            </a:fld>
            <a:endParaRPr lang="th-TH"/>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38</a:t>
            </a:fld>
            <a:endParaRPr lang="th-TH"/>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39</a:t>
            </a:fld>
            <a:endParaRPr lang="th-T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4</a:t>
            </a:fld>
            <a:endParaRPr lang="th-TH"/>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40</a:t>
            </a:fld>
            <a:endParaRPr lang="th-TH"/>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41</a:t>
            </a:fld>
            <a:endParaRPr lang="th-TH"/>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42</a:t>
            </a:fld>
            <a:endParaRPr lang="th-TH"/>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43</a:t>
            </a:fld>
            <a:endParaRPr lang="th-TH"/>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44</a:t>
            </a:fld>
            <a:endParaRPr lang="th-TH"/>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45</a:t>
            </a:fld>
            <a:endParaRPr lang="th-TH"/>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46</a:t>
            </a:fld>
            <a:endParaRPr lang="th-TH"/>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47</a:t>
            </a:fld>
            <a:endParaRPr lang="th-TH"/>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48</a:t>
            </a:fld>
            <a:endParaRPr lang="th-T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5</a:t>
            </a:fld>
            <a:endParaRPr lang="th-T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6199D-95DD-4183-B108-ED69B197BA71}" type="slidenum">
              <a:rPr lang="th-TH" smtClean="0"/>
              <a:pPr/>
              <a:t>6</a:t>
            </a:fld>
            <a:endParaRPr lang="th-T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7</a:t>
            </a:fld>
            <a:endParaRPr lang="th-T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8</a:t>
            </a:fld>
            <a:endParaRPr lang="th-T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h-TH"/>
          </a:p>
        </p:txBody>
      </p:sp>
      <p:sp>
        <p:nvSpPr>
          <p:cNvPr id="4" name="Slide Number Placeholder 3"/>
          <p:cNvSpPr>
            <a:spLocks noGrp="1"/>
          </p:cNvSpPr>
          <p:nvPr>
            <p:ph type="sldNum" sz="quarter" idx="10"/>
          </p:nvPr>
        </p:nvSpPr>
        <p:spPr/>
        <p:txBody>
          <a:bodyPr/>
          <a:lstStyle/>
          <a:p>
            <a:fld id="{EE46199D-95DD-4183-B108-ED69B197BA71}" type="slidenum">
              <a:rPr lang="th-TH" smtClean="0"/>
              <a:pPr/>
              <a:t>9</a:t>
            </a:fld>
            <a:endParaRPr lang="th-TH"/>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08FEEBA-ACFB-4749-BC4E-DBE1E768C66D}" type="datetimeFigureOut">
              <a:rPr lang="th-TH" smtClean="0"/>
              <a:pPr/>
              <a:t>22/08/53</a:t>
            </a:fld>
            <a:endParaRPr lang="th-TH"/>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th-TH"/>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09FEE27-16F0-4D80-B2AB-128F5569AF4B}" type="slidenum">
              <a:rPr lang="th-TH" smtClean="0"/>
              <a:pPr/>
              <a:t>‹#›</a:t>
            </a:fld>
            <a:endParaRPr lang="th-T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8FEEBA-ACFB-4749-BC4E-DBE1E768C66D}" type="datetimeFigureOut">
              <a:rPr lang="th-TH" smtClean="0"/>
              <a:pPr/>
              <a:t>22/08/53</a:t>
            </a:fld>
            <a:endParaRPr lang="th-TH"/>
          </a:p>
        </p:txBody>
      </p:sp>
      <p:sp>
        <p:nvSpPr>
          <p:cNvPr id="5" name="Footer Placeholder 4"/>
          <p:cNvSpPr>
            <a:spLocks noGrp="1"/>
          </p:cNvSpPr>
          <p:nvPr>
            <p:ph type="ftr" sz="quarter" idx="11"/>
          </p:nvPr>
        </p:nvSpPr>
        <p:spPr/>
        <p:txBody>
          <a:bodyPr/>
          <a:lstStyle>
            <a:extLst/>
          </a:lstStyle>
          <a:p>
            <a:endParaRPr lang="th-TH"/>
          </a:p>
        </p:txBody>
      </p:sp>
      <p:sp>
        <p:nvSpPr>
          <p:cNvPr id="6" name="Slide Number Placeholder 5"/>
          <p:cNvSpPr>
            <a:spLocks noGrp="1"/>
          </p:cNvSpPr>
          <p:nvPr>
            <p:ph type="sldNum" sz="quarter" idx="12"/>
          </p:nvPr>
        </p:nvSpPr>
        <p:spPr/>
        <p:txBody>
          <a:bodyPr/>
          <a:lstStyle>
            <a:extLst/>
          </a:lstStyle>
          <a:p>
            <a:fld id="{E09FEE27-16F0-4D80-B2AB-128F5569AF4B}" type="slidenum">
              <a:rPr lang="th-TH" smtClean="0"/>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8FEEBA-ACFB-4749-BC4E-DBE1E768C66D}" type="datetimeFigureOut">
              <a:rPr lang="th-TH" smtClean="0"/>
              <a:pPr/>
              <a:t>22/08/53</a:t>
            </a:fld>
            <a:endParaRPr lang="th-TH"/>
          </a:p>
        </p:txBody>
      </p:sp>
      <p:sp>
        <p:nvSpPr>
          <p:cNvPr id="5" name="Footer Placeholder 4"/>
          <p:cNvSpPr>
            <a:spLocks noGrp="1"/>
          </p:cNvSpPr>
          <p:nvPr>
            <p:ph type="ftr" sz="quarter" idx="11"/>
          </p:nvPr>
        </p:nvSpPr>
        <p:spPr/>
        <p:txBody>
          <a:bodyPr/>
          <a:lstStyle>
            <a:extLst/>
          </a:lstStyle>
          <a:p>
            <a:endParaRPr lang="th-TH"/>
          </a:p>
        </p:txBody>
      </p:sp>
      <p:sp>
        <p:nvSpPr>
          <p:cNvPr id="6" name="Slide Number Placeholder 5"/>
          <p:cNvSpPr>
            <a:spLocks noGrp="1"/>
          </p:cNvSpPr>
          <p:nvPr>
            <p:ph type="sldNum" sz="quarter" idx="12"/>
          </p:nvPr>
        </p:nvSpPr>
        <p:spPr/>
        <p:txBody>
          <a:bodyPr/>
          <a:lstStyle>
            <a:extLst/>
          </a:lstStyle>
          <a:p>
            <a:fld id="{E09FEE27-16F0-4D80-B2AB-128F5569AF4B}" type="slidenum">
              <a:rPr lang="th-TH" smtClean="0"/>
              <a:pPr/>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8FEEBA-ACFB-4749-BC4E-DBE1E768C66D}" type="datetimeFigureOut">
              <a:rPr lang="th-TH" smtClean="0"/>
              <a:pPr/>
              <a:t>22/08/53</a:t>
            </a:fld>
            <a:endParaRPr lang="th-TH"/>
          </a:p>
        </p:txBody>
      </p:sp>
      <p:sp>
        <p:nvSpPr>
          <p:cNvPr id="5" name="Footer Placeholder 4"/>
          <p:cNvSpPr>
            <a:spLocks noGrp="1"/>
          </p:cNvSpPr>
          <p:nvPr>
            <p:ph type="ftr" sz="quarter" idx="11"/>
          </p:nvPr>
        </p:nvSpPr>
        <p:spPr/>
        <p:txBody>
          <a:bodyPr/>
          <a:lstStyle>
            <a:extLst/>
          </a:lstStyle>
          <a:p>
            <a:endParaRPr lang="th-TH"/>
          </a:p>
        </p:txBody>
      </p:sp>
      <p:sp>
        <p:nvSpPr>
          <p:cNvPr id="6" name="Slide Number Placeholder 5"/>
          <p:cNvSpPr>
            <a:spLocks noGrp="1"/>
          </p:cNvSpPr>
          <p:nvPr>
            <p:ph type="sldNum" sz="quarter" idx="12"/>
          </p:nvPr>
        </p:nvSpPr>
        <p:spPr/>
        <p:txBody>
          <a:bodyPr/>
          <a:lstStyle>
            <a:extLst/>
          </a:lstStyle>
          <a:p>
            <a:fld id="{E09FEE27-16F0-4D80-B2AB-128F5569AF4B}" type="slidenum">
              <a:rPr lang="th-TH" smtClean="0"/>
              <a:pPr/>
              <a:t>‹#›</a:t>
            </a:fld>
            <a:endParaRPr lang="th-TH"/>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8FEEBA-ACFB-4749-BC4E-DBE1E768C66D}" type="datetimeFigureOut">
              <a:rPr lang="th-TH" smtClean="0"/>
              <a:pPr/>
              <a:t>22/08/53</a:t>
            </a:fld>
            <a:endParaRPr lang="th-TH"/>
          </a:p>
        </p:txBody>
      </p:sp>
      <p:sp>
        <p:nvSpPr>
          <p:cNvPr id="5" name="Footer Placeholder 4"/>
          <p:cNvSpPr>
            <a:spLocks noGrp="1"/>
          </p:cNvSpPr>
          <p:nvPr>
            <p:ph type="ftr" sz="quarter" idx="11"/>
          </p:nvPr>
        </p:nvSpPr>
        <p:spPr/>
        <p:txBody>
          <a:bodyPr/>
          <a:lstStyle>
            <a:extLst/>
          </a:lstStyle>
          <a:p>
            <a:endParaRPr lang="th-TH"/>
          </a:p>
        </p:txBody>
      </p:sp>
      <p:sp>
        <p:nvSpPr>
          <p:cNvPr id="6" name="Slide Number Placeholder 5"/>
          <p:cNvSpPr>
            <a:spLocks noGrp="1"/>
          </p:cNvSpPr>
          <p:nvPr>
            <p:ph type="sldNum" sz="quarter" idx="12"/>
          </p:nvPr>
        </p:nvSpPr>
        <p:spPr/>
        <p:txBody>
          <a:bodyPr/>
          <a:lstStyle>
            <a:extLst/>
          </a:lstStyle>
          <a:p>
            <a:fld id="{E09FEE27-16F0-4D80-B2AB-128F5569AF4B}" type="slidenum">
              <a:rPr lang="th-TH" smtClean="0"/>
              <a:pPr/>
              <a:t>‹#›</a:t>
            </a:fld>
            <a:endParaRPr lang="th-TH"/>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8FEEBA-ACFB-4749-BC4E-DBE1E768C66D}" type="datetimeFigureOut">
              <a:rPr lang="th-TH" smtClean="0"/>
              <a:pPr/>
              <a:t>22/08/53</a:t>
            </a:fld>
            <a:endParaRPr lang="th-TH"/>
          </a:p>
        </p:txBody>
      </p:sp>
      <p:sp>
        <p:nvSpPr>
          <p:cNvPr id="6" name="Footer Placeholder 5"/>
          <p:cNvSpPr>
            <a:spLocks noGrp="1"/>
          </p:cNvSpPr>
          <p:nvPr>
            <p:ph type="ftr" sz="quarter" idx="11"/>
          </p:nvPr>
        </p:nvSpPr>
        <p:spPr/>
        <p:txBody>
          <a:bodyPr/>
          <a:lstStyle>
            <a:extLst/>
          </a:lstStyle>
          <a:p>
            <a:endParaRPr lang="th-TH"/>
          </a:p>
        </p:txBody>
      </p:sp>
      <p:sp>
        <p:nvSpPr>
          <p:cNvPr id="7" name="Slide Number Placeholder 6"/>
          <p:cNvSpPr>
            <a:spLocks noGrp="1"/>
          </p:cNvSpPr>
          <p:nvPr>
            <p:ph type="sldNum" sz="quarter" idx="12"/>
          </p:nvPr>
        </p:nvSpPr>
        <p:spPr/>
        <p:txBody>
          <a:bodyPr/>
          <a:lstStyle>
            <a:extLst/>
          </a:lstStyle>
          <a:p>
            <a:fld id="{E09FEE27-16F0-4D80-B2AB-128F5569AF4B}" type="slidenum">
              <a:rPr lang="th-TH" smtClean="0"/>
              <a:pPr/>
              <a:t>‹#›</a:t>
            </a:fld>
            <a:endParaRPr lang="th-TH"/>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8FEEBA-ACFB-4749-BC4E-DBE1E768C66D}" type="datetimeFigureOut">
              <a:rPr lang="th-TH" smtClean="0"/>
              <a:pPr/>
              <a:t>22/08/53</a:t>
            </a:fld>
            <a:endParaRPr lang="th-TH"/>
          </a:p>
        </p:txBody>
      </p:sp>
      <p:sp>
        <p:nvSpPr>
          <p:cNvPr id="8" name="Footer Placeholder 7"/>
          <p:cNvSpPr>
            <a:spLocks noGrp="1"/>
          </p:cNvSpPr>
          <p:nvPr>
            <p:ph type="ftr" sz="quarter" idx="11"/>
          </p:nvPr>
        </p:nvSpPr>
        <p:spPr/>
        <p:txBody>
          <a:bodyPr/>
          <a:lstStyle>
            <a:extLst/>
          </a:lstStyle>
          <a:p>
            <a:endParaRPr lang="th-TH"/>
          </a:p>
        </p:txBody>
      </p:sp>
      <p:sp>
        <p:nvSpPr>
          <p:cNvPr id="9" name="Slide Number Placeholder 8"/>
          <p:cNvSpPr>
            <a:spLocks noGrp="1"/>
          </p:cNvSpPr>
          <p:nvPr>
            <p:ph type="sldNum" sz="quarter" idx="12"/>
          </p:nvPr>
        </p:nvSpPr>
        <p:spPr/>
        <p:txBody>
          <a:bodyPr/>
          <a:lstStyle>
            <a:extLst/>
          </a:lstStyle>
          <a:p>
            <a:fld id="{E09FEE27-16F0-4D80-B2AB-128F5569AF4B}" type="slidenum">
              <a:rPr lang="th-TH" smtClean="0"/>
              <a:pPr/>
              <a:t>‹#›</a:t>
            </a:fld>
            <a:endParaRPr lang="th-TH"/>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08FEEBA-ACFB-4749-BC4E-DBE1E768C66D}" type="datetimeFigureOut">
              <a:rPr lang="th-TH" smtClean="0"/>
              <a:pPr/>
              <a:t>22/08/53</a:t>
            </a:fld>
            <a:endParaRPr lang="th-TH"/>
          </a:p>
        </p:txBody>
      </p:sp>
      <p:sp>
        <p:nvSpPr>
          <p:cNvPr id="4" name="Footer Placeholder 3"/>
          <p:cNvSpPr>
            <a:spLocks noGrp="1"/>
          </p:cNvSpPr>
          <p:nvPr>
            <p:ph type="ftr" sz="quarter" idx="11"/>
          </p:nvPr>
        </p:nvSpPr>
        <p:spPr/>
        <p:txBody>
          <a:bodyPr/>
          <a:lstStyle>
            <a:extLst/>
          </a:lstStyle>
          <a:p>
            <a:endParaRPr lang="th-TH"/>
          </a:p>
        </p:txBody>
      </p:sp>
      <p:sp>
        <p:nvSpPr>
          <p:cNvPr id="5" name="Slide Number Placeholder 4"/>
          <p:cNvSpPr>
            <a:spLocks noGrp="1"/>
          </p:cNvSpPr>
          <p:nvPr>
            <p:ph type="sldNum" sz="quarter" idx="12"/>
          </p:nvPr>
        </p:nvSpPr>
        <p:spPr/>
        <p:txBody>
          <a:bodyPr/>
          <a:lstStyle>
            <a:extLst/>
          </a:lstStyle>
          <a:p>
            <a:fld id="{E09FEE27-16F0-4D80-B2AB-128F5569AF4B}" type="slidenum">
              <a:rPr lang="th-TH" smtClean="0"/>
              <a:pPr/>
              <a:t>‹#›</a:t>
            </a:fld>
            <a:endParaRPr lang="th-TH"/>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08FEEBA-ACFB-4749-BC4E-DBE1E768C66D}" type="datetimeFigureOut">
              <a:rPr lang="th-TH" smtClean="0"/>
              <a:pPr/>
              <a:t>22/08/53</a:t>
            </a:fld>
            <a:endParaRPr lang="th-TH"/>
          </a:p>
        </p:txBody>
      </p:sp>
      <p:sp>
        <p:nvSpPr>
          <p:cNvPr id="3" name="Footer Placeholder 2"/>
          <p:cNvSpPr>
            <a:spLocks noGrp="1"/>
          </p:cNvSpPr>
          <p:nvPr>
            <p:ph type="ftr" sz="quarter" idx="11"/>
          </p:nvPr>
        </p:nvSpPr>
        <p:spPr/>
        <p:txBody>
          <a:bodyPr/>
          <a:lstStyle>
            <a:extLst/>
          </a:lstStyle>
          <a:p>
            <a:endParaRPr lang="th-TH"/>
          </a:p>
        </p:txBody>
      </p:sp>
      <p:sp>
        <p:nvSpPr>
          <p:cNvPr id="4" name="Slide Number Placeholder 3"/>
          <p:cNvSpPr>
            <a:spLocks noGrp="1"/>
          </p:cNvSpPr>
          <p:nvPr>
            <p:ph type="sldNum" sz="quarter" idx="12"/>
          </p:nvPr>
        </p:nvSpPr>
        <p:spPr/>
        <p:txBody>
          <a:bodyPr/>
          <a:lstStyle>
            <a:extLst/>
          </a:lstStyle>
          <a:p>
            <a:fld id="{E09FEE27-16F0-4D80-B2AB-128F5569AF4B}" type="slidenum">
              <a:rPr lang="th-TH" smtClean="0"/>
              <a:pPr/>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08FEEBA-ACFB-4749-BC4E-DBE1E768C66D}" type="datetimeFigureOut">
              <a:rPr lang="th-TH" smtClean="0"/>
              <a:pPr/>
              <a:t>22/08/53</a:t>
            </a:fld>
            <a:endParaRPr lang="th-TH"/>
          </a:p>
        </p:txBody>
      </p:sp>
      <p:sp>
        <p:nvSpPr>
          <p:cNvPr id="6" name="Footer Placeholder 5"/>
          <p:cNvSpPr>
            <a:spLocks noGrp="1"/>
          </p:cNvSpPr>
          <p:nvPr>
            <p:ph type="ftr" sz="quarter" idx="11"/>
          </p:nvPr>
        </p:nvSpPr>
        <p:spPr/>
        <p:txBody>
          <a:bodyPr/>
          <a:lstStyle>
            <a:extLst/>
          </a:lstStyle>
          <a:p>
            <a:endParaRPr lang="th-TH"/>
          </a:p>
        </p:txBody>
      </p:sp>
      <p:sp>
        <p:nvSpPr>
          <p:cNvPr id="7" name="Slide Number Placeholder 6"/>
          <p:cNvSpPr>
            <a:spLocks noGrp="1"/>
          </p:cNvSpPr>
          <p:nvPr>
            <p:ph type="sldNum" sz="quarter" idx="12"/>
          </p:nvPr>
        </p:nvSpPr>
        <p:spPr/>
        <p:txBody>
          <a:bodyPr/>
          <a:lstStyle>
            <a:extLst/>
          </a:lstStyle>
          <a:p>
            <a:fld id="{E09FEE27-16F0-4D80-B2AB-128F5569AF4B}" type="slidenum">
              <a:rPr lang="th-TH" smtClean="0"/>
              <a:pPr/>
              <a:t>‹#›</a:t>
            </a:fld>
            <a:endParaRPr lang="th-TH"/>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08FEEBA-ACFB-4749-BC4E-DBE1E768C66D}" type="datetimeFigureOut">
              <a:rPr lang="th-TH" smtClean="0"/>
              <a:pPr/>
              <a:t>22/08/53</a:t>
            </a:fld>
            <a:endParaRPr lang="th-TH"/>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th-TH"/>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09FEE27-16F0-4D80-B2AB-128F5569AF4B}" type="slidenum">
              <a:rPr lang="th-TH" smtClean="0"/>
              <a:pPr/>
              <a:t>‹#›</a:t>
            </a:fld>
            <a:endParaRPr lang="th-TH"/>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08FEEBA-ACFB-4749-BC4E-DBE1E768C66D}" type="datetimeFigureOut">
              <a:rPr lang="th-TH" smtClean="0"/>
              <a:pPr/>
              <a:t>22/08/53</a:t>
            </a:fld>
            <a:endParaRPr lang="th-TH"/>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th-TH"/>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09FEE27-16F0-4D80-B2AB-128F5569AF4B}" type="slidenum">
              <a:rPr lang="th-TH" smtClean="0"/>
              <a:pPr/>
              <a:t>‹#›</a:t>
            </a:fld>
            <a:endParaRPr lang="th-TH"/>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14356"/>
            <a:ext cx="7772400" cy="1752600"/>
          </a:xfrm>
        </p:spPr>
        <p:txBody>
          <a:bodyPr>
            <a:normAutofit fontScale="90000"/>
          </a:bodyPr>
          <a:lstStyle/>
          <a:p>
            <a:r>
              <a:rPr lang="th-TH" b="1" u="sng" dirty="0" smtClean="0"/>
              <a:t>บทที่ </a:t>
            </a:r>
            <a:r>
              <a:rPr lang="en-US" b="1" u="sng" dirty="0" smtClean="0"/>
              <a:t>10</a:t>
            </a:r>
            <a:r>
              <a:rPr lang="th-TH" b="1" u="sng" dirty="0" smtClean="0"/>
              <a:t> </a:t>
            </a:r>
            <a:r>
              <a:rPr lang="en-US" b="1" u="sng" dirty="0" smtClean="0"/>
              <a:t>Telecommunications and Utilities</a:t>
            </a:r>
            <a:r>
              <a:rPr lang="en-US" dirty="0" smtClean="0"/>
              <a:t/>
            </a:r>
            <a:br>
              <a:rPr lang="en-US" dirty="0" smtClean="0"/>
            </a:br>
            <a:endParaRPr lang="th-TH" dirty="0"/>
          </a:p>
        </p:txBody>
      </p:sp>
      <p:sp>
        <p:nvSpPr>
          <p:cNvPr id="3" name="TextBox 2"/>
          <p:cNvSpPr txBox="1"/>
          <p:nvPr/>
        </p:nvSpPr>
        <p:spPr>
          <a:xfrm>
            <a:off x="785786" y="2285992"/>
            <a:ext cx="7215238" cy="2677656"/>
          </a:xfrm>
          <a:prstGeom prst="rect">
            <a:avLst/>
          </a:prstGeom>
          <a:noFill/>
        </p:spPr>
        <p:txBody>
          <a:bodyPr wrap="square" rtlCol="0">
            <a:spAutoFit/>
          </a:bodyPr>
          <a:lstStyle/>
          <a:p>
            <a:r>
              <a:rPr lang="th-TH" u="sng" dirty="0" smtClean="0">
                <a:latin typeface="Angsana New" pitchFamily="18" charset="-34"/>
                <a:cs typeface="Angsana New" pitchFamily="18" charset="-34"/>
              </a:rPr>
              <a:t>สมาชิกกลุ่ม</a:t>
            </a:r>
          </a:p>
          <a:p>
            <a:r>
              <a:rPr lang="th-TH" dirty="0" smtClean="0">
                <a:latin typeface="Angsana New" pitchFamily="18" charset="-34"/>
                <a:cs typeface="Angsana New" pitchFamily="18" charset="-34"/>
              </a:rPr>
              <a:t>นายจิรพงษ์ วัฒนธรรม 49050909</a:t>
            </a:r>
          </a:p>
          <a:p>
            <a:r>
              <a:rPr lang="th-TH" dirty="0" smtClean="0">
                <a:latin typeface="Angsana New" pitchFamily="18" charset="-34"/>
                <a:cs typeface="Angsana New" pitchFamily="18" charset="-34"/>
              </a:rPr>
              <a:t>นายนที เสงี่ยม 49051022</a:t>
            </a:r>
          </a:p>
          <a:p>
            <a:r>
              <a:rPr lang="th-TH" dirty="0" smtClean="0">
                <a:latin typeface="Angsana New" pitchFamily="18" charset="-34"/>
                <a:cs typeface="Angsana New" pitchFamily="18" charset="-34"/>
              </a:rPr>
              <a:t>นายพนัส สุนทรไพบูลย์กุล 49051113</a:t>
            </a:r>
          </a:p>
          <a:p>
            <a:r>
              <a:rPr lang="th-TH" dirty="0" smtClean="0">
                <a:latin typeface="Angsana New" pitchFamily="18" charset="-34"/>
                <a:cs typeface="Angsana New" pitchFamily="18" charset="-34"/>
              </a:rPr>
              <a:t>นายสุกิจ เบญจางจารุ 49051253</a:t>
            </a:r>
          </a:p>
          <a:p>
            <a:r>
              <a:rPr lang="th-TH" dirty="0" smtClean="0">
                <a:latin typeface="Angsana New" pitchFamily="18" charset="-34"/>
                <a:cs typeface="Angsana New" pitchFamily="18" charset="-34"/>
              </a:rPr>
              <a:t>นายธนภัทร สุวรรณนิกรกุล </a:t>
            </a:r>
            <a:r>
              <a:rPr lang="en-US" dirty="0" smtClean="0">
                <a:latin typeface="Angsana New" pitchFamily="18" charset="-34"/>
                <a:cs typeface="Angsana New" pitchFamily="18" charset="-34"/>
              </a:rPr>
              <a:t>49054190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76629"/>
          </a:xfrm>
        </p:spPr>
        <p:txBody>
          <a:bodyPr/>
          <a:lstStyle/>
          <a:p>
            <a:r>
              <a:rPr lang="th-TH" sz="3600" dirty="0" smtClean="0"/>
              <a:t>ควรจะกำหนด </a:t>
            </a:r>
            <a:r>
              <a:rPr lang="en-US" sz="3600" dirty="0" smtClean="0"/>
              <a:t>Granularity</a:t>
            </a:r>
            <a:r>
              <a:rPr lang="th-TH" sz="3600" dirty="0" smtClean="0"/>
              <a:t/>
            </a:r>
            <a:br>
              <a:rPr lang="th-TH" sz="3600" dirty="0" smtClean="0"/>
            </a:br>
            <a:r>
              <a:rPr lang="th-TH" sz="3600" dirty="0" smtClean="0">
                <a:solidFill>
                  <a:srgbClr val="FF0000"/>
                </a:solidFill>
              </a:rPr>
              <a:t>ให้ละเอียดที่สุดเท่านี้จะทำได้ใน </a:t>
            </a:r>
            <a:r>
              <a:rPr lang="en-US" sz="3600" dirty="0" smtClean="0">
                <a:solidFill>
                  <a:srgbClr val="FF0000"/>
                </a:solidFill>
              </a:rPr>
              <a:t>Business Process</a:t>
            </a:r>
            <a:r>
              <a:rPr lang="th-TH" sz="3600" dirty="0" smtClean="0">
                <a:solidFill>
                  <a:srgbClr val="FF0000"/>
                </a:solidFill>
              </a:rPr>
              <a:t/>
            </a:r>
            <a:br>
              <a:rPr lang="th-TH" sz="3600" dirty="0" smtClean="0">
                <a:solidFill>
                  <a:srgbClr val="FF0000"/>
                </a:solidFill>
              </a:rPr>
            </a:br>
            <a:r>
              <a:rPr lang="th-TH" sz="3600" dirty="0" smtClean="0"/>
              <a:t>ที่สนใจอยู่</a:t>
            </a:r>
            <a:br>
              <a:rPr lang="th-TH" sz="3600" dirty="0" smtClean="0"/>
            </a:br>
            <a:endParaRPr lang="th-TH" sz="3600" dirty="0" smtClean="0"/>
          </a:p>
          <a:p>
            <a:r>
              <a:rPr lang="en-US" sz="3600" b="1" i="1" dirty="0" smtClean="0"/>
              <a:t>* </a:t>
            </a:r>
            <a:r>
              <a:rPr lang="th-TH" sz="3600" b="1" i="1" dirty="0" smtClean="0"/>
              <a:t>การลงรายละเอียดข้อมูลในระดับที่ลึกที่สุดไม่ได้หมายความว่าเราจะได้ข้อมูลที่มีความละเอียดจำนวนมากแต่เรา</a:t>
            </a:r>
            <a:r>
              <a:rPr lang="th-TH" sz="3600" b="1" i="1" dirty="0" smtClean="0">
                <a:solidFill>
                  <a:srgbClr val="FF0000"/>
                </a:solidFill>
              </a:rPr>
              <a:t>ต้องใช้ข้อมูลระดับที่เหมาะสมกับการใช้งาน</a:t>
            </a:r>
            <a:r>
              <a:rPr lang="th-TH" sz="3600" b="1" i="1" dirty="0" smtClean="0"/>
              <a:t>ต่างหาก</a:t>
            </a:r>
            <a:endParaRPr lang="en-US" sz="3600" dirty="0" smtClean="0"/>
          </a:p>
        </p:txBody>
      </p:sp>
      <p:sp>
        <p:nvSpPr>
          <p:cNvPr id="3" name="Title 2"/>
          <p:cNvSpPr>
            <a:spLocks noGrp="1"/>
          </p:cNvSpPr>
          <p:nvPr>
            <p:ph type="title"/>
          </p:nvPr>
        </p:nvSpPr>
        <p:spPr/>
        <p:txBody>
          <a:bodyPr/>
          <a:lstStyle/>
          <a:p>
            <a:r>
              <a:rPr lang="en-US" u="sng" dirty="0" smtClean="0"/>
              <a:t>Granularity</a:t>
            </a:r>
            <a:endParaRPr lang="th-TH"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solidFill>
                  <a:srgbClr val="FF0000"/>
                </a:solidFill>
              </a:rPr>
              <a:t>Q:</a:t>
            </a:r>
            <a:r>
              <a:rPr lang="th-TH" sz="3200" dirty="0" smtClean="0">
                <a:solidFill>
                  <a:srgbClr val="FF0000"/>
                </a:solidFill>
              </a:rPr>
              <a:t> </a:t>
            </a:r>
            <a:r>
              <a:rPr lang="th-TH" sz="3200" dirty="0" smtClean="0"/>
              <a:t>ความพยายามที่จะเพิ่มประสิทธิภาพและลดความซับซ้อนนั้น 	บางครั้งก็อาจจะทำให้ต้องใส่ข้อมูลยอดรวมต่างๆไว้ใน</a:t>
            </a:r>
            <a:r>
              <a:rPr lang="en-US" sz="3200" dirty="0" smtClean="0"/>
              <a:t/>
            </a:r>
            <a:br>
              <a:rPr lang="en-US" sz="3200" dirty="0" smtClean="0"/>
            </a:br>
            <a:r>
              <a:rPr lang="en-US" sz="3200" dirty="0" smtClean="0"/>
              <a:t>	Fact Table </a:t>
            </a:r>
            <a:r>
              <a:rPr lang="th-TH" sz="3200" dirty="0" smtClean="0"/>
              <a:t>ด้วย</a:t>
            </a:r>
          </a:p>
          <a:p>
            <a:endParaRPr lang="en-US" sz="3200" dirty="0" smtClean="0"/>
          </a:p>
          <a:p>
            <a:r>
              <a:rPr lang="en-US" sz="3200" dirty="0" smtClean="0">
                <a:solidFill>
                  <a:srgbClr val="FF0000"/>
                </a:solidFill>
              </a:rPr>
              <a:t>A:</a:t>
            </a:r>
            <a:r>
              <a:rPr lang="th-TH" sz="3200" dirty="0" smtClean="0">
                <a:solidFill>
                  <a:srgbClr val="FF0000"/>
                </a:solidFill>
              </a:rPr>
              <a:t> </a:t>
            </a:r>
            <a:r>
              <a:rPr lang="th-TH" sz="3200" dirty="0" smtClean="0"/>
              <a:t>ตรงนี้เป็นส่วนที่สร้างปัญหา เนื่องจากข้อมูลไม่มีคุณสมบัติ 	</a:t>
            </a:r>
            <a:r>
              <a:rPr lang="en-US" sz="3200" dirty="0" smtClean="0"/>
              <a:t>additive (</a:t>
            </a:r>
            <a:r>
              <a:rPr lang="th-TH" sz="3200" dirty="0" smtClean="0"/>
              <a:t>ไม่สามารถบวกรวมได้ เช่น วัน/เดือน/ปี</a:t>
            </a:r>
            <a:r>
              <a:rPr lang="en-US" sz="3200" dirty="0" smtClean="0"/>
              <a:t>)</a:t>
            </a:r>
            <a:r>
              <a:rPr lang="th-TH" sz="3200" dirty="0" smtClean="0"/>
              <a:t/>
            </a:r>
            <a:br>
              <a:rPr lang="th-TH" sz="3200" dirty="0" smtClean="0"/>
            </a:br>
            <a:r>
              <a:rPr lang="th-TH" sz="3200" dirty="0" smtClean="0"/>
              <a:t>	ซึ่งจะเกิดปัญหาในกรณีที่มี</a:t>
            </a:r>
            <a:r>
              <a:rPr lang="en-US" sz="3200" dirty="0" smtClean="0"/>
              <a:t> Bill </a:t>
            </a:r>
            <a:r>
              <a:rPr lang="th-TH" sz="3200" dirty="0" smtClean="0"/>
              <a:t>ซ้ำกันทำให้ค่า</a:t>
            </a:r>
            <a:br>
              <a:rPr lang="th-TH" sz="3200" dirty="0" smtClean="0"/>
            </a:br>
            <a:r>
              <a:rPr lang="th-TH" sz="3200" dirty="0" smtClean="0"/>
              <a:t>	</a:t>
            </a:r>
            <a:r>
              <a:rPr lang="en-US" sz="3200" dirty="0" smtClean="0"/>
              <a:t>year-to-date</a:t>
            </a:r>
            <a:r>
              <a:rPr lang="th-TH" sz="3200" dirty="0" smtClean="0"/>
              <a:t> รวมกันทำให้ค่าที่ได้ไม่สื่อความหมาย</a:t>
            </a:r>
            <a:endParaRPr lang="th-TH" dirty="0"/>
          </a:p>
        </p:txBody>
      </p:sp>
      <p:sp>
        <p:nvSpPr>
          <p:cNvPr id="3" name="Title 2"/>
          <p:cNvSpPr>
            <a:spLocks noGrp="1"/>
          </p:cNvSpPr>
          <p:nvPr>
            <p:ph type="title"/>
          </p:nvPr>
        </p:nvSpPr>
        <p:spPr/>
        <p:txBody>
          <a:bodyPr>
            <a:normAutofit/>
          </a:bodyPr>
          <a:lstStyle/>
          <a:p>
            <a:r>
              <a:rPr lang="en-US" u="sng" dirty="0" smtClean="0"/>
              <a:t> Fact Granularity</a:t>
            </a:r>
            <a:endParaRPr lang="th-TH" u="sng"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solidFill>
                  <a:srgbClr val="FF0000"/>
                </a:solidFill>
              </a:rPr>
              <a:t>Q:</a:t>
            </a:r>
            <a:r>
              <a:rPr lang="th-TH" sz="3200" dirty="0" smtClean="0">
                <a:solidFill>
                  <a:srgbClr val="FF0000"/>
                </a:solidFill>
              </a:rPr>
              <a:t> </a:t>
            </a:r>
            <a:r>
              <a:rPr lang="th-TH" sz="3200" dirty="0" smtClean="0"/>
              <a:t>การใช้</a:t>
            </a:r>
            <a:r>
              <a:rPr lang="en-US" sz="3200" dirty="0" smtClean="0"/>
              <a:t> </a:t>
            </a:r>
            <a:r>
              <a:rPr lang="en-US" sz="3200" dirty="0" err="1" smtClean="0"/>
              <a:t>Snowflaking</a:t>
            </a:r>
            <a:r>
              <a:rPr lang="en-US" sz="3200" dirty="0" smtClean="0"/>
              <a:t> </a:t>
            </a:r>
            <a:r>
              <a:rPr lang="th-TH" sz="3200" dirty="0" smtClean="0"/>
              <a:t>หรือ </a:t>
            </a:r>
            <a:r>
              <a:rPr lang="en-US" sz="3200" dirty="0" smtClean="0"/>
              <a:t>Normalization</a:t>
            </a:r>
            <a:r>
              <a:rPr lang="th-TH" sz="3200" dirty="0" smtClean="0"/>
              <a:t/>
            </a:r>
            <a:br>
              <a:rPr lang="th-TH" sz="3200" dirty="0" smtClean="0"/>
            </a:br>
            <a:r>
              <a:rPr lang="th-TH" sz="3200" dirty="0" smtClean="0"/>
              <a:t>	ในการจัดเก็บ </a:t>
            </a:r>
            <a:r>
              <a:rPr lang="en-US" sz="3200" dirty="0" smtClean="0"/>
              <a:t>Dimension</a:t>
            </a:r>
            <a:r>
              <a:rPr lang="th-TH" sz="3200" dirty="0" smtClean="0"/>
              <a:t> </a:t>
            </a:r>
            <a:r>
              <a:rPr lang="en-US" sz="3200" dirty="0" smtClean="0"/>
              <a:t>Table </a:t>
            </a:r>
            <a:r>
              <a:rPr lang="th-TH" sz="3200" dirty="0" smtClean="0"/>
              <a:t>จะช่วยให้ลดพื้นที่</a:t>
            </a:r>
            <a:br>
              <a:rPr lang="th-TH" sz="3200" dirty="0" smtClean="0"/>
            </a:br>
            <a:r>
              <a:rPr lang="th-TH" sz="3200" dirty="0" smtClean="0"/>
              <a:t>	ในการเก็บข้อมูลแต่จะทำให้การ</a:t>
            </a:r>
            <a:r>
              <a:rPr lang="en-US" sz="3200" dirty="0" smtClean="0"/>
              <a:t> Query </a:t>
            </a:r>
            <a:r>
              <a:rPr lang="th-TH" sz="3200" dirty="0" smtClean="0"/>
              <a:t>ช้า</a:t>
            </a:r>
            <a:r>
              <a:rPr lang="en-US" sz="3200" dirty="0" smtClean="0"/>
              <a:t/>
            </a:r>
            <a:br>
              <a:rPr lang="en-US" sz="3200" dirty="0" smtClean="0"/>
            </a:br>
            <a:endParaRPr lang="en-US" sz="3200" dirty="0" smtClean="0"/>
          </a:p>
          <a:p>
            <a:r>
              <a:rPr lang="en-US" sz="3200" dirty="0" smtClean="0">
                <a:solidFill>
                  <a:srgbClr val="FF0000"/>
                </a:solidFill>
              </a:rPr>
              <a:t>A: </a:t>
            </a:r>
            <a:r>
              <a:rPr lang="th-TH" sz="3200" dirty="0" smtClean="0"/>
              <a:t>ในแต่ละ </a:t>
            </a:r>
            <a:r>
              <a:rPr lang="en-US" sz="3200" dirty="0" smtClean="0"/>
              <a:t>Dimension </a:t>
            </a:r>
            <a:r>
              <a:rPr lang="th-TH" sz="3200" dirty="0" smtClean="0"/>
              <a:t>จะเชื่อมต่อกับ </a:t>
            </a:r>
            <a:r>
              <a:rPr lang="en-US" sz="3200" dirty="0" smtClean="0"/>
              <a:t>Fact </a:t>
            </a:r>
            <a:r>
              <a:rPr lang="th-TH" sz="3200" dirty="0" smtClean="0"/>
              <a:t>อยู่</a:t>
            </a:r>
            <a:r>
              <a:rPr lang="en-US" sz="3200" dirty="0" smtClean="0"/>
              <a:t/>
            </a:r>
            <a:br>
              <a:rPr lang="en-US" sz="3200" dirty="0" smtClean="0"/>
            </a:br>
            <a:r>
              <a:rPr lang="en-US" sz="3200" dirty="0" smtClean="0"/>
              <a:t>	</a:t>
            </a:r>
            <a:r>
              <a:rPr lang="th-TH" sz="3200" dirty="0" smtClean="0"/>
              <a:t>โดยใช้ 1 </a:t>
            </a:r>
            <a:r>
              <a:rPr lang="en-US" sz="3200" dirty="0" smtClean="0"/>
              <a:t>Attribute </a:t>
            </a:r>
            <a:r>
              <a:rPr lang="th-TH" sz="3200" dirty="0" smtClean="0"/>
              <a:t>ในการเชื่อมนั้นคือ </a:t>
            </a:r>
            <a:r>
              <a:rPr lang="en-US" sz="3200" dirty="0" smtClean="0"/>
              <a:t>Key </a:t>
            </a:r>
            <a:endParaRPr lang="th-TH" sz="3200" dirty="0"/>
          </a:p>
        </p:txBody>
      </p:sp>
      <p:sp>
        <p:nvSpPr>
          <p:cNvPr id="3" name="Title 2"/>
          <p:cNvSpPr>
            <a:spLocks noGrp="1"/>
          </p:cNvSpPr>
          <p:nvPr>
            <p:ph type="title"/>
          </p:nvPr>
        </p:nvSpPr>
        <p:spPr/>
        <p:txBody>
          <a:bodyPr>
            <a:normAutofit/>
          </a:bodyPr>
          <a:lstStyle/>
          <a:p>
            <a:r>
              <a:rPr lang="en-US" u="sng" dirty="0" smtClean="0"/>
              <a:t>Dimension Granularity </a:t>
            </a:r>
            <a:endParaRPr lang="th-TH" u="sng"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solidFill>
                  <a:srgbClr val="FF0000"/>
                </a:solidFill>
              </a:rPr>
              <a:t>Q: </a:t>
            </a:r>
            <a:r>
              <a:rPr lang="th-TH" sz="3200" dirty="0" smtClean="0"/>
              <a:t>บางครั้งทีมออกแบบมักจะนำข้อมูลเวลาและวันที่แยกลงไปใน </a:t>
            </a:r>
            <a:r>
              <a:rPr lang="en-US" sz="3200" dirty="0" smtClean="0"/>
              <a:t>	Fact </a:t>
            </a:r>
            <a:r>
              <a:rPr lang="th-TH" sz="3200" dirty="0" smtClean="0"/>
              <a:t>ต่างๆซึ่งจริงๆแล้วเป็นเรื่องที่ไม่เหมาะสม</a:t>
            </a:r>
            <a:br>
              <a:rPr lang="th-TH" sz="3200" dirty="0" smtClean="0"/>
            </a:br>
            <a:endParaRPr lang="th-TH" sz="3200" dirty="0" smtClean="0"/>
          </a:p>
          <a:p>
            <a:r>
              <a:rPr lang="en-US" sz="3200" dirty="0" smtClean="0">
                <a:solidFill>
                  <a:srgbClr val="FF0000"/>
                </a:solidFill>
              </a:rPr>
              <a:t>A:</a:t>
            </a:r>
            <a:r>
              <a:rPr lang="th-TH" sz="3200" dirty="0" smtClean="0">
                <a:solidFill>
                  <a:srgbClr val="FF0000"/>
                </a:solidFill>
              </a:rPr>
              <a:t> </a:t>
            </a:r>
            <a:r>
              <a:rPr lang="th-TH" sz="3200" dirty="0" smtClean="0"/>
              <a:t>การนำไปใส่ไว้ใน </a:t>
            </a:r>
            <a:r>
              <a:rPr lang="en-US" sz="3200" dirty="0" smtClean="0"/>
              <a:t>Fact</a:t>
            </a:r>
            <a:r>
              <a:rPr lang="th-TH" sz="3200" dirty="0" smtClean="0"/>
              <a:t> ทำให้ยากที่จะรู้ว่าเป็นวันที่ของอะไร</a:t>
            </a:r>
          </a:p>
          <a:p>
            <a:pPr lvl="1"/>
            <a:r>
              <a:rPr lang="th-TH" sz="3200" dirty="0" smtClean="0"/>
              <a:t>แนะนำให้มี</a:t>
            </a:r>
            <a:r>
              <a:rPr lang="en-US" sz="3200" dirty="0" smtClean="0"/>
              <a:t> Date Dimension </a:t>
            </a:r>
            <a:r>
              <a:rPr lang="th-TH" sz="3200" dirty="0" smtClean="0"/>
              <a:t>อันเดียว</a:t>
            </a:r>
          </a:p>
          <a:p>
            <a:pPr lvl="1"/>
            <a:r>
              <a:rPr lang="th-TH" sz="3200" dirty="0" smtClean="0"/>
              <a:t>โดยเลือกเฉพาะ </a:t>
            </a:r>
            <a:r>
              <a:rPr lang="en-US" sz="3200" dirty="0" smtClean="0"/>
              <a:t>Date</a:t>
            </a:r>
            <a:r>
              <a:rPr lang="th-TH" sz="3200" dirty="0" smtClean="0"/>
              <a:t> ที่ใช้มาใส่ใน </a:t>
            </a:r>
            <a:r>
              <a:rPr lang="en-US" sz="3200" dirty="0" smtClean="0"/>
              <a:t>Date</a:t>
            </a:r>
            <a:r>
              <a:rPr lang="th-TH" sz="3200" dirty="0" smtClean="0"/>
              <a:t> </a:t>
            </a:r>
            <a:r>
              <a:rPr lang="en-US" sz="3200" dirty="0" smtClean="0"/>
              <a:t>Dimension</a:t>
            </a:r>
          </a:p>
        </p:txBody>
      </p:sp>
      <p:sp>
        <p:nvSpPr>
          <p:cNvPr id="3" name="Title 2"/>
          <p:cNvSpPr>
            <a:spLocks noGrp="1"/>
          </p:cNvSpPr>
          <p:nvPr>
            <p:ph type="title"/>
          </p:nvPr>
        </p:nvSpPr>
        <p:spPr/>
        <p:txBody>
          <a:bodyPr>
            <a:normAutofit/>
          </a:bodyPr>
          <a:lstStyle/>
          <a:p>
            <a:r>
              <a:rPr lang="en-US" u="sng" dirty="0" smtClean="0"/>
              <a:t>Date Dimension</a:t>
            </a:r>
            <a:endParaRPr lang="th-TH"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62316"/>
          </a:xfrm>
        </p:spPr>
        <p:txBody>
          <a:bodyPr>
            <a:noAutofit/>
          </a:bodyPr>
          <a:lstStyle/>
          <a:p>
            <a:r>
              <a:rPr lang="th-TH" sz="2800" dirty="0" smtClean="0"/>
              <a:t>นักออกแบบบางคนจะพยายามหลีกเลี่ยงการใช้งาน </a:t>
            </a:r>
            <a:r>
              <a:rPr lang="en-US" sz="2800" dirty="0" smtClean="0"/>
              <a:t>Date Dimension </a:t>
            </a:r>
          </a:p>
          <a:p>
            <a:pPr lvl="1"/>
            <a:r>
              <a:rPr lang="th-TH" sz="2800" dirty="0" smtClean="0"/>
              <a:t>สำหรับการแสดงข้อมูลของพวกช่วงเวลาของแต่ละเดือนบนข้อมูลแถวนึงของตาราง </a:t>
            </a:r>
            <a:r>
              <a:rPr lang="en-US" sz="2800" dirty="0" smtClean="0"/>
              <a:t>month fact </a:t>
            </a:r>
          </a:p>
          <a:p>
            <a:pPr lvl="1"/>
            <a:r>
              <a:rPr lang="th-TH" sz="2800" dirty="0" smtClean="0"/>
              <a:t>มีการเก็บข้อมูลแยกไปเดือนๆไปทั้งหมด </a:t>
            </a:r>
            <a:r>
              <a:rPr lang="en-US" sz="2800" dirty="0" smtClean="0"/>
              <a:t>12 </a:t>
            </a:r>
            <a:r>
              <a:rPr lang="th-TH" sz="2800" dirty="0" smtClean="0"/>
              <a:t>เดือน </a:t>
            </a:r>
            <a:endParaRPr lang="en-US" sz="2800" dirty="0" smtClean="0"/>
          </a:p>
          <a:p>
            <a:pPr lvl="1"/>
            <a:r>
              <a:rPr lang="th-TH" sz="2800" dirty="0" smtClean="0"/>
              <a:t>ปัญหาหลายๆอย่าง เช่น </a:t>
            </a:r>
          </a:p>
          <a:p>
            <a:pPr lvl="2"/>
            <a:r>
              <a:rPr lang="th-TH" sz="2800" dirty="0" smtClean="0"/>
              <a:t>การเขียนโค้ดที่ไม่ยืดหยุ่น</a:t>
            </a:r>
          </a:p>
          <a:p>
            <a:pPr lvl="2"/>
            <a:r>
              <a:rPr lang="th-TH" sz="2800" dirty="0" smtClean="0"/>
              <a:t>ตัวจัดการข้อมูลนั้นไม่ใช่เป็น </a:t>
            </a:r>
            <a:r>
              <a:rPr lang="en-US" sz="2800" dirty="0" smtClean="0"/>
              <a:t>Database </a:t>
            </a:r>
            <a:r>
              <a:rPr lang="th-TH" sz="2800" dirty="0" smtClean="0"/>
              <a:t>แต่เป็น </a:t>
            </a:r>
            <a:r>
              <a:rPr lang="en-US" sz="2800" dirty="0" smtClean="0"/>
              <a:t>Application</a:t>
            </a:r>
            <a:endParaRPr lang="th-TH" sz="2800" dirty="0" smtClean="0"/>
          </a:p>
          <a:p>
            <a:pPr lvl="2"/>
            <a:r>
              <a:rPr lang="th-TH" sz="2800" dirty="0" smtClean="0"/>
              <a:t>ไม่มี </a:t>
            </a:r>
            <a:r>
              <a:rPr lang="en-US" sz="2800" dirty="0" smtClean="0"/>
              <a:t>Date Dimension </a:t>
            </a:r>
            <a:r>
              <a:rPr lang="th-TH" sz="2800" dirty="0" smtClean="0"/>
              <a:t>ที่จะนำข้อมูลมาลงใส่บนปฎิทินได้</a:t>
            </a:r>
            <a:endParaRPr lang="en-US" sz="2800" dirty="0" smtClean="0"/>
          </a:p>
          <a:p>
            <a:pPr lvl="2"/>
            <a:r>
              <a:rPr lang="en-US" sz="2800" dirty="0" smtClean="0"/>
              <a:t>Fixed Slot </a:t>
            </a:r>
            <a:r>
              <a:rPr lang="th-TH" sz="2800" dirty="0" smtClean="0"/>
              <a:t>จะไม่มีประสิทธิภาพหากมีข้อมูลมาก </a:t>
            </a:r>
            <a:r>
              <a:rPr lang="en-US" sz="2800" dirty="0" smtClean="0"/>
              <a:t>(</a:t>
            </a:r>
            <a:r>
              <a:rPr lang="th-TH" sz="2800" dirty="0" smtClean="0"/>
              <a:t>ไม่ครบทุกเดือน</a:t>
            </a:r>
            <a:r>
              <a:rPr lang="en-US" sz="2800" dirty="0" smtClean="0"/>
              <a:t>)</a:t>
            </a:r>
            <a:endParaRPr lang="th-TH" sz="2800" dirty="0"/>
          </a:p>
        </p:txBody>
      </p:sp>
      <p:sp>
        <p:nvSpPr>
          <p:cNvPr id="3" name="Title 2"/>
          <p:cNvSpPr>
            <a:spLocks noGrp="1"/>
          </p:cNvSpPr>
          <p:nvPr>
            <p:ph type="title"/>
          </p:nvPr>
        </p:nvSpPr>
        <p:spPr/>
        <p:txBody>
          <a:bodyPr>
            <a:normAutofit fontScale="90000"/>
          </a:bodyPr>
          <a:lstStyle/>
          <a:p>
            <a:r>
              <a:rPr lang="th-TH" sz="3600" i="1" u="sng" dirty="0" smtClean="0"/>
              <a:t>ใช้ </a:t>
            </a:r>
            <a:r>
              <a:rPr lang="en-US" sz="3600" i="1" u="sng" dirty="0" smtClean="0"/>
              <a:t>Fixed Time-Series Bucket </a:t>
            </a:r>
            <a:r>
              <a:rPr lang="th-TH" sz="3600" i="1" u="sng" dirty="0" smtClean="0"/>
              <a:t>แทน</a:t>
            </a:r>
            <a:br>
              <a:rPr lang="th-TH" sz="3600" i="1" u="sng" dirty="0" smtClean="0"/>
            </a:br>
            <a:r>
              <a:rPr lang="en-US" sz="3600" i="1" u="sng" dirty="0" smtClean="0"/>
              <a:t>Date Dimension </a:t>
            </a:r>
            <a:endParaRPr lang="th-TH"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solidFill>
                  <a:srgbClr val="FF0000"/>
                </a:solidFill>
              </a:rPr>
              <a:t>Q:</a:t>
            </a:r>
            <a:r>
              <a:rPr lang="th-TH" sz="3200" dirty="0" smtClean="0">
                <a:solidFill>
                  <a:srgbClr val="FF0000"/>
                </a:solidFill>
              </a:rPr>
              <a:t> </a:t>
            </a:r>
            <a:r>
              <a:rPr lang="th-TH" sz="3200" dirty="0" smtClean="0"/>
              <a:t>พบว่ามี </a:t>
            </a:r>
            <a:r>
              <a:rPr lang="en-US" sz="3200" dirty="0" smtClean="0"/>
              <a:t>Dimension</a:t>
            </a:r>
            <a:r>
              <a:rPr lang="th-TH" sz="3200" dirty="0" smtClean="0"/>
              <a:t> ใดที่มีจำนวนแถวใกล้เคียงกับ </a:t>
            </a:r>
            <a:r>
              <a:rPr lang="en-US" sz="3200" dirty="0" smtClean="0"/>
              <a:t>Fact </a:t>
            </a:r>
          </a:p>
          <a:p>
            <a:pPr>
              <a:buNone/>
            </a:pPr>
            <a:endParaRPr lang="en-US" sz="3200" dirty="0" smtClean="0"/>
          </a:p>
          <a:p>
            <a:r>
              <a:rPr lang="en-US" sz="3200" dirty="0" smtClean="0">
                <a:solidFill>
                  <a:srgbClr val="FF0000"/>
                </a:solidFill>
              </a:rPr>
              <a:t>A: </a:t>
            </a:r>
            <a:r>
              <a:rPr lang="th-TH" sz="3200" dirty="0" smtClean="0"/>
              <a:t>เป็นสัญญาณเตือนว่าน่าจะมี</a:t>
            </a:r>
            <a:r>
              <a:rPr lang="en-US" sz="3200" dirty="0" smtClean="0"/>
              <a:t>Degenerate Dimension</a:t>
            </a:r>
            <a:r>
              <a:rPr lang="th-TH" sz="3200" dirty="0" smtClean="0"/>
              <a:t> </a:t>
            </a:r>
            <a:r>
              <a:rPr lang="en-US" sz="3200" dirty="0" smtClean="0"/>
              <a:t>	</a:t>
            </a:r>
            <a:r>
              <a:rPr lang="th-TH" sz="3200" dirty="0" smtClean="0"/>
              <a:t>ซ่อนอยู่ใน</a:t>
            </a:r>
            <a:r>
              <a:rPr lang="en-US" sz="3200" dirty="0" smtClean="0"/>
              <a:t> Dimension</a:t>
            </a:r>
            <a:r>
              <a:rPr lang="th-TH" sz="3200" dirty="0" smtClean="0"/>
              <a:t> ที่เราสร้าง</a:t>
            </a:r>
            <a:endParaRPr lang="th-TH" sz="3200" dirty="0"/>
          </a:p>
        </p:txBody>
      </p:sp>
      <p:sp>
        <p:nvSpPr>
          <p:cNvPr id="3" name="Title 2"/>
          <p:cNvSpPr>
            <a:spLocks noGrp="1"/>
          </p:cNvSpPr>
          <p:nvPr>
            <p:ph type="title"/>
          </p:nvPr>
        </p:nvSpPr>
        <p:spPr/>
        <p:txBody>
          <a:bodyPr>
            <a:normAutofit/>
          </a:bodyPr>
          <a:lstStyle/>
          <a:p>
            <a:r>
              <a:rPr lang="en-US" u="sng" dirty="0" smtClean="0"/>
              <a:t>Degenerate Dimension</a:t>
            </a:r>
            <a:endParaRPr lang="th-TH"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การเก็บข้อมูลการชำระเงิน </a:t>
            </a:r>
            <a:r>
              <a:rPr lang="en-US" sz="3200" dirty="0" smtClean="0"/>
              <a:t>(Transaction) </a:t>
            </a:r>
            <a:r>
              <a:rPr lang="th-TH" sz="3200" dirty="0" smtClean="0"/>
              <a:t>โดยเก็บเพียง หมายเลขการชำระไว้</a:t>
            </a:r>
          </a:p>
          <a:p>
            <a:r>
              <a:rPr lang="th-TH" sz="3200" dirty="0" smtClean="0"/>
              <a:t>เป็นการเก็บแบบ </a:t>
            </a:r>
            <a:r>
              <a:rPr lang="en-US" sz="3200" dirty="0" smtClean="0"/>
              <a:t>Degenerate Dimension</a:t>
            </a:r>
            <a:endParaRPr lang="th-TH" sz="3200" dirty="0" smtClean="0"/>
          </a:p>
          <a:p>
            <a:r>
              <a:rPr lang="th-TH" sz="3200" dirty="0" smtClean="0"/>
              <a:t>บางครั้งทีมออกแบบจะทำการสร้าง </a:t>
            </a:r>
            <a:r>
              <a:rPr lang="en-US" sz="3200" dirty="0" smtClean="0"/>
              <a:t>Dimension </a:t>
            </a:r>
            <a:r>
              <a:rPr lang="th-TH" sz="3200" dirty="0" smtClean="0"/>
              <a:t>แยกออกมา</a:t>
            </a:r>
            <a:br>
              <a:rPr lang="th-TH" sz="3200" dirty="0" smtClean="0"/>
            </a:br>
            <a:r>
              <a:rPr lang="th-TH" sz="3200" dirty="0" smtClean="0"/>
              <a:t>ซึ่งจะเก็บรายละเอียดต่างๆ เช่น วันที่ ประเภท</a:t>
            </a:r>
            <a:endParaRPr lang="th-TH" sz="3200" dirty="0"/>
          </a:p>
        </p:txBody>
      </p:sp>
      <p:sp>
        <p:nvSpPr>
          <p:cNvPr id="3" name="Title 2"/>
          <p:cNvSpPr>
            <a:spLocks noGrp="1"/>
          </p:cNvSpPr>
          <p:nvPr>
            <p:ph type="title"/>
          </p:nvPr>
        </p:nvSpPr>
        <p:spPr/>
        <p:txBody>
          <a:bodyPr/>
          <a:lstStyle/>
          <a:p>
            <a:r>
              <a:rPr lang="en-US" u="sng" dirty="0" smtClean="0"/>
              <a:t>Degenerate Dimension</a:t>
            </a:r>
            <a:endParaRPr lang="th-TH"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th-TH" sz="3600" dirty="0" smtClean="0"/>
          </a:p>
          <a:p>
            <a:r>
              <a:rPr lang="th-TH" sz="3600" dirty="0" smtClean="0"/>
              <a:t>การระบุตัวตนและการใช้รหัสใน </a:t>
            </a:r>
            <a:r>
              <a:rPr lang="en-US" sz="3600" dirty="0" smtClean="0"/>
              <a:t>Dimension Table </a:t>
            </a:r>
            <a:r>
              <a:rPr lang="th-TH" sz="3600" dirty="0" smtClean="0"/>
              <a:t>ควรจะสอดคล้องกันเพื่อให้ง่ายต่อการถอดรหัส</a:t>
            </a:r>
            <a:br>
              <a:rPr lang="th-TH" sz="3600" dirty="0" smtClean="0"/>
            </a:br>
            <a:r>
              <a:rPr lang="th-TH" sz="3600" dirty="0" smtClean="0"/>
              <a:t>เพื่อไม่ให้เกิดการเข้าใจผิด</a:t>
            </a:r>
            <a:endParaRPr lang="th-TH" sz="3600" dirty="0"/>
          </a:p>
        </p:txBody>
      </p:sp>
      <p:sp>
        <p:nvSpPr>
          <p:cNvPr id="3" name="Title 2"/>
          <p:cNvSpPr>
            <a:spLocks noGrp="1"/>
          </p:cNvSpPr>
          <p:nvPr>
            <p:ph type="title"/>
          </p:nvPr>
        </p:nvSpPr>
        <p:spPr/>
        <p:txBody>
          <a:bodyPr>
            <a:normAutofit fontScale="90000"/>
          </a:bodyPr>
          <a:lstStyle/>
          <a:p>
            <a:r>
              <a:rPr lang="en-US" u="sng" dirty="0" smtClean="0"/>
              <a:t>Dimension Decodes</a:t>
            </a:r>
            <a:r>
              <a:rPr lang="th-TH" u="sng" dirty="0" smtClean="0"/>
              <a:t> </a:t>
            </a:r>
            <a:r>
              <a:rPr lang="en-US" u="sng" dirty="0" smtClean="0"/>
              <a:t>and Descriptions</a:t>
            </a:r>
            <a:endParaRPr lang="th-TH"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th-TH" sz="3200" dirty="0" smtClean="0"/>
          </a:p>
          <a:p>
            <a:r>
              <a:rPr lang="th-TH" sz="3200" dirty="0" smtClean="0"/>
              <a:t>แทนที่จะใช้ </a:t>
            </a:r>
            <a:r>
              <a:rPr lang="en-US" sz="3200" dirty="0" smtClean="0"/>
              <a:t>Key </a:t>
            </a:r>
            <a:r>
              <a:rPr lang="th-TH" sz="3200" dirty="0" smtClean="0"/>
              <a:t>หรือ </a:t>
            </a:r>
            <a:r>
              <a:rPr lang="en-US" sz="3200" dirty="0" smtClean="0"/>
              <a:t>ID </a:t>
            </a:r>
            <a:r>
              <a:rPr lang="th-TH" sz="3200" dirty="0" smtClean="0"/>
              <a:t>ที่มีมาให้กับ </a:t>
            </a:r>
            <a:r>
              <a:rPr lang="en-US" sz="3200" dirty="0" smtClean="0"/>
              <a:t>Database </a:t>
            </a:r>
            <a:r>
              <a:rPr lang="th-TH" sz="3200" dirty="0" smtClean="0"/>
              <a:t>เดิม แนะนำให้สร้าง </a:t>
            </a:r>
            <a:r>
              <a:rPr lang="en-US" sz="3200" dirty="0" smtClean="0"/>
              <a:t>Surrogate Keys </a:t>
            </a:r>
            <a:r>
              <a:rPr lang="th-TH" sz="3200" dirty="0" smtClean="0"/>
              <a:t>ไว้ใน </a:t>
            </a:r>
            <a:r>
              <a:rPr lang="en-US" sz="3200" dirty="0" smtClean="0"/>
              <a:t>Dimension</a:t>
            </a:r>
          </a:p>
          <a:p>
            <a:pPr lvl="1"/>
            <a:r>
              <a:rPr lang="th-TH" sz="2800" dirty="0" smtClean="0"/>
              <a:t>ข้อมูลเพิ่มเติมสามารถกลับไปดูได้ที่บทที่ </a:t>
            </a:r>
            <a:r>
              <a:rPr lang="en-US" sz="2800" dirty="0" smtClean="0"/>
              <a:t>2</a:t>
            </a:r>
          </a:p>
        </p:txBody>
      </p:sp>
      <p:sp>
        <p:nvSpPr>
          <p:cNvPr id="3" name="Title 2"/>
          <p:cNvSpPr>
            <a:spLocks noGrp="1"/>
          </p:cNvSpPr>
          <p:nvPr>
            <p:ph type="title"/>
          </p:nvPr>
        </p:nvSpPr>
        <p:spPr/>
        <p:txBody>
          <a:bodyPr>
            <a:normAutofit/>
          </a:bodyPr>
          <a:lstStyle/>
          <a:p>
            <a:r>
              <a:rPr lang="en-US" u="sng" dirty="0" smtClean="0"/>
              <a:t>Surrogate Keys</a:t>
            </a:r>
            <a:endParaRPr lang="th-TH"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Dimension </a:t>
            </a:r>
            <a:r>
              <a:rPr lang="th-TH" sz="3200" dirty="0" smtClean="0"/>
              <a:t>ที่ได้จะอยู่ระหว่าง </a:t>
            </a:r>
            <a:r>
              <a:rPr lang="en-US" sz="3200" dirty="0" smtClean="0"/>
              <a:t>5 </a:t>
            </a:r>
            <a:r>
              <a:rPr lang="th-TH" sz="3200" dirty="0" smtClean="0"/>
              <a:t>ถึง </a:t>
            </a:r>
            <a:r>
              <a:rPr lang="en-US" sz="3200" dirty="0" smtClean="0"/>
              <a:t>15 Dimension </a:t>
            </a:r>
            <a:endParaRPr lang="th-TH" sz="3200" dirty="0" smtClean="0"/>
          </a:p>
          <a:p>
            <a:r>
              <a:rPr lang="th-TH" sz="3200" dirty="0" smtClean="0"/>
              <a:t>หากออกแบบแล้วได้ </a:t>
            </a:r>
            <a:r>
              <a:rPr lang="en-US" sz="3200" dirty="0" smtClean="0"/>
              <a:t>2-3 Dimension</a:t>
            </a:r>
            <a:br>
              <a:rPr lang="en-US" sz="3200" dirty="0" smtClean="0"/>
            </a:br>
            <a:r>
              <a:rPr lang="th-TH" sz="3200" dirty="0" smtClean="0"/>
              <a:t>อาจจะต้องไปหาข้อมูลเพิ่มเติมจากบทที่ </a:t>
            </a:r>
            <a:r>
              <a:rPr lang="en-US" sz="3200" dirty="0" smtClean="0"/>
              <a:t>9 </a:t>
            </a:r>
          </a:p>
          <a:p>
            <a:r>
              <a:rPr lang="th-TH" sz="3200" dirty="0" smtClean="0"/>
              <a:t>ถ้าหากออกแบบแล้วได้ถึง </a:t>
            </a:r>
            <a:r>
              <a:rPr lang="en-US" sz="3200" dirty="0" smtClean="0"/>
              <a:t>25-30 Dimension</a:t>
            </a:r>
            <a:r>
              <a:rPr lang="th-TH" sz="3200" dirty="0" smtClean="0"/>
              <a:t/>
            </a:r>
            <a:br>
              <a:rPr lang="th-TH" sz="3200" dirty="0" smtClean="0"/>
            </a:br>
            <a:r>
              <a:rPr lang="th-TH" sz="3200" dirty="0" smtClean="0"/>
              <a:t>นั้นสามารถศึกษาเพิ่มได้ที่บทที่ </a:t>
            </a:r>
            <a:r>
              <a:rPr lang="en-US" sz="3200" dirty="0" smtClean="0"/>
              <a:t>2 </a:t>
            </a:r>
            <a:r>
              <a:rPr lang="th-TH" sz="3200" dirty="0" smtClean="0"/>
              <a:t>และ </a:t>
            </a:r>
            <a:r>
              <a:rPr lang="en-US" sz="3200" dirty="0" smtClean="0"/>
              <a:t>5</a:t>
            </a:r>
            <a:r>
              <a:rPr lang="th-TH" sz="3200" dirty="0" smtClean="0"/>
              <a:t> เพื่อลดจำนวน </a:t>
            </a:r>
            <a:r>
              <a:rPr lang="en-US" sz="3200" dirty="0" smtClean="0"/>
              <a:t>Dimension</a:t>
            </a:r>
            <a:endParaRPr lang="th-TH" sz="3200" dirty="0"/>
          </a:p>
        </p:txBody>
      </p:sp>
      <p:sp>
        <p:nvSpPr>
          <p:cNvPr id="3" name="Title 2"/>
          <p:cNvSpPr>
            <a:spLocks noGrp="1"/>
          </p:cNvSpPr>
          <p:nvPr>
            <p:ph type="title"/>
          </p:nvPr>
        </p:nvSpPr>
        <p:spPr/>
        <p:txBody>
          <a:bodyPr/>
          <a:lstStyle/>
          <a:p>
            <a:r>
              <a:rPr lang="en-US" u="sng" dirty="0" smtClean="0"/>
              <a:t>Dimension </a:t>
            </a:r>
            <a:r>
              <a:rPr lang="th-TH" u="sng" dirty="0" smtClean="0"/>
              <a:t>มากหรือน้อยไปหรือเปล่า</a:t>
            </a:r>
            <a:r>
              <a:rPr lang="en-US" u="sng" dirty="0" smtClean="0"/>
              <a:t>?</a:t>
            </a:r>
            <a:endParaRPr lang="th-TH"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805192"/>
          </a:xfrm>
        </p:spPr>
        <p:txBody>
          <a:bodyPr>
            <a:noAutofit/>
          </a:bodyPr>
          <a:lstStyle/>
          <a:p>
            <a:r>
              <a:rPr lang="en-US" sz="3200" dirty="0" smtClean="0"/>
              <a:t>Design Dimensional Model</a:t>
            </a:r>
            <a:r>
              <a:rPr lang="th-TH" sz="3200" dirty="0" smtClean="0"/>
              <a:t> จากจุดที่มีความผิดปกติ</a:t>
            </a:r>
          </a:p>
          <a:p>
            <a:pPr>
              <a:buNone/>
            </a:pPr>
            <a:endParaRPr lang="en-US" sz="3200" dirty="0" smtClean="0"/>
          </a:p>
          <a:p>
            <a:r>
              <a:rPr lang="en-US" sz="3200" dirty="0" smtClean="0"/>
              <a:t>What’s wrong with this picture.</a:t>
            </a:r>
          </a:p>
          <a:p>
            <a:pPr>
              <a:buNone/>
            </a:pPr>
            <a:endParaRPr lang="en-US" sz="3200" dirty="0" smtClean="0"/>
          </a:p>
          <a:p>
            <a:r>
              <a:rPr lang="th-TH" sz="3200" dirty="0" smtClean="0"/>
              <a:t>ใช้ </a:t>
            </a:r>
            <a:r>
              <a:rPr lang="en-US" sz="3200" dirty="0" smtClean="0"/>
              <a:t>Billing </a:t>
            </a:r>
            <a:r>
              <a:rPr lang="th-TH" sz="3200" dirty="0" smtClean="0"/>
              <a:t>ของธุรกิจ </a:t>
            </a:r>
            <a:r>
              <a:rPr lang="en-US" sz="3200" dirty="0" smtClean="0"/>
              <a:t>Telecommunication</a:t>
            </a:r>
            <a:r>
              <a:rPr lang="th-TH" sz="3200" dirty="0" smtClean="0"/>
              <a:t/>
            </a:r>
            <a:br>
              <a:rPr lang="th-TH" sz="3200" dirty="0" smtClean="0"/>
            </a:br>
            <a:r>
              <a:rPr lang="th-TH" sz="3200" dirty="0" smtClean="0"/>
              <a:t>เป็น </a:t>
            </a:r>
            <a:r>
              <a:rPr lang="en-US" sz="3200" dirty="0" smtClean="0"/>
              <a:t>Basis Case Study</a:t>
            </a:r>
          </a:p>
          <a:p>
            <a:endParaRPr lang="en-US" sz="3200" dirty="0" smtClean="0"/>
          </a:p>
          <a:p>
            <a:r>
              <a:rPr lang="en-US" sz="3200" dirty="0" smtClean="0"/>
              <a:t>Geographic Location Dimension</a:t>
            </a:r>
            <a:endParaRPr lang="th-TH" sz="3200" dirty="0"/>
          </a:p>
        </p:txBody>
      </p:sp>
      <p:sp>
        <p:nvSpPr>
          <p:cNvPr id="2" name="Title 1"/>
          <p:cNvSpPr>
            <a:spLocks noGrp="1"/>
          </p:cNvSpPr>
          <p:nvPr>
            <p:ph type="title"/>
          </p:nvPr>
        </p:nvSpPr>
        <p:spPr/>
        <p:txBody>
          <a:bodyPr/>
          <a:lstStyle/>
          <a:p>
            <a:r>
              <a:rPr lang="en-US" u="sng" dirty="0" smtClean="0"/>
              <a:t>Introduce</a:t>
            </a:r>
            <a:endParaRPr lang="th-TH"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th-TH" sz="3200" dirty="0" smtClean="0"/>
              <a:t>เริ่มพิจารณาจาก </a:t>
            </a:r>
            <a:r>
              <a:rPr lang="en-US" sz="3200" dirty="0" smtClean="0"/>
              <a:t>Granularity </a:t>
            </a:r>
            <a:r>
              <a:rPr lang="th-TH" sz="3200" dirty="0" smtClean="0"/>
              <a:t>ของ </a:t>
            </a:r>
            <a:r>
              <a:rPr lang="en-US" sz="3200" dirty="0" smtClean="0"/>
              <a:t>Fact Table </a:t>
            </a:r>
          </a:p>
          <a:p>
            <a:pPr lvl="1"/>
            <a:r>
              <a:rPr lang="th-TH" sz="2800" dirty="0" smtClean="0"/>
              <a:t>หน่วยที่เล็กที่สุดควรจะเป็นข้อมูลของ </a:t>
            </a:r>
            <a:r>
              <a:rPr lang="en-US" sz="2800" dirty="0" smtClean="0"/>
              <a:t>Service Line</a:t>
            </a:r>
            <a:r>
              <a:rPr lang="th-TH" sz="2800" dirty="0" smtClean="0"/>
              <a:t> ในแต่ละ </a:t>
            </a:r>
            <a:r>
              <a:rPr lang="en-US" sz="2800" dirty="0" smtClean="0"/>
              <a:t>Bill </a:t>
            </a:r>
          </a:p>
          <a:p>
            <a:pPr lvl="1"/>
            <a:r>
              <a:rPr lang="th-TH" sz="2800" dirty="0" smtClean="0"/>
              <a:t>สนใจที่ </a:t>
            </a:r>
            <a:r>
              <a:rPr lang="en-US" sz="2800" dirty="0" smtClean="0"/>
              <a:t>Bill Dimension </a:t>
            </a:r>
            <a:r>
              <a:rPr lang="th-TH" sz="2800" dirty="0" smtClean="0"/>
              <a:t>และ </a:t>
            </a:r>
            <a:r>
              <a:rPr lang="en-US" sz="2800" dirty="0" smtClean="0"/>
              <a:t>Service Line</a:t>
            </a:r>
            <a:r>
              <a:rPr lang="th-TH" sz="2800" dirty="0" smtClean="0"/>
              <a:t/>
            </a:r>
            <a:br>
              <a:rPr lang="th-TH" sz="2800" dirty="0" smtClean="0"/>
            </a:br>
            <a:r>
              <a:rPr lang="th-TH" sz="2800" dirty="0" smtClean="0"/>
              <a:t>ที่ถูกเชื่อมโยงด้วย </a:t>
            </a:r>
            <a:r>
              <a:rPr lang="en-US" sz="2800" dirty="0" smtClean="0"/>
              <a:t>Service Line Number</a:t>
            </a:r>
          </a:p>
          <a:p>
            <a:endParaRPr lang="en-US" sz="3200" dirty="0" smtClean="0"/>
          </a:p>
          <a:p>
            <a:pPr>
              <a:buNone/>
            </a:pPr>
            <a:r>
              <a:rPr lang="en-US" sz="3200" dirty="0" smtClean="0">
                <a:solidFill>
                  <a:srgbClr val="FF0000"/>
                </a:solidFill>
              </a:rPr>
              <a:t>*</a:t>
            </a:r>
            <a:r>
              <a:rPr lang="th-TH" sz="3200" dirty="0" smtClean="0">
                <a:solidFill>
                  <a:srgbClr val="FF0000"/>
                </a:solidFill>
              </a:rPr>
              <a:t>เปลี่ยนหน่วยที่เล็กที่สุดเป็น หน่วยต่อ </a:t>
            </a:r>
            <a:r>
              <a:rPr lang="en-US" sz="3200" dirty="0" smtClean="0">
                <a:solidFill>
                  <a:srgbClr val="FF0000"/>
                </a:solidFill>
              </a:rPr>
              <a:t>Service Line </a:t>
            </a:r>
            <a:r>
              <a:rPr lang="th-TH" sz="3200" dirty="0" smtClean="0">
                <a:solidFill>
                  <a:srgbClr val="FF0000"/>
                </a:solidFill>
              </a:rPr>
              <a:t>ต่อ </a:t>
            </a:r>
            <a:r>
              <a:rPr lang="en-US" sz="3200" dirty="0" smtClean="0">
                <a:solidFill>
                  <a:srgbClr val="FF0000"/>
                </a:solidFill>
              </a:rPr>
              <a:t>Bill</a:t>
            </a:r>
            <a:endParaRPr lang="th-TH" sz="3200" dirty="0"/>
          </a:p>
        </p:txBody>
      </p:sp>
      <p:sp>
        <p:nvSpPr>
          <p:cNvPr id="3" name="Title 2"/>
          <p:cNvSpPr>
            <a:spLocks noGrp="1"/>
          </p:cNvSpPr>
          <p:nvPr>
            <p:ph type="title"/>
          </p:nvPr>
        </p:nvSpPr>
        <p:spPr/>
        <p:txBody>
          <a:bodyPr>
            <a:normAutofit fontScale="90000"/>
          </a:bodyPr>
          <a:lstStyle/>
          <a:p>
            <a:r>
              <a:rPr lang="en-US" u="sng" dirty="0" smtClean="0"/>
              <a:t>Draft Design Exercise Discussion</a:t>
            </a:r>
            <a:endParaRPr lang="th-TH"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2.jpg"/>
          <p:cNvPicPr>
            <a:picLocks noGrp="1"/>
          </p:cNvPicPr>
          <p:nvPr>
            <p:ph idx="1"/>
          </p:nvPr>
        </p:nvPicPr>
        <p:blipFill>
          <a:blip r:embed="rId3"/>
          <a:srcRect/>
          <a:stretch>
            <a:fillRect/>
          </a:stretch>
        </p:blipFill>
        <p:spPr bwMode="auto">
          <a:xfrm>
            <a:off x="0" y="285728"/>
            <a:ext cx="8929718" cy="60007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dirty="0"/>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
        <p:nvSpPr>
          <p:cNvPr id="5" name="Oval 4"/>
          <p:cNvSpPr/>
          <p:nvPr/>
        </p:nvSpPr>
        <p:spPr>
          <a:xfrm>
            <a:off x="3000364" y="2285992"/>
            <a:ext cx="2000264" cy="35719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6" name="Oval 5"/>
          <p:cNvSpPr/>
          <p:nvPr/>
        </p:nvSpPr>
        <p:spPr>
          <a:xfrm>
            <a:off x="5857884" y="2571744"/>
            <a:ext cx="3071834" cy="235745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การย้าย  </a:t>
            </a:r>
            <a:r>
              <a:rPr lang="en-US" sz="3200" dirty="0" smtClean="0"/>
              <a:t>Service Line Key </a:t>
            </a:r>
            <a:r>
              <a:rPr lang="th-TH" sz="3200" dirty="0" smtClean="0"/>
              <a:t>เข้าไปยัง </a:t>
            </a:r>
            <a:r>
              <a:rPr lang="en-US" sz="3200" dirty="0" smtClean="0"/>
              <a:t>Fact Table </a:t>
            </a:r>
            <a:r>
              <a:rPr lang="th-TH" sz="3200" dirty="0" smtClean="0"/>
              <a:t>นั้น</a:t>
            </a:r>
          </a:p>
          <a:p>
            <a:r>
              <a:rPr lang="th-TH" sz="3200" dirty="0" smtClean="0"/>
              <a:t>ทุกครั้งที่นำข้อมูลจริงใน </a:t>
            </a:r>
            <a:r>
              <a:rPr lang="en-US" sz="3200" dirty="0" smtClean="0"/>
              <a:t>Bill </a:t>
            </a:r>
            <a:r>
              <a:rPr lang="th-TH" sz="3200" dirty="0" smtClean="0"/>
              <a:t>มาใส่เข้าไปใน </a:t>
            </a:r>
            <a:r>
              <a:rPr lang="en-US" sz="3200" dirty="0" smtClean="0"/>
              <a:t>Fact Table</a:t>
            </a:r>
            <a:r>
              <a:rPr lang="th-TH" sz="3200" dirty="0" smtClean="0"/>
              <a:t/>
            </a:r>
            <a:br>
              <a:rPr lang="th-TH" sz="3200" dirty="0" smtClean="0"/>
            </a:br>
            <a:r>
              <a:rPr lang="th-TH" sz="3200" dirty="0" smtClean="0"/>
              <a:t>ข้อมูลดังกล่าวจะถูกนำมาใส่ใน </a:t>
            </a:r>
            <a:r>
              <a:rPr lang="en-US" sz="3200" dirty="0" smtClean="0"/>
              <a:t>Bill Date Dimension </a:t>
            </a:r>
            <a:r>
              <a:rPr lang="th-TH" sz="3200" dirty="0" smtClean="0"/>
              <a:t>ด้วย</a:t>
            </a:r>
          </a:p>
          <a:p>
            <a:r>
              <a:rPr lang="en-US" sz="3200" dirty="0" smtClean="0"/>
              <a:t>Bill Date Dimension</a:t>
            </a:r>
            <a:r>
              <a:rPr lang="th-TH" sz="3200" dirty="0" smtClean="0"/>
              <a:t> มีจำนวนข้อมูล</a:t>
            </a:r>
            <a:r>
              <a:rPr lang="th-TH" sz="3200" dirty="0" smtClean="0">
                <a:solidFill>
                  <a:srgbClr val="FF0000"/>
                </a:solidFill>
              </a:rPr>
              <a:t>ใกล้เคียงหรือเท่ากัน</a:t>
            </a:r>
            <a:r>
              <a:rPr lang="th-TH" sz="3200" dirty="0" smtClean="0"/>
              <a:t>กับ </a:t>
            </a:r>
            <a:r>
              <a:rPr lang="en-US" sz="3200" dirty="0" smtClean="0"/>
              <a:t>Fact Table</a:t>
            </a:r>
            <a:endParaRPr lang="th-TH" sz="3200" dirty="0" smtClean="0"/>
          </a:p>
          <a:p>
            <a:r>
              <a:rPr lang="th-TH" sz="3200" dirty="0" smtClean="0"/>
              <a:t>แก้ปัญหาด้วยการมองว่า </a:t>
            </a:r>
            <a:r>
              <a:rPr lang="en-US" sz="3200" dirty="0" smtClean="0"/>
              <a:t>Bill Date Dimension </a:t>
            </a:r>
            <a:r>
              <a:rPr lang="th-TH" sz="3200" dirty="0" smtClean="0"/>
              <a:t>เป็น </a:t>
            </a:r>
            <a:r>
              <a:rPr lang="en-US" sz="3200" dirty="0" smtClean="0">
                <a:solidFill>
                  <a:srgbClr val="FF0000"/>
                </a:solidFill>
              </a:rPr>
              <a:t>Degenerate Dimension</a:t>
            </a:r>
            <a:endParaRPr lang="th-TH" sz="3200" dirty="0">
              <a:solidFill>
                <a:srgbClr val="FF0000"/>
              </a:solidFill>
            </a:endParaRPr>
          </a:p>
        </p:txBody>
      </p:sp>
      <p:sp>
        <p:nvSpPr>
          <p:cNvPr id="3" name="Title 2"/>
          <p:cNvSpPr>
            <a:spLocks noGrp="1"/>
          </p:cNvSpPr>
          <p:nvPr>
            <p:ph type="title"/>
          </p:nvPr>
        </p:nvSpPr>
        <p:spPr/>
        <p:txBody>
          <a:bodyPr>
            <a:normAutofit fontScale="90000"/>
          </a:bodyPr>
          <a:lstStyle/>
          <a:p>
            <a:r>
              <a:rPr lang="en-US" u="sng" dirty="0" smtClean="0"/>
              <a:t>Draft Design Exercise Discussion</a:t>
            </a:r>
            <a:endParaRPr lang="th-TH"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
        <p:nvSpPr>
          <p:cNvPr id="7" name="Oval 6"/>
          <p:cNvSpPr/>
          <p:nvPr/>
        </p:nvSpPr>
        <p:spPr>
          <a:xfrm>
            <a:off x="3143240" y="2857496"/>
            <a:ext cx="1571636" cy="35719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8" name="Oval 7"/>
          <p:cNvSpPr/>
          <p:nvPr/>
        </p:nvSpPr>
        <p:spPr>
          <a:xfrm>
            <a:off x="2928926" y="1928802"/>
            <a:ext cx="2071702" cy="28575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amond(in)">
                                      <p:cBhvr>
                                        <p:cTn id="1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การเชื่อมตารางที่ซ้ำซ้อนกันที่ </a:t>
            </a:r>
            <a:r>
              <a:rPr lang="en-US" sz="3200" dirty="0" smtClean="0"/>
              <a:t>Sale Rep Dimension </a:t>
            </a:r>
            <a:r>
              <a:rPr lang="th-TH" sz="3200" dirty="0" smtClean="0"/>
              <a:t/>
            </a:r>
            <a:br>
              <a:rPr lang="th-TH" sz="3200" dirty="0" smtClean="0"/>
            </a:br>
            <a:r>
              <a:rPr lang="th-TH" sz="3200" dirty="0" smtClean="0"/>
              <a:t>และ </a:t>
            </a:r>
            <a:r>
              <a:rPr lang="en-US" sz="3200" dirty="0" smtClean="0"/>
              <a:t>Sale Org Dimension</a:t>
            </a:r>
            <a:endParaRPr lang="th-TH" sz="3200" dirty="0" smtClean="0"/>
          </a:p>
          <a:p>
            <a:r>
              <a:rPr lang="en-US" sz="3200" dirty="0" smtClean="0"/>
              <a:t>Sale Rep </a:t>
            </a:r>
            <a:r>
              <a:rPr lang="th-TH" sz="3200" dirty="0" smtClean="0"/>
              <a:t>นั้นมีความสัมพันธ์แบบ </a:t>
            </a:r>
            <a:r>
              <a:rPr lang="en-US" sz="3200" dirty="0" err="1" smtClean="0"/>
              <a:t>Snowflaked</a:t>
            </a:r>
            <a:endParaRPr lang="th-TH" sz="3200" dirty="0" smtClean="0"/>
          </a:p>
          <a:p>
            <a:r>
              <a:rPr lang="th-TH" sz="3200" dirty="0" smtClean="0"/>
              <a:t>ซึ่ง </a:t>
            </a:r>
            <a:r>
              <a:rPr lang="en-US" sz="3200" dirty="0" err="1" smtClean="0"/>
              <a:t>Snowflaked</a:t>
            </a:r>
            <a:r>
              <a:rPr lang="en-US" sz="3200" dirty="0" smtClean="0"/>
              <a:t> </a:t>
            </a:r>
            <a:r>
              <a:rPr lang="th-TH" sz="3200" dirty="0" smtClean="0"/>
              <a:t>นั้นไม่เป็นที่ต้องการ</a:t>
            </a:r>
          </a:p>
          <a:p>
            <a:r>
              <a:rPr lang="th-TH" sz="3200" dirty="0" smtClean="0"/>
              <a:t>เราจึงยุบรวมตารางทั้ง </a:t>
            </a:r>
            <a:r>
              <a:rPr lang="en-US" sz="3200" dirty="0" smtClean="0"/>
              <a:t>2</a:t>
            </a:r>
            <a:r>
              <a:rPr lang="th-TH" sz="3200" dirty="0" smtClean="0"/>
              <a:t> เข้าด้วยกัน และใส่ข้อมูลเพิ่ม โดยเพิ่ม </a:t>
            </a:r>
            <a:r>
              <a:rPr lang="en-US" sz="3200" dirty="0" smtClean="0"/>
              <a:t>Attributes </a:t>
            </a:r>
            <a:r>
              <a:rPr lang="th-TH" sz="3200" dirty="0" smtClean="0"/>
              <a:t>ใน </a:t>
            </a:r>
            <a:r>
              <a:rPr lang="en-US" sz="3200" dirty="0" smtClean="0"/>
              <a:t>Sale Rep Dimension </a:t>
            </a:r>
            <a:r>
              <a:rPr lang="th-TH" sz="3200" dirty="0" smtClean="0"/>
              <a:t>แล้วลบ</a:t>
            </a:r>
            <a:br>
              <a:rPr lang="th-TH" sz="3200" dirty="0" smtClean="0"/>
            </a:br>
            <a:r>
              <a:rPr lang="en-US" sz="3200" dirty="0" smtClean="0"/>
              <a:t>Sale Org Key </a:t>
            </a:r>
            <a:r>
              <a:rPr lang="th-TH" sz="3200" dirty="0" smtClean="0"/>
              <a:t>ออกจาก </a:t>
            </a:r>
            <a:r>
              <a:rPr lang="en-US" sz="3200" dirty="0" smtClean="0"/>
              <a:t>Fact Table</a:t>
            </a:r>
            <a:endParaRPr lang="th-TH" sz="3200" dirty="0"/>
          </a:p>
        </p:txBody>
      </p:sp>
      <p:sp>
        <p:nvSpPr>
          <p:cNvPr id="3" name="Title 2"/>
          <p:cNvSpPr>
            <a:spLocks noGrp="1"/>
          </p:cNvSpPr>
          <p:nvPr>
            <p:ph type="title"/>
          </p:nvPr>
        </p:nvSpPr>
        <p:spPr/>
        <p:txBody>
          <a:bodyPr/>
          <a:lstStyle/>
          <a:p>
            <a:endParaRPr lang="th-TH"/>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2.jpg"/>
          <p:cNvPicPr>
            <a:picLocks noGrp="1"/>
          </p:cNvPicPr>
          <p:nvPr>
            <p:ph idx="1"/>
          </p:nvPr>
        </p:nvPicPr>
        <p:blipFill>
          <a:blip r:embed="rId3"/>
          <a:srcRect/>
          <a:stretch>
            <a:fillRect/>
          </a:stretch>
        </p:blipFill>
        <p:spPr bwMode="auto">
          <a:xfrm>
            <a:off x="0" y="285728"/>
            <a:ext cx="8929718" cy="6000792"/>
          </a:xfrm>
          <a:prstGeom prst="rect">
            <a:avLst/>
          </a:prstGeom>
          <a:noFill/>
          <a:ln w="9525">
            <a:noFill/>
            <a:miter lim="800000"/>
            <a:headEnd/>
            <a:tailEnd/>
          </a:ln>
        </p:spPr>
      </p:pic>
      <p:sp>
        <p:nvSpPr>
          <p:cNvPr id="5" name="Rounded Rectangle 4"/>
          <p:cNvSpPr/>
          <p:nvPr/>
        </p:nvSpPr>
        <p:spPr>
          <a:xfrm>
            <a:off x="142844" y="2928934"/>
            <a:ext cx="2714644" cy="271464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
        <p:nvSpPr>
          <p:cNvPr id="8" name="Oval 7"/>
          <p:cNvSpPr/>
          <p:nvPr/>
        </p:nvSpPr>
        <p:spPr>
          <a:xfrm>
            <a:off x="0" y="3571876"/>
            <a:ext cx="3071802" cy="235745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h-TH" sz="3200" dirty="0" smtClean="0"/>
              <a:t>เดิมไม่ได้ออกแบบให้ </a:t>
            </a:r>
            <a:r>
              <a:rPr lang="en-US" sz="3200" dirty="0" smtClean="0"/>
              <a:t>Rate</a:t>
            </a:r>
            <a:r>
              <a:rPr lang="th-TH" sz="3200" dirty="0" smtClean="0"/>
              <a:t> </a:t>
            </a:r>
            <a:r>
              <a:rPr lang="en-US" sz="3200" dirty="0" smtClean="0"/>
              <a:t>Plan </a:t>
            </a:r>
            <a:r>
              <a:rPr lang="th-TH" sz="3200" dirty="0" smtClean="0"/>
              <a:t>เก็บข้อมูลในลักษณะคำอธิบาย </a:t>
            </a:r>
            <a:endParaRPr lang="en-US" sz="3200" dirty="0" smtClean="0"/>
          </a:p>
          <a:p>
            <a:r>
              <a:rPr lang="th-TH" sz="3200" dirty="0" smtClean="0"/>
              <a:t>ข้อมูลประเภทนี้เป็นข้อมูลที่มีประโยชน์</a:t>
            </a:r>
            <a:endParaRPr lang="en-US" sz="3200" dirty="0" smtClean="0"/>
          </a:p>
          <a:p>
            <a:r>
              <a:rPr lang="th-TH" sz="3200" dirty="0" smtClean="0"/>
              <a:t>แต่ใช้พื้นที่ในการเก็บภายใน </a:t>
            </a:r>
            <a:r>
              <a:rPr lang="en-US" sz="3200" dirty="0" smtClean="0"/>
              <a:t>Fact Table </a:t>
            </a:r>
            <a:r>
              <a:rPr lang="th-TH" sz="3200" dirty="0" smtClean="0"/>
              <a:t>ที่มากกว่าการเก็บ</a:t>
            </a:r>
            <a:br>
              <a:rPr lang="th-TH" sz="3200" dirty="0" smtClean="0"/>
            </a:br>
            <a:r>
              <a:rPr lang="en-US" sz="3200" dirty="0" smtClean="0"/>
              <a:t>Surrogate Key </a:t>
            </a:r>
            <a:r>
              <a:rPr lang="th-TH" sz="3200" dirty="0" smtClean="0"/>
              <a:t>ที่มักเป็นตัวเลข </a:t>
            </a:r>
            <a:endParaRPr lang="en-US" sz="3200" dirty="0" smtClean="0"/>
          </a:p>
          <a:p>
            <a:r>
              <a:rPr lang="th-TH" sz="3200" dirty="0" smtClean="0"/>
              <a:t>เราจึงเพิ่ม </a:t>
            </a:r>
            <a:r>
              <a:rPr lang="en-US" sz="3200" dirty="0" smtClean="0"/>
              <a:t>Attribute </a:t>
            </a:r>
            <a:r>
              <a:rPr lang="th-TH" sz="3200" dirty="0" smtClean="0"/>
              <a:t>เข้าไปใน</a:t>
            </a:r>
            <a:br>
              <a:rPr lang="th-TH" sz="3200" dirty="0" smtClean="0"/>
            </a:br>
            <a:r>
              <a:rPr lang="en-US" sz="3200" dirty="0" smtClean="0"/>
              <a:t>Rate</a:t>
            </a:r>
            <a:r>
              <a:rPr lang="th-TH" sz="3200" dirty="0" smtClean="0"/>
              <a:t> </a:t>
            </a:r>
            <a:r>
              <a:rPr lang="en-US" sz="3200" dirty="0" smtClean="0"/>
              <a:t>Plan</a:t>
            </a:r>
            <a:r>
              <a:rPr lang="th-TH" sz="3200" dirty="0" smtClean="0"/>
              <a:t> </a:t>
            </a:r>
            <a:r>
              <a:rPr lang="en-US" sz="3200" dirty="0" smtClean="0"/>
              <a:t>Dimension Table</a:t>
            </a:r>
          </a:p>
        </p:txBody>
      </p:sp>
      <p:sp>
        <p:nvSpPr>
          <p:cNvPr id="3" name="Title 2"/>
          <p:cNvSpPr>
            <a:spLocks noGrp="1"/>
          </p:cNvSpPr>
          <p:nvPr>
            <p:ph type="title"/>
          </p:nvPr>
        </p:nvSpPr>
        <p:spPr/>
        <p:txBody>
          <a:bodyPr/>
          <a:lstStyle/>
          <a:p>
            <a:endParaRPr lang="th-TH"/>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
        <p:nvSpPr>
          <p:cNvPr id="8" name="Oval 7"/>
          <p:cNvSpPr/>
          <p:nvPr/>
        </p:nvSpPr>
        <p:spPr>
          <a:xfrm>
            <a:off x="5857884" y="4500546"/>
            <a:ext cx="3071802" cy="235745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สมมติให้คุณเป็นหนึ่งในทีมออกแบบ</a:t>
            </a:r>
            <a:r>
              <a:rPr lang="en-US" sz="3200" dirty="0" smtClean="0"/>
              <a:t> Data Warehouse</a:t>
            </a:r>
            <a:r>
              <a:rPr lang="th-TH" sz="3200" dirty="0" smtClean="0"/>
              <a:t/>
            </a:r>
            <a:br>
              <a:rPr lang="th-TH" sz="3200" dirty="0" smtClean="0"/>
            </a:br>
            <a:r>
              <a:rPr lang="th-TH" sz="3200" dirty="0" smtClean="0"/>
              <a:t>ของบริษัทการสื่อสารไร้สายขนาดใหญ่บริษัทหนึ่ง</a:t>
            </a:r>
          </a:p>
          <a:p>
            <a:pPr>
              <a:buNone/>
            </a:pPr>
            <a:endParaRPr lang="en-US" sz="3200" dirty="0" smtClean="0"/>
          </a:p>
          <a:p>
            <a:r>
              <a:rPr lang="th-TH" sz="3200" dirty="0" smtClean="0"/>
              <a:t>บริษัทมีแนวคิดให้ใช้ </a:t>
            </a:r>
            <a:r>
              <a:rPr lang="en-US" sz="3200" dirty="0" smtClean="0"/>
              <a:t>Data Warehouse </a:t>
            </a:r>
            <a:r>
              <a:rPr lang="th-TH" sz="3200" dirty="0" smtClean="0"/>
              <a:t>ในการบริหารข้อมูล</a:t>
            </a:r>
            <a:endParaRPr lang="en-US" sz="3200" dirty="0" smtClean="0"/>
          </a:p>
          <a:p>
            <a:endParaRPr lang="en-US" sz="3200" dirty="0" smtClean="0"/>
          </a:p>
          <a:p>
            <a:r>
              <a:rPr lang="th-TH" sz="3200" dirty="0" smtClean="0"/>
              <a:t>โดยทีมออกแบบได้ระบุ </a:t>
            </a:r>
            <a:r>
              <a:rPr lang="en-US" sz="3200" dirty="0" smtClean="0"/>
              <a:t>Core Business Process</a:t>
            </a:r>
            <a:r>
              <a:rPr lang="th-TH" sz="3200" dirty="0" smtClean="0"/>
              <a:t/>
            </a:r>
            <a:br>
              <a:rPr lang="th-TH" sz="3200" dirty="0" smtClean="0"/>
            </a:br>
            <a:r>
              <a:rPr lang="th-TH" sz="3200" dirty="0" smtClean="0"/>
              <a:t>หลายๆอันและจำนวน </a:t>
            </a:r>
            <a:r>
              <a:rPr lang="en-US" sz="3200" dirty="0" smtClean="0"/>
              <a:t>Dimension</a:t>
            </a:r>
            <a:r>
              <a:rPr lang="th-TH" sz="3200" dirty="0" smtClean="0"/>
              <a:t> ที่ใช้</a:t>
            </a:r>
            <a:endParaRPr lang="th-TH" sz="3200" dirty="0"/>
          </a:p>
        </p:txBody>
      </p:sp>
      <p:sp>
        <p:nvSpPr>
          <p:cNvPr id="3" name="Title 2"/>
          <p:cNvSpPr>
            <a:spLocks noGrp="1"/>
          </p:cNvSpPr>
          <p:nvPr>
            <p:ph type="title"/>
          </p:nvPr>
        </p:nvSpPr>
        <p:spPr/>
        <p:txBody>
          <a:bodyPr>
            <a:normAutofit fontScale="90000"/>
          </a:bodyPr>
          <a:lstStyle/>
          <a:p>
            <a:r>
              <a:rPr lang="en-US" u="sng" dirty="0" smtClean="0"/>
              <a:t>Telecommunication Case Study</a:t>
            </a:r>
            <a:endParaRPr lang="th-TH"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Surrogate Key </a:t>
            </a:r>
            <a:r>
              <a:rPr lang="th-TH" sz="3200" dirty="0" smtClean="0"/>
              <a:t>ที่ใช้ยังไม่มีความสอดคล้องกันนัก</a:t>
            </a:r>
            <a:br>
              <a:rPr lang="th-TH" sz="3200" dirty="0" smtClean="0"/>
            </a:br>
            <a:r>
              <a:rPr lang="en-US" sz="3200" dirty="0" smtClean="0"/>
              <a:t>(ID </a:t>
            </a:r>
            <a:r>
              <a:rPr lang="th-TH" sz="3200" dirty="0" smtClean="0"/>
              <a:t>เชื่อมกับ</a:t>
            </a:r>
            <a:r>
              <a:rPr lang="en-US" sz="3200" dirty="0" smtClean="0"/>
              <a:t> Key) </a:t>
            </a:r>
          </a:p>
          <a:p>
            <a:r>
              <a:rPr lang="th-TH" sz="3200" dirty="0" smtClean="0"/>
              <a:t>หลายๆ </a:t>
            </a:r>
            <a:r>
              <a:rPr lang="en-US" sz="3200" dirty="0" smtClean="0"/>
              <a:t>Table </a:t>
            </a:r>
            <a:r>
              <a:rPr lang="th-TH" sz="3200" dirty="0" smtClean="0"/>
              <a:t>ยังคงใช้ </a:t>
            </a:r>
            <a:r>
              <a:rPr lang="en-US" sz="3200" dirty="0" smtClean="0"/>
              <a:t>System Key </a:t>
            </a:r>
            <a:r>
              <a:rPr lang="th-TH" sz="3200" dirty="0" smtClean="0"/>
              <a:t>เป็น</a:t>
            </a:r>
            <a:br>
              <a:rPr lang="th-TH" sz="3200" dirty="0" smtClean="0"/>
            </a:br>
            <a:r>
              <a:rPr lang="en-US" sz="3200" dirty="0" smtClean="0"/>
              <a:t>Primary Key </a:t>
            </a:r>
          </a:p>
          <a:p>
            <a:r>
              <a:rPr lang="th-TH" sz="3200" dirty="0" smtClean="0"/>
              <a:t>เราจึงเพิ่ม </a:t>
            </a:r>
            <a:r>
              <a:rPr lang="en-US" sz="3200" dirty="0" smtClean="0"/>
              <a:t>Surrogate Key </a:t>
            </a:r>
            <a:r>
              <a:rPr lang="th-TH" sz="3200" dirty="0" smtClean="0"/>
              <a:t>สำหรับทุกๆ</a:t>
            </a:r>
            <a:br>
              <a:rPr lang="th-TH" sz="3200" dirty="0" smtClean="0"/>
            </a:br>
            <a:r>
              <a:rPr lang="en-US" sz="3200" dirty="0" smtClean="0"/>
              <a:t>Dimension </a:t>
            </a:r>
            <a:r>
              <a:rPr lang="th-TH" sz="3200" dirty="0" smtClean="0"/>
              <a:t>เข้าไป</a:t>
            </a:r>
            <a:endParaRPr lang="en-US" sz="3200" dirty="0" smtClean="0"/>
          </a:p>
          <a:p>
            <a:r>
              <a:rPr lang="th-TH" sz="3200" dirty="0" smtClean="0"/>
              <a:t>เป็น </a:t>
            </a:r>
            <a:r>
              <a:rPr lang="en-US" sz="3200" dirty="0" smtClean="0"/>
              <a:t>Primary Key </a:t>
            </a:r>
            <a:r>
              <a:rPr lang="th-TH" sz="3200" dirty="0" smtClean="0"/>
              <a:t>แทนและ เป็น </a:t>
            </a:r>
            <a:r>
              <a:rPr lang="en-US" sz="3200" dirty="0" smtClean="0"/>
              <a:t>Foreign Keys </a:t>
            </a:r>
            <a:r>
              <a:rPr lang="th-TH" sz="3200" dirty="0" smtClean="0"/>
              <a:t>ใน </a:t>
            </a:r>
            <a:r>
              <a:rPr lang="en-US" sz="3200" dirty="0" smtClean="0"/>
              <a:t>Fact Table</a:t>
            </a:r>
          </a:p>
          <a:p>
            <a:endParaRPr lang="th-TH" dirty="0"/>
          </a:p>
        </p:txBody>
      </p:sp>
      <p:sp>
        <p:nvSpPr>
          <p:cNvPr id="3" name="Title 2"/>
          <p:cNvSpPr>
            <a:spLocks noGrp="1"/>
          </p:cNvSpPr>
          <p:nvPr>
            <p:ph type="title"/>
          </p:nvPr>
        </p:nvSpPr>
        <p:spPr/>
        <p:txBody>
          <a:bodyPr/>
          <a:lstStyle/>
          <a:p>
            <a:endParaRPr lang="th-TH"/>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0" y="1500150"/>
            <a:ext cx="9144000" cy="5357850"/>
          </a:xfrm>
          <a:prstGeom prst="rect">
            <a:avLst/>
          </a:prstGeom>
          <a:noFill/>
          <a:ln w="9525">
            <a:noFill/>
            <a:miter lim="800000"/>
            <a:headEnd/>
            <a:tailEnd/>
          </a:ln>
        </p:spPr>
      </p:pic>
      <p:sp>
        <p:nvSpPr>
          <p:cNvPr id="5" name="Rounded Rectangle 4"/>
          <p:cNvSpPr/>
          <p:nvPr/>
        </p:nvSpPr>
        <p:spPr>
          <a:xfrm>
            <a:off x="3214677" y="1928802"/>
            <a:ext cx="1714513" cy="100013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6" name="Rounded Rectangle 5"/>
          <p:cNvSpPr/>
          <p:nvPr/>
        </p:nvSpPr>
        <p:spPr>
          <a:xfrm>
            <a:off x="6143636" y="5072074"/>
            <a:ext cx="1500198"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7" name="Rounded Rectangle 6"/>
          <p:cNvSpPr/>
          <p:nvPr/>
        </p:nvSpPr>
        <p:spPr>
          <a:xfrm>
            <a:off x="214282" y="1857364"/>
            <a:ext cx="1500198" cy="35719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9" name="Rounded Rectangle 8"/>
          <p:cNvSpPr/>
          <p:nvPr/>
        </p:nvSpPr>
        <p:spPr>
          <a:xfrm>
            <a:off x="71406" y="4143380"/>
            <a:ext cx="1857356"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8" name="Rounded Rectangle 7"/>
          <p:cNvSpPr/>
          <p:nvPr/>
        </p:nvSpPr>
        <p:spPr>
          <a:xfrm>
            <a:off x="6000792" y="3286124"/>
            <a:ext cx="1857356"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
        <p:nvSpPr>
          <p:cNvPr id="10" name="Rounded Rectangle 9"/>
          <p:cNvSpPr/>
          <p:nvPr/>
        </p:nvSpPr>
        <p:spPr>
          <a:xfrm>
            <a:off x="6000792" y="1928802"/>
            <a:ext cx="1857356" cy="28575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Year-to-Date </a:t>
            </a:r>
            <a:r>
              <a:rPr lang="th-TH" sz="3200" dirty="0" smtClean="0"/>
              <a:t>อยู่ใน </a:t>
            </a:r>
            <a:r>
              <a:rPr lang="en-US" sz="3200" dirty="0" smtClean="0"/>
              <a:t>Fact Table </a:t>
            </a:r>
          </a:p>
          <a:p>
            <a:r>
              <a:rPr lang="th-TH" sz="3200" dirty="0" smtClean="0"/>
              <a:t>โดยเริ่มแรกนั้นเราใส่ </a:t>
            </a:r>
            <a:r>
              <a:rPr lang="en-US" sz="3200" dirty="0" smtClean="0"/>
              <a:t>Attribute Year-to-Date </a:t>
            </a:r>
            <a:r>
              <a:rPr lang="th-TH" sz="3200" dirty="0" smtClean="0"/>
              <a:t>นี้เข้าไปเพื่อให้ง่ายต่อการดึงข้อมูลมาใช้</a:t>
            </a:r>
            <a:endParaRPr lang="en-US" sz="3200" dirty="0" smtClean="0"/>
          </a:p>
          <a:p>
            <a:r>
              <a:rPr lang="en-US" sz="3200" dirty="0" smtClean="0"/>
              <a:t>Year-to-Date </a:t>
            </a:r>
            <a:r>
              <a:rPr lang="th-TH" sz="3200" dirty="0" smtClean="0"/>
              <a:t>นี้ จำเป็นต้องมีการ </a:t>
            </a:r>
            <a:r>
              <a:rPr lang="en-US" sz="3200" dirty="0" smtClean="0"/>
              <a:t>Update </a:t>
            </a:r>
            <a:r>
              <a:rPr lang="th-TH" sz="3200" dirty="0" smtClean="0"/>
              <a:t>บ่อยๆ คือ</a:t>
            </a:r>
            <a:r>
              <a:rPr lang="en-US" sz="3200" dirty="0" smtClean="0"/>
              <a:t/>
            </a:r>
            <a:br>
              <a:rPr lang="en-US" sz="3200" dirty="0" smtClean="0"/>
            </a:br>
            <a:r>
              <a:rPr lang="th-TH" sz="3200" dirty="0" smtClean="0"/>
              <a:t>ทุกวัน ทำให้เป็นสาเหตุของ</a:t>
            </a:r>
            <a:r>
              <a:rPr lang="en-US" sz="3200" dirty="0" smtClean="0"/>
              <a:t> error </a:t>
            </a:r>
            <a:r>
              <a:rPr lang="th-TH" sz="3200" dirty="0" smtClean="0"/>
              <a:t>ต่างๆ </a:t>
            </a:r>
            <a:endParaRPr lang="en-US" sz="3200" dirty="0" smtClean="0"/>
          </a:p>
          <a:p>
            <a:r>
              <a:rPr lang="th-TH" sz="3200" dirty="0" smtClean="0"/>
              <a:t>จึงตัด </a:t>
            </a:r>
            <a:r>
              <a:rPr lang="en-US" sz="3200" dirty="0" smtClean="0"/>
              <a:t>Attribute </a:t>
            </a:r>
            <a:r>
              <a:rPr lang="th-TH" sz="3200" dirty="0" smtClean="0"/>
              <a:t>นี้ออกไป โดยถ้าหากต้องการค่า</a:t>
            </a:r>
            <a:r>
              <a:rPr lang="en-US" sz="3200" dirty="0" smtClean="0"/>
              <a:t/>
            </a:r>
            <a:br>
              <a:rPr lang="en-US" sz="3200" dirty="0" smtClean="0"/>
            </a:br>
            <a:r>
              <a:rPr lang="en-US" sz="3200" dirty="0" smtClean="0"/>
              <a:t>Year-to-Date</a:t>
            </a:r>
            <a:r>
              <a:rPr lang="th-TH" sz="3200" dirty="0" smtClean="0"/>
              <a:t> ก็สามารถหาได้จาก </a:t>
            </a:r>
            <a:r>
              <a:rPr lang="en-US" sz="3200" dirty="0" smtClean="0"/>
              <a:t>Date Dimension</a:t>
            </a:r>
            <a:endParaRPr lang="th-TH" sz="3200" dirty="0"/>
          </a:p>
        </p:txBody>
      </p:sp>
      <p:sp>
        <p:nvSpPr>
          <p:cNvPr id="3" name="Title 2"/>
          <p:cNvSpPr>
            <a:spLocks noGrp="1"/>
          </p:cNvSpPr>
          <p:nvPr>
            <p:ph type="title"/>
          </p:nvPr>
        </p:nvSpPr>
        <p:spPr/>
        <p:txBody>
          <a:bodyPr/>
          <a:lstStyle/>
          <a:p>
            <a:endParaRPr lang="th-TH"/>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th-TH"/>
          </a:p>
        </p:txBody>
      </p:sp>
      <p:pic>
        <p:nvPicPr>
          <p:cNvPr id="4" name="Content Placeholder 3" descr="C:\Documents and Settings\CHONG\Desktop\Untitled-2.jpg"/>
          <p:cNvPicPr>
            <a:picLocks noGrp="1"/>
          </p:cNvPicPr>
          <p:nvPr>
            <p:ph idx="1"/>
          </p:nvPr>
        </p:nvPicPr>
        <p:blipFill>
          <a:blip r:embed="rId3"/>
          <a:srcRect/>
          <a:stretch>
            <a:fillRect/>
          </a:stretch>
        </p:blipFill>
        <p:spPr bwMode="auto">
          <a:xfrm>
            <a:off x="0" y="285728"/>
            <a:ext cx="8929718" cy="6000792"/>
          </a:xfrm>
          <a:prstGeom prst="rect">
            <a:avLst/>
          </a:prstGeom>
          <a:noFill/>
          <a:ln w="9525">
            <a:noFill/>
            <a:miter lim="800000"/>
            <a:headEnd/>
            <a:tailEnd/>
          </a:ln>
        </p:spPr>
      </p:pic>
      <p:sp>
        <p:nvSpPr>
          <p:cNvPr id="6" name="Rounded Rectangle 5"/>
          <p:cNvSpPr/>
          <p:nvPr/>
        </p:nvSpPr>
        <p:spPr>
          <a:xfrm>
            <a:off x="2786050" y="4000504"/>
            <a:ext cx="2000264" cy="35719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th-TH"/>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ในที่สุดการออกแบบก็เสร็จสมบูรณ์ </a:t>
            </a:r>
            <a:endParaRPr lang="en-US" sz="3200" dirty="0" smtClean="0"/>
          </a:p>
          <a:p>
            <a:r>
              <a:rPr lang="th-TH" sz="3200" dirty="0" smtClean="0">
                <a:solidFill>
                  <a:srgbClr val="FF0000"/>
                </a:solidFill>
              </a:rPr>
              <a:t>หลงเหลือบางอย่างที่ต้องจัดการต่อ เช่น</a:t>
            </a:r>
            <a:br>
              <a:rPr lang="th-TH" sz="3200" dirty="0" smtClean="0">
                <a:solidFill>
                  <a:srgbClr val="FF0000"/>
                </a:solidFill>
              </a:rPr>
            </a:br>
            <a:r>
              <a:rPr lang="th-TH" sz="3200" dirty="0" smtClean="0">
                <a:solidFill>
                  <a:srgbClr val="FF0000"/>
                </a:solidFill>
              </a:rPr>
              <a:t>การรับมือกับการเปลี่ยนแปลง </a:t>
            </a:r>
            <a:r>
              <a:rPr lang="en-US" sz="3200" dirty="0" smtClean="0">
                <a:solidFill>
                  <a:srgbClr val="FF0000"/>
                </a:solidFill>
              </a:rPr>
              <a:t>Attributes </a:t>
            </a:r>
            <a:r>
              <a:rPr lang="th-TH" sz="3200" dirty="0" smtClean="0">
                <a:solidFill>
                  <a:srgbClr val="FF0000"/>
                </a:solidFill>
              </a:rPr>
              <a:t>ภายใน </a:t>
            </a:r>
            <a:r>
              <a:rPr lang="en-US" sz="3200" dirty="0" smtClean="0">
                <a:solidFill>
                  <a:srgbClr val="FF0000"/>
                </a:solidFill>
              </a:rPr>
              <a:t>Dimension</a:t>
            </a:r>
            <a:endParaRPr lang="th-TH" sz="3200" dirty="0">
              <a:solidFill>
                <a:srgbClr val="FF0000"/>
              </a:solidFill>
            </a:endParaRPr>
          </a:p>
        </p:txBody>
      </p:sp>
      <p:sp>
        <p:nvSpPr>
          <p:cNvPr id="3" name="Title 2"/>
          <p:cNvSpPr>
            <a:spLocks noGrp="1"/>
          </p:cNvSpPr>
          <p:nvPr>
            <p:ph type="title"/>
          </p:nvPr>
        </p:nvSpPr>
        <p:spPr/>
        <p:txBody>
          <a:bodyPr/>
          <a:lstStyle/>
          <a:p>
            <a:r>
              <a:rPr lang="en-US" u="sng" dirty="0" smtClean="0"/>
              <a:t>Finally</a:t>
            </a:r>
            <a:endParaRPr lang="th-TH" u="sng"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200" dirty="0" smtClean="0"/>
              <a:t>โทรศัพท์แห่งหนึ่งซึ่งมีการโยงสายเครือข่ายไปยังจุดต่างๆ</a:t>
            </a:r>
            <a:endParaRPr lang="en-US" sz="3200" dirty="0" smtClean="0"/>
          </a:p>
          <a:p>
            <a:r>
              <a:rPr lang="th-TH" sz="3200" dirty="0" smtClean="0"/>
              <a:t>มักมีการพัฒนาด้าน</a:t>
            </a:r>
            <a:r>
              <a:rPr lang="en-US" sz="3200" dirty="0" smtClean="0"/>
              <a:t> Location</a:t>
            </a:r>
            <a:r>
              <a:rPr lang="th-TH" sz="3200" dirty="0" smtClean="0"/>
              <a:t> ที่ดี</a:t>
            </a:r>
            <a:endParaRPr lang="en-US" sz="3200" dirty="0" smtClean="0"/>
          </a:p>
          <a:p>
            <a:r>
              <a:rPr lang="th-TH" sz="3200" dirty="0" smtClean="0"/>
              <a:t>ทำให้ใน </a:t>
            </a:r>
            <a:r>
              <a:rPr lang="en-US" sz="3200" dirty="0" smtClean="0"/>
              <a:t>Dimension</a:t>
            </a:r>
            <a:r>
              <a:rPr lang="th-TH" sz="3200" dirty="0" smtClean="0"/>
              <a:t> ต่างๆ มีข้อมูลด้านภูมิศาสตร์ของ </a:t>
            </a:r>
            <a:r>
              <a:rPr lang="en-US" sz="3200" dirty="0" smtClean="0"/>
              <a:t>Location</a:t>
            </a:r>
            <a:r>
              <a:rPr lang="th-TH" sz="3200" dirty="0" smtClean="0"/>
              <a:t> ที่แม่นยำ</a:t>
            </a:r>
            <a:endParaRPr lang="en-US" sz="3200" dirty="0" smtClean="0"/>
          </a:p>
          <a:p>
            <a:r>
              <a:rPr lang="th-TH" sz="3200" dirty="0" smtClean="0"/>
              <a:t>อยู่ในรูปของถนน เมือง รัฐ หรือรหัสไปรษณีย์ หรือแม้กระทั่ง</a:t>
            </a:r>
            <a:r>
              <a:rPr lang="en-US" sz="3200" dirty="0" smtClean="0"/>
              <a:t/>
            </a:r>
            <a:br>
              <a:rPr lang="en-US" sz="3200" dirty="0" smtClean="0"/>
            </a:br>
            <a:r>
              <a:rPr lang="th-TH" sz="3200" dirty="0" smtClean="0"/>
              <a:t>พิกัดละติจูด ลองจิจูด </a:t>
            </a:r>
            <a:endParaRPr lang="th-TH" sz="3200" dirty="0"/>
          </a:p>
        </p:txBody>
      </p:sp>
      <p:sp>
        <p:nvSpPr>
          <p:cNvPr id="3" name="Title 2"/>
          <p:cNvSpPr>
            <a:spLocks noGrp="1"/>
          </p:cNvSpPr>
          <p:nvPr>
            <p:ph type="title"/>
          </p:nvPr>
        </p:nvSpPr>
        <p:spPr/>
        <p:txBody>
          <a:bodyPr>
            <a:normAutofit fontScale="90000"/>
          </a:bodyPr>
          <a:lstStyle/>
          <a:p>
            <a:r>
              <a:rPr lang="en-US" u="sng" dirty="0" smtClean="0"/>
              <a:t>Geographic Location Dimension</a:t>
            </a:r>
            <a:endParaRPr lang="th-TH"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62316"/>
          </a:xfrm>
        </p:spPr>
        <p:txBody>
          <a:bodyPr>
            <a:noAutofit/>
          </a:bodyPr>
          <a:lstStyle/>
          <a:p>
            <a:r>
              <a:rPr lang="th-TH" sz="2800" dirty="0" smtClean="0"/>
              <a:t>เราจะสร้าง </a:t>
            </a:r>
            <a:r>
              <a:rPr lang="en-US" sz="2800" dirty="0" smtClean="0"/>
              <a:t>Single Master Location Table </a:t>
            </a:r>
            <a:r>
              <a:rPr lang="th-TH" sz="2800" dirty="0" smtClean="0"/>
              <a:t>โดยใช้เทคนิค </a:t>
            </a:r>
            <a:r>
              <a:rPr lang="en-US" sz="2800" dirty="0" smtClean="0"/>
              <a:t>Dimension Role-Playing </a:t>
            </a:r>
            <a:endParaRPr lang="th-TH" sz="2800" dirty="0" smtClean="0"/>
          </a:p>
          <a:p>
            <a:r>
              <a:rPr lang="en-US" sz="2800" dirty="0" smtClean="0"/>
              <a:t>Location</a:t>
            </a:r>
            <a:r>
              <a:rPr lang="th-TH" sz="2800" dirty="0" smtClean="0"/>
              <a:t> </a:t>
            </a:r>
            <a:r>
              <a:rPr lang="en-US" sz="2800" dirty="0" smtClean="0"/>
              <a:t>Table </a:t>
            </a:r>
            <a:r>
              <a:rPr lang="th-TH" sz="2800" dirty="0" smtClean="0"/>
              <a:t>นั้นควรจะเป็นส่วนหนึ่งของ </a:t>
            </a:r>
            <a:endParaRPr lang="en-US" sz="2800" dirty="0" smtClean="0"/>
          </a:p>
          <a:p>
            <a:pPr lvl="1"/>
            <a:r>
              <a:rPr lang="en-US" sz="2800" dirty="0" smtClean="0"/>
              <a:t>service line telephone number</a:t>
            </a:r>
            <a:endParaRPr lang="th-TH" sz="2800" dirty="0" smtClean="0"/>
          </a:p>
          <a:p>
            <a:pPr lvl="1"/>
            <a:r>
              <a:rPr lang="th-TH" sz="2800" dirty="0" smtClean="0"/>
              <a:t>อุปกรณ์เครื่องใช้และอุปกรณ์ด้านเครือข่าย</a:t>
            </a:r>
          </a:p>
          <a:p>
            <a:pPr lvl="1"/>
            <a:r>
              <a:rPr lang="th-TH" sz="2800" dirty="0" smtClean="0"/>
              <a:t>ที่ดินและสิ่งปลูกสร้าง</a:t>
            </a:r>
            <a:endParaRPr lang="en-US" sz="2800" dirty="0" smtClean="0"/>
          </a:p>
          <a:p>
            <a:pPr lvl="1"/>
            <a:r>
              <a:rPr lang="en-US" sz="2800" dirty="0" smtClean="0"/>
              <a:t>service location</a:t>
            </a:r>
          </a:p>
          <a:p>
            <a:pPr lvl="1"/>
            <a:r>
              <a:rPr lang="th-TH" sz="2800" dirty="0" smtClean="0"/>
              <a:t>ที่อยู่จัดส่งของ</a:t>
            </a:r>
            <a:endParaRPr lang="en-US" sz="2800" dirty="0" smtClean="0"/>
          </a:p>
          <a:p>
            <a:pPr lvl="1"/>
            <a:r>
              <a:rPr lang="th-TH" sz="2800" dirty="0" smtClean="0"/>
              <a:t>สิทธิผ่านทาง</a:t>
            </a:r>
          </a:p>
          <a:p>
            <a:pPr lvl="1"/>
            <a:r>
              <a:rPr lang="th-TH" sz="2800" dirty="0" smtClean="0"/>
              <a:t>ที่อยู่ของลูกค้าและพนักงาน</a:t>
            </a:r>
            <a:endParaRPr lang="th-TH" sz="2800" dirty="0"/>
          </a:p>
        </p:txBody>
      </p:sp>
      <p:sp>
        <p:nvSpPr>
          <p:cNvPr id="3" name="Title 2"/>
          <p:cNvSpPr>
            <a:spLocks noGrp="1"/>
          </p:cNvSpPr>
          <p:nvPr>
            <p:ph type="title"/>
          </p:nvPr>
        </p:nvSpPr>
        <p:spPr/>
        <p:txBody>
          <a:bodyPr>
            <a:normAutofit fontScale="90000"/>
          </a:bodyPr>
          <a:lstStyle/>
          <a:p>
            <a:r>
              <a:rPr lang="en-US" u="sng" dirty="0" smtClean="0"/>
              <a:t>Geographic Location Dimension</a:t>
            </a:r>
            <a:endParaRPr lang="th-TH"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Location</a:t>
            </a:r>
            <a:r>
              <a:rPr lang="th-TH" sz="3200" dirty="0" smtClean="0"/>
              <a:t> เป็นหนึ่งในไม่กี่แบบที่เราสนับสนุน</a:t>
            </a:r>
            <a:br>
              <a:rPr lang="th-TH" sz="3200" dirty="0" smtClean="0"/>
            </a:br>
            <a:r>
              <a:rPr lang="en-US" sz="3200" dirty="0" smtClean="0">
                <a:solidFill>
                  <a:srgbClr val="FF0000"/>
                </a:solidFill>
              </a:rPr>
              <a:t>Snowflakes Outriggers</a:t>
            </a:r>
          </a:p>
          <a:p>
            <a:r>
              <a:rPr lang="th-TH" sz="3200" dirty="0" smtClean="0"/>
              <a:t>กรณีที่แต่ละ </a:t>
            </a:r>
            <a:r>
              <a:rPr lang="en-US" sz="3200" dirty="0" smtClean="0"/>
              <a:t>Dimension</a:t>
            </a:r>
            <a:r>
              <a:rPr lang="th-TH" sz="3200" dirty="0" smtClean="0"/>
              <a:t> มี </a:t>
            </a:r>
            <a:r>
              <a:rPr lang="en-US" sz="3200" dirty="0" smtClean="0"/>
              <a:t>Location</a:t>
            </a:r>
            <a:r>
              <a:rPr lang="th-TH" sz="3200" dirty="0" smtClean="0"/>
              <a:t> เป็นของตนเอง</a:t>
            </a:r>
            <a:endParaRPr lang="en-US" sz="3200" dirty="0" smtClean="0"/>
          </a:p>
          <a:p>
            <a:r>
              <a:rPr lang="th-TH" sz="3200" dirty="0" smtClean="0"/>
              <a:t>แนะนำให้ </a:t>
            </a:r>
            <a:r>
              <a:rPr lang="en-US" sz="3200" dirty="0" smtClean="0">
                <a:solidFill>
                  <a:srgbClr val="FF0000"/>
                </a:solidFill>
              </a:rPr>
              <a:t>join</a:t>
            </a:r>
            <a:r>
              <a:rPr lang="th-TH" sz="3200" dirty="0" smtClean="0">
                <a:solidFill>
                  <a:srgbClr val="FF0000"/>
                </a:solidFill>
              </a:rPr>
              <a:t> จากแต่ละ </a:t>
            </a:r>
            <a:r>
              <a:rPr lang="en-US" sz="3200" dirty="0" smtClean="0">
                <a:solidFill>
                  <a:srgbClr val="FF0000"/>
                </a:solidFill>
              </a:rPr>
              <a:t>Dimension </a:t>
            </a:r>
            <a:r>
              <a:rPr lang="th-TH" sz="3200" dirty="0" smtClean="0">
                <a:solidFill>
                  <a:srgbClr val="FF0000"/>
                </a:solidFill>
              </a:rPr>
              <a:t>ที่ต้องการอธิบาย </a:t>
            </a:r>
            <a:r>
              <a:rPr lang="en-US" sz="3200" dirty="0" smtClean="0">
                <a:solidFill>
                  <a:srgbClr val="FF0000"/>
                </a:solidFill>
              </a:rPr>
              <a:t>Location</a:t>
            </a:r>
            <a:r>
              <a:rPr lang="en-US" sz="3200" dirty="0" smtClean="0"/>
              <a:t> </a:t>
            </a:r>
            <a:r>
              <a:rPr lang="th-TH" sz="3200" dirty="0" smtClean="0"/>
              <a:t>ไปยัง </a:t>
            </a:r>
            <a:r>
              <a:rPr lang="en-US" sz="3200" dirty="0" smtClean="0"/>
              <a:t>Clone </a:t>
            </a:r>
            <a:r>
              <a:rPr lang="th-TH" sz="3200" dirty="0" smtClean="0"/>
              <a:t>ของ </a:t>
            </a:r>
            <a:r>
              <a:rPr lang="en-US" sz="3200" dirty="0" smtClean="0"/>
              <a:t>Location Table </a:t>
            </a:r>
            <a:r>
              <a:rPr lang="th-TH" sz="3200" dirty="0" smtClean="0"/>
              <a:t>ซึ่งการสร้าง </a:t>
            </a:r>
            <a:r>
              <a:rPr lang="en-US" sz="3200" dirty="0" smtClean="0"/>
              <a:t>Location Clone </a:t>
            </a:r>
            <a:r>
              <a:rPr lang="th-TH" sz="3200" dirty="0" smtClean="0"/>
              <a:t>นั้นเหมือนกับที่ได้อธิบายไว้ในบทที่</a:t>
            </a:r>
            <a:r>
              <a:rPr lang="en-US" sz="3200" dirty="0" smtClean="0"/>
              <a:t> 5 </a:t>
            </a:r>
            <a:r>
              <a:rPr lang="th-TH" sz="3200" dirty="0" smtClean="0"/>
              <a:t>ในการสร้าง </a:t>
            </a:r>
            <a:r>
              <a:rPr lang="en-US" sz="3200" dirty="0" smtClean="0"/>
              <a:t>Date Role-Playing Dimension </a:t>
            </a:r>
            <a:endParaRPr lang="th-TH" sz="3200" dirty="0"/>
          </a:p>
        </p:txBody>
      </p:sp>
      <p:sp>
        <p:nvSpPr>
          <p:cNvPr id="3" name="Title 2"/>
          <p:cNvSpPr>
            <a:spLocks noGrp="1"/>
          </p:cNvSpPr>
          <p:nvPr>
            <p:ph type="title"/>
          </p:nvPr>
        </p:nvSpPr>
        <p:spPr/>
        <p:txBody>
          <a:bodyPr>
            <a:normAutofit/>
          </a:bodyPr>
          <a:lstStyle/>
          <a:p>
            <a:r>
              <a:rPr lang="en-US" u="sng" dirty="0" smtClean="0"/>
              <a:t>Location Outrigger</a:t>
            </a:r>
            <a:endParaRPr lang="th-TH"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2800" dirty="0" smtClean="0"/>
              <a:t>ข้อดีของการทำเช่นนี้คือเมื่อเราต้องการเพิ่มเติมข้อมูลด้านประชากรลงไปใน </a:t>
            </a:r>
            <a:r>
              <a:rPr lang="en-US" sz="2800" dirty="0" smtClean="0"/>
              <a:t>Geographic Dimension </a:t>
            </a:r>
            <a:r>
              <a:rPr lang="th-TH" sz="2800" dirty="0" smtClean="0"/>
              <a:t>ในภายหลัง เราจะได้ทำในที่เดียว</a:t>
            </a:r>
          </a:p>
          <a:p>
            <a:r>
              <a:rPr lang="th-TH" sz="2800" dirty="0" smtClean="0"/>
              <a:t>ถ้าหาก </a:t>
            </a:r>
            <a:r>
              <a:rPr lang="en-US" sz="2800" dirty="0" smtClean="0"/>
              <a:t>Location </a:t>
            </a:r>
            <a:r>
              <a:rPr lang="th-TH" sz="2800" dirty="0" smtClean="0"/>
              <a:t>ในแต่ละ </a:t>
            </a:r>
            <a:r>
              <a:rPr lang="en-US" sz="2800" dirty="0" smtClean="0"/>
              <a:t>Dimension </a:t>
            </a:r>
            <a:r>
              <a:rPr lang="th-TH" sz="2800" dirty="0" smtClean="0"/>
              <a:t>ซ้ำกันเพียงเล็กน้อย</a:t>
            </a:r>
            <a:br>
              <a:rPr lang="th-TH" sz="2800" dirty="0" smtClean="0"/>
            </a:br>
            <a:r>
              <a:rPr lang="th-TH" sz="2800" dirty="0" smtClean="0"/>
              <a:t>เราไม่จำเป็นต้องเสียเวลากับวิธีนี้ </a:t>
            </a:r>
          </a:p>
          <a:p>
            <a:r>
              <a:rPr lang="th-TH" sz="2800" dirty="0" smtClean="0"/>
              <a:t>ในสถานการณ์นี้เราจะยอมจ่าย </a:t>
            </a:r>
            <a:r>
              <a:rPr lang="en-US" sz="2800" dirty="0" smtClean="0"/>
              <a:t>Performance</a:t>
            </a:r>
            <a:r>
              <a:rPr lang="th-TH" sz="2800" dirty="0" smtClean="0"/>
              <a:t> ในการแยก </a:t>
            </a:r>
            <a:r>
              <a:rPr lang="en-US" sz="2800" dirty="0" smtClean="0"/>
              <a:t>Location</a:t>
            </a:r>
            <a:r>
              <a:rPr lang="th-TH" sz="2800" dirty="0" smtClean="0"/>
              <a:t> ทั้งหมดที่แตกต่างกันออกไปอยู่ในแต่ละ </a:t>
            </a:r>
            <a:r>
              <a:rPr lang="en-US" sz="2800" dirty="0" smtClean="0"/>
              <a:t>Dimension </a:t>
            </a:r>
            <a:endParaRPr lang="th-TH" sz="2800" dirty="0" smtClean="0"/>
          </a:p>
          <a:p>
            <a:r>
              <a:rPr lang="th-TH" sz="2800" dirty="0" smtClean="0"/>
              <a:t>เรายังคงต้องยึดถือหลักการในการออกแบบสองข้อ นั่นคือการใช้งาน และ ประสิทธิภาพ</a:t>
            </a:r>
          </a:p>
        </p:txBody>
      </p:sp>
      <p:sp>
        <p:nvSpPr>
          <p:cNvPr id="3" name="Title 2"/>
          <p:cNvSpPr>
            <a:spLocks noGrp="1"/>
          </p:cNvSpPr>
          <p:nvPr>
            <p:ph type="title"/>
          </p:nvPr>
        </p:nvSpPr>
        <p:spPr/>
        <p:txBody>
          <a:bodyPr/>
          <a:lstStyle/>
          <a:p>
            <a:r>
              <a:rPr lang="en-US" u="sng" dirty="0" smtClean="0"/>
              <a:t>Location Outrigger</a:t>
            </a:r>
            <a:endParaRPr lang="th-TH"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smtClean="0"/>
              <a:t>Data Warehouse </a:t>
            </a:r>
            <a:r>
              <a:rPr lang="th-TH" sz="3200" dirty="0" smtClean="0"/>
              <a:t>แบบธรรมดาจำนวนน้อยสามารถทำได้อย่างมาก</a:t>
            </a:r>
            <a:r>
              <a:rPr lang="th-TH" sz="3200" dirty="0" smtClean="0">
                <a:solidFill>
                  <a:srgbClr val="FF0000"/>
                </a:solidFill>
              </a:rPr>
              <a:t>เพียงแค่แสดงที่อยู่เท่านั้น</a:t>
            </a:r>
          </a:p>
          <a:p>
            <a:r>
              <a:rPr lang="en-US" sz="3200" dirty="0" smtClean="0"/>
              <a:t>GIS Tool</a:t>
            </a:r>
            <a:r>
              <a:rPr lang="th-TH" sz="3200" dirty="0" smtClean="0"/>
              <a:t> รับข้อมูลและแปลงข้อมูลของที่อยู่หรือเส้นทาง</a:t>
            </a:r>
            <a:br>
              <a:rPr lang="th-TH" sz="3200" dirty="0" smtClean="0"/>
            </a:br>
            <a:r>
              <a:rPr lang="th-TH" sz="3200" dirty="0" smtClean="0"/>
              <a:t>ให้อยู่ในรูปพิกัดทางภูมิศาสตร์ได้</a:t>
            </a:r>
          </a:p>
          <a:p>
            <a:r>
              <a:rPr lang="th-TH" sz="3200" dirty="0" smtClean="0"/>
              <a:t>ช่วยส่งเสริมการออกแบบและเพิ่มคุณสมบัติที่ช่วยขยายการวิเคราะห์ข้อมูลได้อย่างมากผ่าน </a:t>
            </a:r>
            <a:r>
              <a:rPr lang="en-US" sz="3200" dirty="0" smtClean="0"/>
              <a:t>GIS</a:t>
            </a:r>
            <a:endParaRPr lang="th-TH" sz="3200" dirty="0" smtClean="0"/>
          </a:p>
          <a:p>
            <a:r>
              <a:rPr lang="th-TH" sz="3200" dirty="0" smtClean="0"/>
              <a:t>GIS </a:t>
            </a:r>
            <a:r>
              <a:rPr lang="en-US" sz="3200" dirty="0" smtClean="0"/>
              <a:t>T</a:t>
            </a:r>
            <a:r>
              <a:rPr lang="th-TH" sz="3200" dirty="0" smtClean="0"/>
              <a:t>ool ทำให้เราสามารถใช้ประโยชน์จากข้อมูลที่มีอยู่</a:t>
            </a:r>
            <a:endParaRPr lang="th-TH" sz="3200" dirty="0">
              <a:solidFill>
                <a:srgbClr val="FF0000"/>
              </a:solidFill>
            </a:endParaRPr>
          </a:p>
        </p:txBody>
      </p:sp>
      <p:sp>
        <p:nvSpPr>
          <p:cNvPr id="3" name="Title 2"/>
          <p:cNvSpPr>
            <a:spLocks noGrp="1"/>
          </p:cNvSpPr>
          <p:nvPr>
            <p:ph type="title"/>
          </p:nvPr>
        </p:nvSpPr>
        <p:spPr/>
        <p:txBody>
          <a:bodyPr>
            <a:normAutofit fontScale="90000"/>
          </a:bodyPr>
          <a:lstStyle/>
          <a:p>
            <a:r>
              <a:rPr lang="en-US" u="sng" dirty="0" smtClean="0"/>
              <a:t>Leveraging Geographic Information System</a:t>
            </a:r>
            <a:endParaRPr lang="th-TH"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Warehouse Bus Matrix </a:t>
            </a:r>
            <a:endParaRPr lang="th-TH" dirty="0"/>
          </a:p>
        </p:txBody>
      </p:sp>
      <p:pic>
        <p:nvPicPr>
          <p:cNvPr id="4" name="Content Placeholder 3" descr="C:\Documents and Settings\CHONG\Desktop\Untitled-1.jpg"/>
          <p:cNvPicPr>
            <a:picLocks noGrp="1"/>
          </p:cNvPicPr>
          <p:nvPr>
            <p:ph idx="1"/>
          </p:nvPr>
        </p:nvPicPr>
        <p:blipFill>
          <a:blip r:embed="rId3"/>
          <a:srcRect/>
          <a:stretch>
            <a:fillRect/>
          </a:stretch>
        </p:blipFill>
        <p:spPr bwMode="auto">
          <a:xfrm>
            <a:off x="-32" y="1285860"/>
            <a:ext cx="9108723" cy="4429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h-TH" sz="3200" dirty="0" smtClean="0"/>
              <a:t>เราสามารถสร้างเครื่องมือแสดงผลกราฟฟิกที่แสดงผลข้อมูล</a:t>
            </a:r>
            <a:br>
              <a:rPr lang="th-TH" sz="3200" dirty="0" smtClean="0"/>
            </a:br>
            <a:r>
              <a:rPr lang="th-TH" sz="3200" dirty="0" smtClean="0"/>
              <a:t>แบบสองมิติบนแผนที่ ซึ่งเราไม่สามารถหาได้จากตารางหรือรายงาน</a:t>
            </a:r>
          </a:p>
          <a:p>
            <a:r>
              <a:rPr lang="th-TH" sz="3200" dirty="0" smtClean="0"/>
              <a:t>เราสามารถตั้งคำถามเชิงภูมิศาสตร์กับข้อมูล</a:t>
            </a:r>
            <a:r>
              <a:rPr lang="en-US" sz="3200" dirty="0" smtClean="0"/>
              <a:t/>
            </a:r>
            <a:br>
              <a:rPr lang="en-US" sz="3200" dirty="0" smtClean="0"/>
            </a:br>
            <a:r>
              <a:rPr lang="th-TH" sz="3200" dirty="0" smtClean="0"/>
              <a:t>ใน </a:t>
            </a:r>
            <a:r>
              <a:rPr lang="en-US" sz="3200" dirty="0" smtClean="0"/>
              <a:t>Database </a:t>
            </a:r>
            <a:r>
              <a:rPr lang="th-TH" sz="3200" dirty="0" smtClean="0"/>
              <a:t>ได้เช่น “หาสายเครือข่ายหรือ สวิตช์ที่อยู่ภายในหรืออยู่ใกล้กลุ่มประเทศที่กำหนด” </a:t>
            </a:r>
            <a:endParaRPr lang="en-US" sz="3200" dirty="0" smtClean="0"/>
          </a:p>
          <a:p>
            <a:endParaRPr lang="th-TH" dirty="0"/>
          </a:p>
        </p:txBody>
      </p:sp>
      <p:sp>
        <p:nvSpPr>
          <p:cNvPr id="3" name="Title 2"/>
          <p:cNvSpPr>
            <a:spLocks noGrp="1"/>
          </p:cNvSpPr>
          <p:nvPr>
            <p:ph type="title"/>
          </p:nvPr>
        </p:nvSpPr>
        <p:spPr/>
        <p:txBody>
          <a:bodyPr>
            <a:normAutofit fontScale="90000"/>
          </a:bodyPr>
          <a:lstStyle/>
          <a:p>
            <a:r>
              <a:rPr lang="en-US" u="sng" dirty="0" smtClean="0"/>
              <a:t>Leveraging Geographic Information System</a:t>
            </a:r>
            <a:endParaRPr lang="th-TH"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th-TH" sz="3200" dirty="0" smtClean="0"/>
              <a:t>กระบวนการที่จะรวบรวมข้อมูลเพื่อเพิ่มคุณภาพของข้อมูลนั้นขึ้นอยู่กับชนิดของ </a:t>
            </a:r>
            <a:r>
              <a:rPr lang="en-US" sz="3200" dirty="0" smtClean="0"/>
              <a:t>GIS Tool</a:t>
            </a:r>
          </a:p>
          <a:p>
            <a:pPr lvl="1"/>
            <a:r>
              <a:rPr lang="th-TH" sz="3200" dirty="0" smtClean="0"/>
              <a:t>เริ่มจากการแปลงข้อมูลดิบของที่อยู่ให้อยู่ในรูปของ</a:t>
            </a:r>
            <a:br>
              <a:rPr lang="th-TH" sz="3200" dirty="0" smtClean="0"/>
            </a:br>
            <a:r>
              <a:rPr lang="en-US" sz="3200" dirty="0" smtClean="0"/>
              <a:t>parsed form </a:t>
            </a:r>
            <a:r>
              <a:rPr lang="th-TH" sz="3200" dirty="0" smtClean="0"/>
              <a:t>(</a:t>
            </a:r>
            <a:r>
              <a:rPr lang="en-US" sz="3200" dirty="0" smtClean="0"/>
              <a:t>parsed address</a:t>
            </a:r>
            <a:r>
              <a:rPr lang="th-TH" sz="3200" dirty="0" smtClean="0"/>
              <a:t>)</a:t>
            </a:r>
            <a:endParaRPr lang="en-US" sz="3200" dirty="0" smtClean="0"/>
          </a:p>
          <a:p>
            <a:pPr lvl="1"/>
            <a:r>
              <a:rPr lang="en-US" sz="3200" dirty="0" err="1" smtClean="0"/>
              <a:t>Geocoder</a:t>
            </a:r>
            <a:r>
              <a:rPr lang="en-US" sz="3200" dirty="0" smtClean="0"/>
              <a:t> </a:t>
            </a:r>
            <a:r>
              <a:rPr lang="th-TH" sz="3200" dirty="0" smtClean="0"/>
              <a:t>จะจับคู่ </a:t>
            </a:r>
            <a:r>
              <a:rPr lang="en-US" sz="3200" dirty="0" smtClean="0"/>
              <a:t>parsed address </a:t>
            </a:r>
            <a:r>
              <a:rPr lang="th-TH" sz="3200" dirty="0" smtClean="0"/>
              <a:t>เข้ากับพิกัดทางภูมิศาสตร์ใน </a:t>
            </a:r>
            <a:r>
              <a:rPr lang="en-US" sz="3200" dirty="0" smtClean="0"/>
              <a:t>standard street network database </a:t>
            </a:r>
          </a:p>
          <a:p>
            <a:pPr lvl="1"/>
            <a:r>
              <a:rPr lang="th-TH" sz="3200" dirty="0" smtClean="0"/>
              <a:t>จะได้ </a:t>
            </a:r>
            <a:r>
              <a:rPr lang="en-US" sz="3200" dirty="0" smtClean="0"/>
              <a:t>location object </a:t>
            </a:r>
            <a:r>
              <a:rPr lang="th-TH" sz="3200" dirty="0" smtClean="0"/>
              <a:t>ที่สามารถนำมา </a:t>
            </a:r>
            <a:r>
              <a:rPr lang="en-US" sz="3200" dirty="0" smtClean="0"/>
              <a:t>plot</a:t>
            </a:r>
            <a:r>
              <a:rPr lang="th-TH" sz="3200" dirty="0" smtClean="0"/>
              <a:t> และแสดงผล</a:t>
            </a:r>
          </a:p>
        </p:txBody>
      </p:sp>
      <p:sp>
        <p:nvSpPr>
          <p:cNvPr id="3" name="Title 2"/>
          <p:cNvSpPr>
            <a:spLocks noGrp="1"/>
          </p:cNvSpPr>
          <p:nvPr>
            <p:ph type="title"/>
          </p:nvPr>
        </p:nvSpPr>
        <p:spPr/>
        <p:txBody>
          <a:bodyPr>
            <a:normAutofit fontScale="90000"/>
          </a:bodyPr>
          <a:lstStyle/>
          <a:p>
            <a:r>
              <a:rPr lang="en-US" u="sng" dirty="0" smtClean="0"/>
              <a:t>Leveraging Geographic Information System</a:t>
            </a:r>
            <a:endParaRPr lang="th-TH"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533400"/>
            <a:ext cx="8229600" cy="1143000"/>
          </a:xfrm>
          <a:prstGeom prst="rect">
            <a:avLst/>
          </a:prstGeom>
        </p:spPr>
        <p:txBody>
          <a:bodyPr vert="horz" rtlCol="0" anchor="ctr">
            <a:normAutofit fontScale="675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What is the IBM Telecommunications Data Warehouse?</a:t>
            </a:r>
            <a:br>
              <a:rPr kumimoji="0" lang="en-US" sz="41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Content Placeholder 2"/>
          <p:cNvSpPr txBox="1">
            <a:spLocks/>
          </p:cNvSpPr>
          <p:nvPr/>
        </p:nvSpPr>
        <p:spPr>
          <a:xfrm>
            <a:off x="457200" y="1600200"/>
            <a:ext cx="8229600" cy="4525963"/>
          </a:xfrm>
          <a:prstGeom prst="rect">
            <a:avLst/>
          </a:prstGeom>
        </p:spPr>
        <p:txBody>
          <a:bodyPr vert="horz">
            <a:normAutofit fontScale="92500" lnSpcReduction="2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IBM’s Telecommunications Data Warehouse (TDW) enables Operators to build data warehouse solutions to suit their specific needs. TDW includes all of the key components required for the core of a data warehousing solution.</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700" b="0" i="0" u="none" strike="noStrike" kern="1200" cap="none" spc="0" normalizeH="0" baseline="0" noProof="0" smtClean="0">
                <a:ln>
                  <a:noFill/>
                </a:ln>
                <a:solidFill>
                  <a:schemeClr val="tx1"/>
                </a:solidFill>
                <a:effectLst/>
                <a:uLnTx/>
                <a:uFillTx/>
                <a:latin typeface="+mn-lt"/>
                <a:ea typeface="+mn-ea"/>
                <a:cs typeface="+mn-cs"/>
              </a:rPr>
              <a:t>The TDW comprises a flexible and scalable data warehouse infrastructure, enabling Operators to build a comprehensive data warehouse solution through phased development. This solution enables the rapid delivery of high business value by initially focusing on the business areas offering the greatest returns and feasibility, while building within a proven technical warehousing architecture.</a:t>
            </a:r>
            <a:endParaRPr kumimoji="0" lang="en-US"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3"/>
          <a:srcRect l="14375" t="11000" r="15000"/>
          <a:stretch>
            <a:fillRect/>
          </a:stretch>
        </p:blipFill>
        <p:spPr bwMode="auto">
          <a:xfrm>
            <a:off x="-32" y="0"/>
            <a:ext cx="8715436" cy="686437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24375" t="10000" r="18750" b="7000"/>
          <a:stretch>
            <a:fillRect/>
          </a:stretch>
        </p:blipFill>
        <p:spPr bwMode="auto">
          <a:xfrm>
            <a:off x="839175" y="-24"/>
            <a:ext cx="7519039" cy="6858024"/>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Telecommunications Data Warehouse Model (TDWM) provides Operators with both the content and the infrastructure to support the provision of clean, rationalized and easily accessible data from a central information repository. It allows Operators to exploit the potential of information previously locked in legacy systems and summarized in distributed data marts in accessible to most business users.</a:t>
            </a:r>
          </a:p>
        </p:txBody>
      </p:sp>
      <p:sp>
        <p:nvSpPr>
          <p:cNvPr id="3" name="Title 2"/>
          <p:cNvSpPr>
            <a:spLocks noGrp="1"/>
          </p:cNvSpPr>
          <p:nvPr>
            <p:ph type="title"/>
          </p:nvPr>
        </p:nvSpPr>
        <p:spPr/>
        <p:txBody>
          <a:bodyPr>
            <a:normAutofit fontScale="90000"/>
          </a:bodyPr>
          <a:lstStyle/>
          <a:p>
            <a:r>
              <a:rPr lang="en-US" dirty="0" smtClean="0"/>
              <a:t>What is the Telecommunications Data Warehouse Model?</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11875" t="45000" r="27500" b="17000"/>
          <a:stretch>
            <a:fillRect/>
          </a:stretch>
        </p:blipFill>
        <p:spPr bwMode="auto">
          <a:xfrm>
            <a:off x="762000" y="1371600"/>
            <a:ext cx="7391400" cy="28956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srcRect l="21250" t="14000" r="18125"/>
          <a:stretch>
            <a:fillRect/>
          </a:stretch>
        </p:blipFill>
        <p:spPr bwMode="auto">
          <a:xfrm>
            <a:off x="818707" y="0"/>
            <a:ext cx="7735186" cy="6858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2928" y="0"/>
            <a:ext cx="8229600" cy="2571744"/>
          </a:xfrm>
          <a:prstGeom prst="rect">
            <a:avLst/>
          </a:prstGeom>
        </p:spPr>
        <p:txBody>
          <a:bodyPr vert="horz" rtlCol="0" anchor="ctr">
            <a:no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The Four Business Areas</a:t>
            </a:r>
            <a:b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r>
            <a:b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The TDW Solution contains more than 20BST’s covering four business</a:t>
            </a:r>
            <a:r>
              <a:rPr lang="en-US" sz="3200" b="1" dirty="0" smtClean="0">
                <a:solidFill>
                  <a:schemeClr val="tx2"/>
                </a:solidFill>
                <a:effectLst>
                  <a:outerShdw blurRad="31750" dist="25400" dir="5400000" algn="tl" rotWithShape="0">
                    <a:srgbClr val="000000">
                      <a:alpha val="25000"/>
                    </a:srgbClr>
                  </a:outerShdw>
                </a:effectLst>
                <a:latin typeface="+mj-lt"/>
                <a:ea typeface="+mj-ea"/>
                <a:cs typeface="+mj-cs"/>
              </a:rPr>
              <a:t> </a:t>
            </a:r>
            <a:r>
              <a:rPr kumimoji="0" lang="en-US" sz="32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areas.</a:t>
            </a:r>
            <a:endParaRPr kumimoji="0" 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5" name="Picture 2"/>
          <p:cNvPicPr>
            <a:picLocks noChangeAspect="1" noChangeArrowheads="1"/>
          </p:cNvPicPr>
          <p:nvPr/>
        </p:nvPicPr>
        <p:blipFill>
          <a:blip r:embed="rId3"/>
          <a:srcRect l="13750" t="48000" r="9375" b="15000"/>
          <a:stretch>
            <a:fillRect/>
          </a:stretch>
        </p:blipFill>
        <p:spPr bwMode="auto">
          <a:xfrm>
            <a:off x="381000" y="2743200"/>
            <a:ext cx="8305800" cy="249849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th-TH" sz="3200" dirty="0" smtClean="0"/>
              <a:t>ฝ่ายบริหารต้องการที่จะดู</a:t>
            </a:r>
            <a:endParaRPr lang="en-US" sz="3200" dirty="0" smtClean="0"/>
          </a:p>
          <a:p>
            <a:pPr lvl="1"/>
            <a:r>
              <a:rPr lang="th-TH" sz="3200" dirty="0" smtClean="0"/>
              <a:t>รายได้จากลูกค้า</a:t>
            </a:r>
            <a:endParaRPr lang="en-US" sz="3200" dirty="0" smtClean="0"/>
          </a:p>
          <a:p>
            <a:pPr lvl="1"/>
            <a:r>
              <a:rPr lang="th-TH" sz="3200" dirty="0" smtClean="0"/>
              <a:t>รายได้จากตัวแทนจำหน่าย</a:t>
            </a:r>
            <a:endParaRPr lang="en-US" sz="3200" dirty="0" smtClean="0"/>
          </a:p>
          <a:p>
            <a:pPr lvl="1"/>
            <a:r>
              <a:rPr lang="th-TH" sz="3200" dirty="0" smtClean="0"/>
              <a:t>รายได้จาก </a:t>
            </a:r>
            <a:r>
              <a:rPr lang="en-US" sz="3200" dirty="0" smtClean="0"/>
              <a:t>Rate Plan </a:t>
            </a:r>
            <a:r>
              <a:rPr lang="th-TH" sz="3200" dirty="0" smtClean="0"/>
              <a:t/>
            </a:r>
            <a:br>
              <a:rPr lang="th-TH" sz="3200" dirty="0" smtClean="0"/>
            </a:br>
            <a:endParaRPr lang="th-TH" sz="3200" dirty="0" smtClean="0"/>
          </a:p>
          <a:p>
            <a:pPr marL="365760" lvl="1" indent="-256032">
              <a:spcBef>
                <a:spcPts val="400"/>
              </a:spcBef>
              <a:buSzPct val="68000"/>
              <a:buFont typeface="Wingdings 3"/>
              <a:buChar char=""/>
            </a:pPr>
            <a:r>
              <a:rPr lang="th-TH" sz="3200" dirty="0" smtClean="0"/>
              <a:t>ซึ่งทีมออกแบบรู้สึกว่าเป็นไปได้ที่จะนำ</a:t>
            </a:r>
            <a:r>
              <a:rPr lang="en-US" sz="3200" dirty="0" smtClean="0"/>
              <a:t/>
            </a:r>
            <a:br>
              <a:rPr lang="en-US" sz="3200" dirty="0" smtClean="0"/>
            </a:br>
            <a:r>
              <a:rPr lang="en-US" sz="3200" dirty="0" smtClean="0"/>
              <a:t>Data Warehouse Bus Matrix</a:t>
            </a:r>
            <a:br>
              <a:rPr lang="en-US" sz="3200" dirty="0" smtClean="0"/>
            </a:br>
            <a:r>
              <a:rPr lang="th-TH" sz="3200" dirty="0" smtClean="0"/>
              <a:t>ข้างต้นมาใช้แก้ปัญหาใน</a:t>
            </a:r>
            <a:r>
              <a:rPr lang="en-US" sz="3200" dirty="0" smtClean="0"/>
              <a:t> Business Process </a:t>
            </a:r>
            <a:r>
              <a:rPr lang="th-TH" sz="3200" dirty="0" smtClean="0"/>
              <a:t>นี้</a:t>
            </a:r>
            <a:endParaRPr lang="en-US" sz="3200" dirty="0" smtClean="0"/>
          </a:p>
        </p:txBody>
      </p:sp>
      <p:sp>
        <p:nvSpPr>
          <p:cNvPr id="3" name="Title 2"/>
          <p:cNvSpPr>
            <a:spLocks noGrp="1"/>
          </p:cNvSpPr>
          <p:nvPr>
            <p:ph type="title"/>
          </p:nvPr>
        </p:nvSpPr>
        <p:spPr/>
        <p:txBody>
          <a:bodyPr/>
          <a:lstStyle/>
          <a:p>
            <a:r>
              <a:rPr lang="en-US" sz="4400" dirty="0" smtClean="0"/>
              <a:t>Business Process</a:t>
            </a:r>
            <a:endParaRPr lang="th-TH"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Billing Every Month</a:t>
            </a:r>
            <a:endParaRPr lang="en-US" dirty="0"/>
          </a:p>
        </p:txBody>
      </p:sp>
      <p:sp>
        <p:nvSpPr>
          <p:cNvPr id="4" name="Rounded Rectangle 3"/>
          <p:cNvSpPr/>
          <p:nvPr/>
        </p:nvSpPr>
        <p:spPr>
          <a:xfrm>
            <a:off x="1500166" y="1571612"/>
            <a:ext cx="6500858" cy="442915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5" name="TextBox 4"/>
          <p:cNvSpPr txBox="1"/>
          <p:nvPr/>
        </p:nvSpPr>
        <p:spPr>
          <a:xfrm>
            <a:off x="2411000" y="1714488"/>
            <a:ext cx="714380" cy="523220"/>
          </a:xfrm>
          <a:prstGeom prst="rect">
            <a:avLst/>
          </a:prstGeom>
          <a:noFill/>
        </p:spPr>
        <p:txBody>
          <a:bodyPr wrap="square" rtlCol="0">
            <a:spAutoFit/>
          </a:bodyPr>
          <a:lstStyle/>
          <a:p>
            <a:r>
              <a:rPr lang="en-US" dirty="0" smtClean="0"/>
              <a:t>Bill</a:t>
            </a:r>
            <a:endParaRPr lang="en-US" dirty="0"/>
          </a:p>
        </p:txBody>
      </p:sp>
      <p:pic>
        <p:nvPicPr>
          <p:cNvPr id="1027" name="Picture 3" descr="C:\Documents and Settings\CHONG\Desktop\user-128x128.png"/>
          <p:cNvPicPr>
            <a:picLocks noChangeAspect="1" noChangeArrowheads="1"/>
          </p:cNvPicPr>
          <p:nvPr/>
        </p:nvPicPr>
        <p:blipFill>
          <a:blip r:embed="rId3"/>
          <a:srcRect/>
          <a:stretch>
            <a:fillRect/>
          </a:stretch>
        </p:blipFill>
        <p:spPr bwMode="auto">
          <a:xfrm>
            <a:off x="928662" y="1495420"/>
            <a:ext cx="1219201" cy="1219200"/>
          </a:xfrm>
          <a:prstGeom prst="rect">
            <a:avLst/>
          </a:prstGeom>
          <a:noFill/>
        </p:spPr>
      </p:pic>
      <p:sp>
        <p:nvSpPr>
          <p:cNvPr id="8" name="Rounded Rectangle 7"/>
          <p:cNvSpPr/>
          <p:nvPr/>
        </p:nvSpPr>
        <p:spPr>
          <a:xfrm>
            <a:off x="2285984" y="2285992"/>
            <a:ext cx="5429288" cy="342902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2500298" y="2608732"/>
            <a:ext cx="4857784" cy="2677656"/>
          </a:xfrm>
          <a:prstGeom prst="rect">
            <a:avLst/>
          </a:prstGeom>
          <a:noFill/>
        </p:spPr>
        <p:txBody>
          <a:bodyPr wrap="square" rtlCol="0">
            <a:spAutoFit/>
          </a:bodyPr>
          <a:lstStyle/>
          <a:p>
            <a:r>
              <a:rPr lang="en-US" sz="2400" dirty="0" smtClean="0"/>
              <a:t>Service Line 1	RatePlan1 </a:t>
            </a:r>
          </a:p>
          <a:p>
            <a:endParaRPr lang="en-US" sz="2400" dirty="0" smtClean="0"/>
          </a:p>
          <a:p>
            <a:r>
              <a:rPr lang="en-US" sz="2400" dirty="0" smtClean="0"/>
              <a:t>Service Line 2	RatePlan1</a:t>
            </a:r>
          </a:p>
          <a:p>
            <a:endParaRPr lang="en-US" sz="2400" dirty="0" smtClean="0"/>
          </a:p>
          <a:p>
            <a:r>
              <a:rPr lang="en-US" sz="2400" dirty="0" smtClean="0"/>
              <a:t>Service Line 3	RatePlan2</a:t>
            </a:r>
          </a:p>
          <a:p>
            <a:endParaRPr lang="en-US" sz="2400" dirty="0" smtClean="0"/>
          </a:p>
          <a:p>
            <a:r>
              <a:rPr lang="en-US" sz="2400" dirty="0" smtClean="0"/>
              <a:t>Service Line 4	RatePlan3</a:t>
            </a:r>
            <a:endParaRPr lang="en-US" sz="2400" dirty="0"/>
          </a:p>
        </p:txBody>
      </p:sp>
      <p:sp>
        <p:nvSpPr>
          <p:cNvPr id="10" name="Rounded Rectangle 9"/>
          <p:cNvSpPr/>
          <p:nvPr/>
        </p:nvSpPr>
        <p:spPr>
          <a:xfrm>
            <a:off x="2339562" y="1737642"/>
            <a:ext cx="875116" cy="50006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ight Arrow 10"/>
          <p:cNvSpPr/>
          <p:nvPr/>
        </p:nvSpPr>
        <p:spPr>
          <a:xfrm>
            <a:off x="4643438" y="2571744"/>
            <a:ext cx="642942" cy="5000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Right Arrow 11"/>
          <p:cNvSpPr/>
          <p:nvPr/>
        </p:nvSpPr>
        <p:spPr>
          <a:xfrm>
            <a:off x="4643438" y="3286124"/>
            <a:ext cx="642942" cy="5000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Right Arrow 12"/>
          <p:cNvSpPr/>
          <p:nvPr/>
        </p:nvSpPr>
        <p:spPr>
          <a:xfrm>
            <a:off x="4643438" y="4071942"/>
            <a:ext cx="642942" cy="5000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Right Arrow 13"/>
          <p:cNvSpPr/>
          <p:nvPr/>
        </p:nvSpPr>
        <p:spPr>
          <a:xfrm>
            <a:off x="4643438" y="4786322"/>
            <a:ext cx="642942" cy="5000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Cube 14"/>
          <p:cNvSpPr/>
          <p:nvPr/>
        </p:nvSpPr>
        <p:spPr>
          <a:xfrm>
            <a:off x="6889766" y="2500306"/>
            <a:ext cx="603254" cy="571504"/>
          </a:xfrm>
          <a:prstGeom prst="cub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Cube 15"/>
          <p:cNvSpPr/>
          <p:nvPr/>
        </p:nvSpPr>
        <p:spPr>
          <a:xfrm>
            <a:off x="6885512" y="3214686"/>
            <a:ext cx="603254" cy="571504"/>
          </a:xfrm>
          <a:prstGeom prst="cub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Cube 16"/>
          <p:cNvSpPr/>
          <p:nvPr/>
        </p:nvSpPr>
        <p:spPr>
          <a:xfrm>
            <a:off x="6897704" y="3929066"/>
            <a:ext cx="603254" cy="571504"/>
          </a:xfrm>
          <a:prstGeom prst="cub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8" name="Cube 17"/>
          <p:cNvSpPr/>
          <p:nvPr/>
        </p:nvSpPr>
        <p:spPr>
          <a:xfrm>
            <a:off x="6894592" y="4714884"/>
            <a:ext cx="603254" cy="571504"/>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Fact table </a:t>
            </a:r>
            <a:r>
              <a:rPr lang="th-TH" dirty="0" smtClean="0"/>
              <a:t>ที่ทีมงานออกแบบ</a:t>
            </a:r>
            <a:endParaRPr lang="th-TH" dirty="0"/>
          </a:p>
        </p:txBody>
      </p:sp>
      <p:sp>
        <p:nvSpPr>
          <p:cNvPr id="5" name="Content Placeholder 4"/>
          <p:cNvSpPr>
            <a:spLocks noGrp="1"/>
          </p:cNvSpPr>
          <p:nvPr>
            <p:ph idx="1"/>
          </p:nvPr>
        </p:nvSpPr>
        <p:spPr>
          <a:xfrm>
            <a:off x="457200" y="1481329"/>
            <a:ext cx="7043758" cy="661788"/>
          </a:xfrm>
        </p:spPr>
        <p:txBody>
          <a:bodyPr/>
          <a:lstStyle/>
          <a:p>
            <a:r>
              <a:rPr lang="th-TH" dirty="0" smtClean="0"/>
              <a:t>โดยให้ </a:t>
            </a:r>
            <a:r>
              <a:rPr lang="en-US" dirty="0" smtClean="0"/>
              <a:t>Grain </a:t>
            </a:r>
            <a:r>
              <a:rPr lang="th-TH" dirty="0" smtClean="0"/>
              <a:t>คือ 1 แถวแสดงถึง 1 </a:t>
            </a:r>
            <a:r>
              <a:rPr lang="en-US" dirty="0" smtClean="0"/>
              <a:t>Bill </a:t>
            </a:r>
            <a:r>
              <a:rPr lang="th-TH" dirty="0" smtClean="0"/>
              <a:t>ในแต่ละเดือน</a:t>
            </a:r>
          </a:p>
          <a:p>
            <a:endParaRPr lang="th-TH" dirty="0"/>
          </a:p>
        </p:txBody>
      </p:sp>
      <p:pic>
        <p:nvPicPr>
          <p:cNvPr id="6" name="Picture 5" descr="C:\Documents and Settings\CHONG\Desktop\Untitled-2.jpg"/>
          <p:cNvPicPr/>
          <p:nvPr/>
        </p:nvPicPr>
        <p:blipFill>
          <a:blip r:embed="rId3"/>
          <a:srcRect/>
          <a:stretch>
            <a:fillRect/>
          </a:stretch>
        </p:blipFill>
        <p:spPr bwMode="auto">
          <a:xfrm>
            <a:off x="0" y="2000240"/>
            <a:ext cx="9144000" cy="48577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th-TH" sz="3600" dirty="0" smtClean="0"/>
              <a:t>ตัวอย่างปัญหาที่จะพบได้บ่อยครั้ง</a:t>
            </a:r>
          </a:p>
          <a:p>
            <a:endParaRPr lang="th-TH" sz="3600" dirty="0" smtClean="0"/>
          </a:p>
          <a:p>
            <a:r>
              <a:rPr lang="th-TH" sz="3600" dirty="0" smtClean="0"/>
              <a:t>คำแนะนำที่สามารถช่วยในการคลี่คลายปัญหาที่เกิดได้</a:t>
            </a:r>
            <a:endParaRPr lang="en-US" sz="3600" dirty="0" smtClean="0"/>
          </a:p>
        </p:txBody>
      </p:sp>
      <p:sp>
        <p:nvSpPr>
          <p:cNvPr id="3" name="Title 2"/>
          <p:cNvSpPr>
            <a:spLocks noGrp="1"/>
          </p:cNvSpPr>
          <p:nvPr>
            <p:ph type="title"/>
          </p:nvPr>
        </p:nvSpPr>
        <p:spPr/>
        <p:txBody>
          <a:bodyPr>
            <a:normAutofit/>
          </a:bodyPr>
          <a:lstStyle/>
          <a:p>
            <a:r>
              <a:rPr lang="th-TH" u="sng" dirty="0" smtClean="0"/>
              <a:t>การพิจารณาและตรวจสอบการออกแบบทั่วไป</a:t>
            </a:r>
            <a:endParaRPr lang="th-TH"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dirty="0" smtClean="0">
                <a:solidFill>
                  <a:srgbClr val="FF0000"/>
                </a:solidFill>
              </a:rPr>
              <a:t>Q:</a:t>
            </a:r>
            <a:r>
              <a:rPr lang="th-TH" sz="3600" dirty="0" smtClean="0">
                <a:solidFill>
                  <a:srgbClr val="FF0000"/>
                </a:solidFill>
              </a:rPr>
              <a:t> </a:t>
            </a:r>
            <a:r>
              <a:rPr lang="th-TH" sz="3600" dirty="0" smtClean="0"/>
              <a:t>เรามักจะได้คำตอบที่ไม่สอดคล้องกับคำถาม</a:t>
            </a:r>
            <a:br>
              <a:rPr lang="th-TH" sz="3600" dirty="0" smtClean="0"/>
            </a:br>
            <a:r>
              <a:rPr lang="th-TH" sz="3600" dirty="0" smtClean="0"/>
              <a:t>	จากทีมผู้พัฒนา</a:t>
            </a:r>
            <a:r>
              <a:rPr lang="en-US" sz="3600" dirty="0" smtClean="0"/>
              <a:t> </a:t>
            </a:r>
            <a:r>
              <a:rPr lang="th-TH" sz="3600" dirty="0" smtClean="0"/>
              <a:t/>
            </a:r>
            <a:br>
              <a:rPr lang="th-TH" sz="3600" dirty="0" smtClean="0"/>
            </a:br>
            <a:endParaRPr lang="en-US" sz="3600" dirty="0" smtClean="0"/>
          </a:p>
          <a:p>
            <a:r>
              <a:rPr lang="en-US" sz="3600" dirty="0" smtClean="0">
                <a:solidFill>
                  <a:srgbClr val="FF0000"/>
                </a:solidFill>
              </a:rPr>
              <a:t>A:</a:t>
            </a:r>
            <a:r>
              <a:rPr lang="th-TH" sz="3600" dirty="0" smtClean="0">
                <a:solidFill>
                  <a:srgbClr val="FF0000"/>
                </a:solidFill>
              </a:rPr>
              <a:t> </a:t>
            </a:r>
            <a:r>
              <a:rPr lang="th-TH" sz="3600" dirty="0" smtClean="0"/>
              <a:t>ควรจะกำหนด </a:t>
            </a:r>
            <a:r>
              <a:rPr lang="en-US" sz="3600" dirty="0" smtClean="0"/>
              <a:t>Grain</a:t>
            </a:r>
            <a:r>
              <a:rPr lang="th-TH" sz="3600" dirty="0" smtClean="0"/>
              <a:t> ให้กระชับและเข้าใจง่าย</a:t>
            </a:r>
            <a:br>
              <a:rPr lang="th-TH" sz="3600" dirty="0" smtClean="0"/>
            </a:br>
            <a:r>
              <a:rPr lang="th-TH" sz="3600" dirty="0" smtClean="0"/>
              <a:t>	เพื่อให้ทีมออกแบบกับผู้ประสานงานทางธุรกิจ</a:t>
            </a:r>
            <a:br>
              <a:rPr lang="th-TH" sz="3600" dirty="0" smtClean="0"/>
            </a:br>
            <a:r>
              <a:rPr lang="th-TH" sz="3600" dirty="0" smtClean="0"/>
              <a:t>	เข้าใจตรงกัน</a:t>
            </a:r>
          </a:p>
        </p:txBody>
      </p:sp>
      <p:sp>
        <p:nvSpPr>
          <p:cNvPr id="3" name="Title 2"/>
          <p:cNvSpPr>
            <a:spLocks noGrp="1"/>
          </p:cNvSpPr>
          <p:nvPr>
            <p:ph type="title"/>
          </p:nvPr>
        </p:nvSpPr>
        <p:spPr/>
        <p:txBody>
          <a:bodyPr>
            <a:normAutofit/>
          </a:bodyPr>
          <a:lstStyle/>
          <a:p>
            <a:r>
              <a:rPr lang="en-US" u="sng" dirty="0" smtClean="0"/>
              <a:t>Granularity</a:t>
            </a:r>
            <a:endParaRPr lang="th-TH"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noFill/>
      </a:spPr>
      <a:bodyPr rtlCol="0" anchor="ctr"/>
      <a:lstStyle>
        <a:defPPr algn="ctr">
          <a:defRPr/>
        </a:defPPr>
      </a:lstStyle>
      <a:style>
        <a:lnRef idx="2">
          <a:schemeClr val="accent2"/>
        </a:lnRef>
        <a:fillRef idx="1">
          <a:schemeClr val="lt1"/>
        </a:fillRef>
        <a:effectRef idx="0">
          <a:schemeClr val="accent2"/>
        </a:effectRef>
        <a:fontRef idx="minor">
          <a:schemeClr val="dk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260</TotalTime>
  <Words>1057</Words>
  <Application>Microsoft Office PowerPoint</Application>
  <PresentationFormat>On-screen Show (4:3)</PresentationFormat>
  <Paragraphs>210</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Concourse</vt:lpstr>
      <vt:lpstr>บทที่ 10 Telecommunications and Utilities </vt:lpstr>
      <vt:lpstr>Introduce</vt:lpstr>
      <vt:lpstr>Telecommunication Case Study</vt:lpstr>
      <vt:lpstr>Data Warehouse Bus Matrix </vt:lpstr>
      <vt:lpstr>Business Process</vt:lpstr>
      <vt:lpstr>Billing Every Month</vt:lpstr>
      <vt:lpstr>Fact table ที่ทีมงานออกแบบ</vt:lpstr>
      <vt:lpstr>การพิจารณาและตรวจสอบการออกแบบทั่วไป</vt:lpstr>
      <vt:lpstr>Granularity</vt:lpstr>
      <vt:lpstr>Granularity</vt:lpstr>
      <vt:lpstr> Fact Granularity</vt:lpstr>
      <vt:lpstr>Dimension Granularity </vt:lpstr>
      <vt:lpstr>Date Dimension</vt:lpstr>
      <vt:lpstr>ใช้ Fixed Time-Series Bucket แทน Date Dimension </vt:lpstr>
      <vt:lpstr>Degenerate Dimension</vt:lpstr>
      <vt:lpstr>Degenerate Dimension</vt:lpstr>
      <vt:lpstr>Dimension Decodes and Descriptions</vt:lpstr>
      <vt:lpstr>Surrogate Keys</vt:lpstr>
      <vt:lpstr>Dimension มากหรือน้อยไปหรือเปล่า?</vt:lpstr>
      <vt:lpstr>Draft Design Exercise Discussion</vt:lpstr>
      <vt:lpstr>PowerPoint Presentation</vt:lpstr>
      <vt:lpstr>PowerPoint Presentation</vt:lpstr>
      <vt:lpstr>Draft Design Exercise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Finally</vt:lpstr>
      <vt:lpstr>Geographic Location Dimension</vt:lpstr>
      <vt:lpstr>Geographic Location Dimension</vt:lpstr>
      <vt:lpstr>Location Outrigger</vt:lpstr>
      <vt:lpstr>Location Outrigger</vt:lpstr>
      <vt:lpstr>Leveraging Geographic Information System</vt:lpstr>
      <vt:lpstr>Leveraging Geographic Information System</vt:lpstr>
      <vt:lpstr>Leveraging Geographic Information System</vt:lpstr>
      <vt:lpstr>PowerPoint Presentation</vt:lpstr>
      <vt:lpstr>PowerPoint Presentation</vt:lpstr>
      <vt:lpstr>PowerPoint Presentation</vt:lpstr>
      <vt:lpstr>What is the Telecommunications Data Warehouse Model?</vt:lpstr>
      <vt:lpstr>PowerPoint Presentation</vt:lpstr>
      <vt:lpstr>PowerPoint Presentation</vt:lpstr>
      <vt:lpstr>PowerPoint Presentation</vt:lpstr>
    </vt:vector>
  </TitlesOfParts>
  <Company>Kasetsart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บทที่ 10 Telecommunications and Utilities </dc:title>
  <dc:creator>Personal</dc:creator>
  <cp:lastModifiedBy>Office Of Computerservices</cp:lastModifiedBy>
  <cp:revision>40</cp:revision>
  <dcterms:created xsi:type="dcterms:W3CDTF">2009-09-18T12:28:14Z</dcterms:created>
  <dcterms:modified xsi:type="dcterms:W3CDTF">2010-08-22T07:54:51Z</dcterms:modified>
</cp:coreProperties>
</file>