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47"/>
  </p:normalViewPr>
  <p:slideViewPr>
    <p:cSldViewPr snapToGrid="0">
      <p:cViewPr varScale="1">
        <p:scale>
          <a:sx n="119" d="100"/>
          <a:sy n="11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uc.com.tw/page/rank/index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5A001-D684-4F4D-8D82-2869D9584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美國留學查詢系統</a:t>
            </a:r>
          </a:p>
        </p:txBody>
      </p:sp>
    </p:spTree>
    <p:extLst>
      <p:ext uri="{BB962C8B-B14F-4D97-AF65-F5344CB8AC3E}">
        <p14:creationId xmlns:p14="http://schemas.microsoft.com/office/powerpoint/2010/main" val="13342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39DE9-279E-7F1A-DECE-89E8C94A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0421"/>
          </a:xfrm>
        </p:spPr>
        <p:txBody>
          <a:bodyPr>
            <a:normAutofit/>
          </a:bodyPr>
          <a:lstStyle/>
          <a:p>
            <a:r>
              <a:rPr kumimoji="1" lang="zh-TW" altLang="en-US" sz="3600" dirty="0"/>
              <a:t>發想背景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4FAA6-A20E-5B8B-C7FE-5DE9EE88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691"/>
            <a:ext cx="9601200" cy="4136315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留學太過依賴代辦進行選校</a:t>
            </a:r>
            <a:endParaRPr kumimoji="1" lang="en-US" altLang="zh-TW" sz="2800" dirty="0"/>
          </a:p>
          <a:p>
            <a:r>
              <a:rPr kumimoji="1" lang="zh-TW" altLang="en-US" sz="2800" dirty="0"/>
              <a:t>資料零散，整理與查詢非常耗時</a:t>
            </a:r>
            <a:endParaRPr kumimoji="1" lang="en-US" altLang="zh-TW" sz="2800" dirty="0"/>
          </a:p>
          <a:p>
            <a:r>
              <a:rPr kumimoji="1" lang="zh-TW" altLang="en-US" sz="2800" dirty="0"/>
              <a:t>幫助想申請研究所的學生瞭解各大學的校風特色，選擇更適合自己的大學</a:t>
            </a:r>
          </a:p>
        </p:txBody>
      </p:sp>
    </p:spTree>
    <p:extLst>
      <p:ext uri="{BB962C8B-B14F-4D97-AF65-F5344CB8AC3E}">
        <p14:creationId xmlns:p14="http://schemas.microsoft.com/office/powerpoint/2010/main" val="13722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39DE9-279E-7F1A-DECE-89E8C94A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0421"/>
          </a:xfrm>
        </p:spPr>
        <p:txBody>
          <a:bodyPr>
            <a:normAutofit/>
          </a:bodyPr>
          <a:lstStyle/>
          <a:p>
            <a:r>
              <a:rPr kumimoji="1" lang="zh-TW" altLang="en-US" sz="3600" dirty="0"/>
              <a:t>主要資料來源與軟體設計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4FAA6-A20E-5B8B-C7FE-5DE9EE88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692"/>
            <a:ext cx="9601200" cy="4297680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留學家網站爬蟲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en-US" altLang="zh-TW" sz="2800" dirty="0">
                <a:hlinkClick r:id="rId2"/>
              </a:rPr>
              <a:t>https://www.ieeuc.com.tw/page/rank/index.aspx</a:t>
            </a:r>
            <a:endParaRPr kumimoji="1" lang="en-US" altLang="zh-TW" sz="2800" dirty="0"/>
          </a:p>
          <a:p>
            <a:r>
              <a:rPr kumimoji="1" lang="zh-TW" altLang="en-US" sz="2800" dirty="0"/>
              <a:t>美國各大學經緯度資料</a:t>
            </a:r>
            <a:endParaRPr kumimoji="1" lang="en-US" altLang="zh-TW" sz="2800" dirty="0"/>
          </a:p>
          <a:p>
            <a:r>
              <a:rPr kumimoji="1" lang="en-US" altLang="zh-TW" sz="2800" dirty="0"/>
              <a:t>QS</a:t>
            </a:r>
            <a:r>
              <a:rPr kumimoji="1" lang="zh-TW" altLang="en-US" sz="2800" dirty="0"/>
              <a:t>官方網站大學總排名</a:t>
            </a:r>
            <a:r>
              <a:rPr kumimoji="1" lang="en-US" altLang="zh-TW" sz="2800" dirty="0"/>
              <a:t>/</a:t>
            </a:r>
            <a:r>
              <a:rPr kumimoji="1" lang="zh-TW" altLang="en-US" sz="2800" dirty="0"/>
              <a:t>學科排名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    總排名資料集</a:t>
            </a:r>
            <a:r>
              <a:rPr kumimoji="1" lang="en-US" altLang="zh-TW" sz="2800" dirty="0"/>
              <a:t>- Rankings_US_12.csv (</a:t>
            </a:r>
            <a:r>
              <a:rPr kumimoji="1" lang="zh-TW" altLang="en-US" sz="2800" dirty="0"/>
              <a:t>共</a:t>
            </a:r>
            <a:r>
              <a:rPr kumimoji="1" lang="en-US" altLang="zh-TW" sz="2800" dirty="0"/>
              <a:t>1</a:t>
            </a:r>
            <a:r>
              <a:rPr kumimoji="1" lang="zh-TW" altLang="en-US" sz="2800" dirty="0"/>
              <a:t>個</a:t>
            </a:r>
            <a:r>
              <a:rPr kumimoji="1" lang="en-US" altLang="zh-TW" sz="2800" dirty="0"/>
              <a:t>)</a:t>
            </a:r>
          </a:p>
          <a:p>
            <a:pPr marL="0" indent="0">
              <a:buNone/>
            </a:pPr>
            <a:r>
              <a:rPr kumimoji="1" lang="en-US" altLang="zh-TW" sz="2800" dirty="0"/>
              <a:t>    </a:t>
            </a:r>
            <a:r>
              <a:rPr kumimoji="1" lang="zh-TW" altLang="en-US" sz="2800" dirty="0"/>
              <a:t>學科排名資料集</a:t>
            </a:r>
            <a:r>
              <a:rPr kumimoji="1" lang="en-US" altLang="zh-TW" sz="2800" dirty="0"/>
              <a:t>- ex: </a:t>
            </a:r>
            <a:r>
              <a:rPr kumimoji="1" lang="en-US" altLang="zh-TW" sz="2800" dirty="0" err="1"/>
              <a:t>ranking_Accounting.xlsx</a:t>
            </a:r>
            <a:r>
              <a:rPr kumimoji="1" lang="en-US" altLang="zh-TW" sz="2800" dirty="0"/>
              <a:t> (</a:t>
            </a:r>
            <a:r>
              <a:rPr kumimoji="1" lang="zh-TW" altLang="en-US" sz="2800" dirty="0"/>
              <a:t>共</a:t>
            </a:r>
            <a:r>
              <a:rPr kumimoji="1" lang="en-US" altLang="zh-TW" sz="2800" dirty="0"/>
              <a:t>59</a:t>
            </a:r>
            <a:r>
              <a:rPr kumimoji="1" lang="zh-TW" altLang="en-US" sz="2800" dirty="0"/>
              <a:t>個</a:t>
            </a:r>
            <a:r>
              <a:rPr kumimoji="1" lang="en-US" altLang="zh-TW" sz="2800" dirty="0"/>
              <a:t>)</a:t>
            </a:r>
          </a:p>
          <a:p>
            <a:r>
              <a:rPr kumimoji="1" lang="zh-TW" altLang="en-US" sz="2800" dirty="0"/>
              <a:t>美國各大學官方網站爬蟲</a:t>
            </a:r>
            <a:endParaRPr kumimoji="1" lang="en-US" altLang="zh-TW" sz="2800" dirty="0"/>
          </a:p>
          <a:p>
            <a:pPr marL="0" indent="0">
              <a:buNone/>
            </a:pPr>
            <a:endParaRPr kumimoji="1" lang="en-US" altLang="zh-TW" sz="2800" dirty="0"/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105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39DE9-279E-7F1A-DECE-89E8C94A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0421"/>
          </a:xfrm>
        </p:spPr>
        <p:txBody>
          <a:bodyPr>
            <a:normAutofit/>
          </a:bodyPr>
          <a:lstStyle/>
          <a:p>
            <a:r>
              <a:rPr kumimoji="1" lang="zh-TW" altLang="en-US" sz="3600" dirty="0"/>
              <a:t>資料處理難點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4FAA6-A20E-5B8B-C7FE-5DE9EE88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691"/>
            <a:ext cx="9601200" cy="51260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QS</a:t>
            </a:r>
            <a:r>
              <a:rPr kumimoji="1" lang="zh-TW" altLang="en-US" sz="2800" dirty="0"/>
              <a:t>網站的</a:t>
            </a:r>
            <a:r>
              <a:rPr kumimoji="1" lang="en-US" altLang="zh-TW" sz="2800" dirty="0"/>
              <a:t>csv</a:t>
            </a:r>
            <a:r>
              <a:rPr kumimoji="1" lang="zh-TW" altLang="en-US" sz="2800" dirty="0"/>
              <a:t>檔是同一個</a:t>
            </a:r>
            <a:r>
              <a:rPr kumimoji="1" lang="en-US" altLang="zh-TW" sz="2800" dirty="0"/>
              <a:t>csv</a:t>
            </a:r>
            <a:r>
              <a:rPr kumimoji="1" lang="zh-TW" altLang="en-US" sz="2800" dirty="0"/>
              <a:t>檔，要先進行拆解會更好處理</a:t>
            </a:r>
            <a:endParaRPr kumimoji="1"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800" dirty="0"/>
              <a:t>美國官方無大學經緯度資料集或</a:t>
            </a:r>
            <a:r>
              <a:rPr kumimoji="1" lang="en-US" altLang="zh-TW" sz="2800" dirty="0"/>
              <a:t>API</a:t>
            </a:r>
            <a:r>
              <a:rPr kumimoji="1" lang="zh-TW" altLang="en-US" sz="2800" dirty="0"/>
              <a:t>可以直接使用</a:t>
            </a:r>
            <a:endParaRPr kumimoji="1"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800" dirty="0"/>
              <a:t>留學家網站的大學名稱可能與</a:t>
            </a:r>
            <a:r>
              <a:rPr kumimoji="1" lang="en-US" altLang="zh-TW" sz="2800" dirty="0"/>
              <a:t>QS</a:t>
            </a:r>
            <a:r>
              <a:rPr kumimoji="1" lang="zh-TW" altLang="en-US" sz="2800" dirty="0"/>
              <a:t>網站設定不同   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en-US" altLang="zh-TW" sz="2800" dirty="0"/>
              <a:t>ex:</a:t>
            </a:r>
            <a:r>
              <a:rPr kumimoji="1" lang="zh-TW" altLang="en-US" sz="2800" dirty="0"/>
              <a:t> 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en" altLang="zh-TW" sz="2800" dirty="0">
                <a:latin typeface="AkayaTelivigala" pitchFamily="2" charset="0"/>
                <a:cs typeface="AkayaTelivigala" pitchFamily="2" charset="0"/>
              </a:rPr>
              <a:t>University of California, Berkeley</a:t>
            </a:r>
            <a:r>
              <a:rPr kumimoji="1" lang="zh-TW" altLang="en-US" sz="2800" dirty="0">
                <a:latin typeface="AkayaTelivigala" pitchFamily="2" charset="0"/>
                <a:cs typeface="AkayaTelivigala" pitchFamily="2" charset="0"/>
              </a:rPr>
              <a:t> </a:t>
            </a:r>
            <a:endParaRPr kumimoji="1" lang="en-US" altLang="zh-TW" sz="2800" dirty="0">
              <a:latin typeface="AkayaTelivigala" pitchFamily="2" charset="0"/>
              <a:cs typeface="AkayaTelivigala" pitchFamily="2" charset="0"/>
            </a:endParaRPr>
          </a:p>
          <a:p>
            <a:pPr marL="0" indent="0">
              <a:buNone/>
            </a:pPr>
            <a:r>
              <a:rPr kumimoji="1" lang="en" altLang="zh-TW" sz="2800" dirty="0">
                <a:latin typeface="AkayaTelivigala" pitchFamily="2" charset="0"/>
                <a:cs typeface="AkayaTelivigala" pitchFamily="2" charset="0"/>
              </a:rPr>
              <a:t>University of California, Berkeley</a:t>
            </a:r>
            <a:r>
              <a:rPr kumimoji="1" lang="zh-TW" altLang="en-US" sz="2800" dirty="0">
                <a:latin typeface="AkayaTelivigala" pitchFamily="2" charset="0"/>
                <a:cs typeface="AkayaTelivigala" pitchFamily="2" charset="0"/>
              </a:rPr>
              <a:t> </a:t>
            </a:r>
            <a:r>
              <a:rPr kumimoji="1" lang="en-US" altLang="zh-TW" sz="2800" dirty="0">
                <a:latin typeface="AkayaTelivigala" pitchFamily="2" charset="0"/>
                <a:cs typeface="AkayaTelivigala" pitchFamily="2" charset="0"/>
              </a:rPr>
              <a:t>(UCB)</a:t>
            </a:r>
          </a:p>
          <a:p>
            <a:pPr marL="0" indent="0">
              <a:buNone/>
            </a:pPr>
            <a:r>
              <a:rPr kumimoji="1" lang="en" altLang="zh-TW" sz="2800" dirty="0">
                <a:latin typeface="AkayaTelivigala" pitchFamily="2" charset="0"/>
                <a:cs typeface="AkayaTelivigala" pitchFamily="2" charset="0"/>
              </a:rPr>
              <a:t>University of Michigan</a:t>
            </a:r>
          </a:p>
          <a:p>
            <a:pPr marL="0" indent="0">
              <a:buNone/>
            </a:pPr>
            <a:r>
              <a:rPr kumimoji="1" lang="en" altLang="zh-TW" sz="2800" dirty="0">
                <a:latin typeface="AkayaTelivigala" pitchFamily="2" charset="0"/>
                <a:cs typeface="AkayaTelivigala" pitchFamily="2" charset="0"/>
              </a:rPr>
              <a:t>University of Michigan- Ann arbor</a:t>
            </a:r>
          </a:p>
          <a:p>
            <a:pPr marL="0" indent="0">
              <a:buNone/>
            </a:pPr>
            <a:endParaRPr kumimoji="1" lang="en" altLang="zh-TW" sz="2800" dirty="0">
              <a:latin typeface="AkayaTelivigala" pitchFamily="2" charset="0"/>
              <a:cs typeface="AkayaTelivigala" pitchFamily="2" charset="0"/>
            </a:endParaRPr>
          </a:p>
          <a:p>
            <a:pPr marL="0" indent="0">
              <a:buNone/>
            </a:pPr>
            <a:endParaRPr kumimoji="1" lang="en-US" altLang="zh-TW" sz="2800" dirty="0">
              <a:latin typeface="AkayaTelivigala" pitchFamily="2" charset="0"/>
              <a:cs typeface="AkayaTelivig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1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39DE9-279E-7F1A-DECE-89E8C94A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kumimoji="1" lang="zh-TW" altLang="en-US"/>
              <a:t>可改進</a:t>
            </a:r>
            <a:r>
              <a:rPr kumimoji="1" lang="en-US" altLang="zh-TW"/>
              <a:t>/</a:t>
            </a:r>
            <a:r>
              <a:rPr kumimoji="1" lang="zh-TW" altLang="en-US"/>
              <a:t>增加的地方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4FAA6-A20E-5B8B-C7FE-5DE9EE88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21162" cy="3581400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latin typeface="AkayaTelivigala" pitchFamily="2" charset="0"/>
                <a:cs typeface="AkayaTelivigala" pitchFamily="2" charset="0"/>
              </a:rPr>
              <a:t>地圖的互動性</a:t>
            </a:r>
            <a:endParaRPr kumimoji="1" lang="en-US" altLang="zh-TW" sz="2800" dirty="0">
              <a:latin typeface="AkayaTelivigala" pitchFamily="2" charset="0"/>
              <a:cs typeface="AkayaTelivigala" pitchFamily="2" charset="0"/>
            </a:endParaRPr>
          </a:p>
          <a:p>
            <a:r>
              <a:rPr kumimoji="1" lang="zh-TW" altLang="en-US" sz="2800" dirty="0">
                <a:latin typeface="AkayaTelivigala" pitchFamily="2" charset="0"/>
                <a:cs typeface="AkayaTelivigala" pitchFamily="2" charset="0"/>
              </a:rPr>
              <a:t>加入分學科列表</a:t>
            </a:r>
            <a:endParaRPr kumimoji="1" lang="en-US" altLang="zh-TW" sz="2800" dirty="0">
              <a:latin typeface="AkayaTelivigala" pitchFamily="2" charset="0"/>
              <a:cs typeface="AkayaTelivigala" pitchFamily="2" charset="0"/>
            </a:endParaRPr>
          </a:p>
          <a:p>
            <a:r>
              <a:rPr kumimoji="1" lang="zh-TW" altLang="en-US" sz="2800" dirty="0">
                <a:latin typeface="AkayaTelivigala" pitchFamily="2" charset="0"/>
                <a:cs typeface="AkayaTelivigala" pitchFamily="2" charset="0"/>
              </a:rPr>
              <a:t>加入學科查詢系統</a:t>
            </a:r>
            <a:endParaRPr kumimoji="1" lang="en-US" altLang="zh-TW" sz="2800" dirty="0">
              <a:latin typeface="AkayaTelivigala" pitchFamily="2" charset="0"/>
              <a:cs typeface="AkayaTelivigala" pitchFamily="2" charset="0"/>
            </a:endParaRPr>
          </a:p>
          <a:p>
            <a:endParaRPr kumimoji="1" lang="en-US" altLang="zh-TW" dirty="0">
              <a:latin typeface="AkayaTelivigala" pitchFamily="2" charset="0"/>
              <a:cs typeface="AkayaTelivigala" pitchFamily="2" charset="0"/>
            </a:endParaRPr>
          </a:p>
        </p:txBody>
      </p:sp>
      <p:pic>
        <p:nvPicPr>
          <p:cNvPr id="5" name="圖片 4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85ED7A79-EEE3-BC93-F51A-24D7F6F7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249" y="1150275"/>
            <a:ext cx="6517065" cy="49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239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143</TotalTime>
  <Words>218</Words>
  <Application>Microsoft Macintosh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AkayaTelivigala</vt:lpstr>
      <vt:lpstr>Franklin Gothic Book</vt:lpstr>
      <vt:lpstr>裁剪</vt:lpstr>
      <vt:lpstr>美國留學查詢系統</vt:lpstr>
      <vt:lpstr>發想背景</vt:lpstr>
      <vt:lpstr>主要資料來源與軟體設計</vt:lpstr>
      <vt:lpstr>資料處理難點</vt:lpstr>
      <vt:lpstr>可改進/增加的地方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美國留學查詢系統</dc:title>
  <dc:creator>郭翊萱</dc:creator>
  <cp:lastModifiedBy>郭翊萱</cp:lastModifiedBy>
  <cp:revision>1</cp:revision>
  <dcterms:created xsi:type="dcterms:W3CDTF">2023-06-12T23:13:49Z</dcterms:created>
  <dcterms:modified xsi:type="dcterms:W3CDTF">2023-06-13T01:37:27Z</dcterms:modified>
</cp:coreProperties>
</file>