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5" r:id="rId1"/>
  </p:sldMasterIdLst>
  <p:notesMasterIdLst>
    <p:notesMasterId r:id="rId10"/>
  </p:notes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7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54"/>
    <p:restoredTop sz="95909"/>
  </p:normalViewPr>
  <p:slideViewPr>
    <p:cSldViewPr snapToGrid="0" snapToObjects="1">
      <p:cViewPr varScale="1">
        <p:scale>
          <a:sx n="113" d="100"/>
          <a:sy n="113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68D58-0EAB-E04A-8A55-3F83243D4088}" type="datetimeFigureOut">
              <a:rPr lang="ru-RU" smtClean="0"/>
              <a:t>01.05.2021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DD3D8-E12C-F944-93D0-FC2CCCBF157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8723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B5E95-2A05-E44E-8E32-40162C90351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91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23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7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93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55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331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6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8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4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5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8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7DE6118-2437-4B30-8E3C-4D2BE6020583}" type="datetimeFigureOut">
              <a:rPr lang="en-US" smtClean="0"/>
              <a:pPr/>
              <a:t>5/1/21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2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6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centos-mirror.rbc.ru/pub/centos/7.9.2009/isos/x86_64/CentOS-7-x86_64-DVD-2009.is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436A43-4238-5549-A22A-B318D4AEF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548449"/>
            <a:ext cx="8991600" cy="5761101"/>
          </a:xfrm>
        </p:spPr>
        <p:txBody>
          <a:bodyPr>
            <a:normAutofit/>
          </a:bodyPr>
          <a:lstStyle/>
          <a:p>
            <a:r>
              <a:rPr lang="ru-RU" sz="1400" dirty="0"/>
              <a:t>РОССИЙСКИЙ УНИВЕРСИТЕТ ДРУЖБЫ НАРОДОВ</a:t>
            </a:r>
            <a:br>
              <a:rPr lang="ru-RU" sz="1400" dirty="0"/>
            </a:br>
            <a:r>
              <a:rPr lang="ru-RU" sz="1400" dirty="0"/>
              <a:t>Факультет физико-математических и естественных наук</a:t>
            </a:r>
            <a:br>
              <a:rPr lang="ru-RU" sz="1400" dirty="0"/>
            </a:br>
            <a:r>
              <a:rPr lang="ru-RU" sz="1400" dirty="0"/>
              <a:t>Кафедра прикладной информатики и теории вероятностей</a:t>
            </a:r>
            <a:br>
              <a:rPr lang="ru-RU" sz="1400" dirty="0"/>
            </a:br>
            <a:br>
              <a:rPr lang="ru-RU" sz="1400" dirty="0"/>
            </a:br>
            <a:br>
              <a:rPr lang="ru-RU" sz="1400" b="1" dirty="0"/>
            </a:br>
            <a:br>
              <a:rPr lang="ru-RU" sz="1400" b="1" dirty="0"/>
            </a:br>
            <a:br>
              <a:rPr lang="ru-RU" sz="1400" b="1" dirty="0"/>
            </a:br>
            <a:br>
              <a:rPr lang="ru-RU" sz="1400" b="1" dirty="0"/>
            </a:br>
            <a:br>
              <a:rPr lang="ru-RU" sz="1400" b="1" dirty="0"/>
            </a:br>
            <a:r>
              <a:rPr lang="ru-RU" sz="2400" b="1" dirty="0"/>
              <a:t>Лабораторная работа №1</a:t>
            </a:r>
            <a:br>
              <a:rPr lang="ru-RU" sz="2400" b="1" dirty="0"/>
            </a:br>
            <a:r>
              <a:rPr lang="ru-RU" sz="1800" i="1" u="sng" dirty="0"/>
              <a:t>дисциплина:	Операционные системы	</a:t>
            </a:r>
            <a:br>
              <a:rPr lang="ru-RU" sz="1800" i="1" u="sng" dirty="0"/>
            </a:br>
            <a:br>
              <a:rPr lang="ru-RU" sz="1600" i="1" u="sng" dirty="0"/>
            </a:br>
            <a:br>
              <a:rPr lang="ru-RU" sz="1600" i="1" u="sng" dirty="0"/>
            </a:br>
            <a:br>
              <a:rPr lang="ru-RU" sz="1600" i="1" u="sng" dirty="0"/>
            </a:br>
            <a:br>
              <a:rPr lang="ru-RU" sz="1600" i="1" u="sng" dirty="0"/>
            </a:br>
            <a:br>
              <a:rPr lang="ru-RU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 студентка гр. Нпмбд-02-20           </a:t>
            </a:r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Филиппова А.Д.</a:t>
            </a:r>
            <a:b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br>
              <a:rPr lang="ru-RU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i="1" u="sng" dirty="0"/>
              <a:t> </a:t>
            </a:r>
            <a:br>
              <a:rPr lang="ru-RU" sz="1600" dirty="0"/>
            </a:br>
            <a:r>
              <a:rPr lang="ru-RU" sz="1600" b="1" dirty="0"/>
              <a:t>г. Москва</a:t>
            </a:r>
            <a:br>
              <a:rPr lang="ru-RU" sz="1600" b="1" dirty="0"/>
            </a:br>
            <a:r>
              <a:rPr lang="ru-RU" sz="1600" b="1" dirty="0"/>
              <a:t>2021</a:t>
            </a:r>
            <a:endParaRPr lang="ru-RU" sz="1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618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2">
            <a:extLst>
              <a:ext uri="{FF2B5EF4-FFF2-40B4-BE49-F238E27FC236}">
                <a16:creationId xmlns:a16="http://schemas.microsoft.com/office/drawing/2014/main" id="{9BCBBD19-9A38-D446-96DF-F83DD6630687}"/>
              </a:ext>
            </a:extLst>
          </p:cNvPr>
          <p:cNvSpPr txBox="1">
            <a:spLocks/>
          </p:cNvSpPr>
          <p:nvPr/>
        </p:nvSpPr>
        <p:spPr>
          <a:xfrm>
            <a:off x="372980" y="462988"/>
            <a:ext cx="11872390" cy="5272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90000"/>
              </a:lnSpc>
              <a:buNone/>
            </a:pPr>
            <a:br>
              <a:rPr lang="en-US" sz="1700" dirty="0">
                <a:solidFill>
                  <a:srgbClr val="FFFFFF"/>
                </a:solidFill>
              </a:rPr>
            </a:b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6C65C25-7926-BA4B-91EE-68336B56C5D4}"/>
              </a:ext>
            </a:extLst>
          </p:cNvPr>
          <p:cNvSpPr/>
          <p:nvPr/>
        </p:nvSpPr>
        <p:spPr>
          <a:xfrm>
            <a:off x="2706727" y="5920501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Open Sans"/>
              </a:rPr>
              <a:t>Рис.1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450F2DA-E9B3-8F41-9F49-0D980C4EBD8D}"/>
              </a:ext>
            </a:extLst>
          </p:cNvPr>
          <p:cNvSpPr/>
          <p:nvPr/>
        </p:nvSpPr>
        <p:spPr>
          <a:xfrm>
            <a:off x="519289" y="338810"/>
            <a:ext cx="112997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1.Цель работы: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Целью данной работы является приобретение практических навыков установки операционной̆ системы на виртуальную машину, настройки минимально необходимых для дальнейшей̆ работы сервисов.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310452-2DE8-A941-B743-920C7C3F83A8}"/>
              </a:ext>
            </a:extLst>
          </p:cNvPr>
          <p:cNvSpPr/>
          <p:nvPr/>
        </p:nvSpPr>
        <p:spPr>
          <a:xfrm>
            <a:off x="1054834" y="2273489"/>
            <a:ext cx="4076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Скачиваем и устанавливаем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Virtual Box</a:t>
            </a:r>
            <a:r>
              <a:rPr lang="ru-RU" dirty="0"/>
              <a:t> 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BFF10D9-E982-3641-91C5-FC9DDCDD8818}"/>
              </a:ext>
            </a:extLst>
          </p:cNvPr>
          <p:cNvSpPr/>
          <p:nvPr/>
        </p:nvSpPr>
        <p:spPr>
          <a:xfrm>
            <a:off x="5511136" y="1551985"/>
            <a:ext cx="1644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2.Ход работы: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B74ED5E-D88C-8740-A3C2-99FA3622529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70" y="2642821"/>
            <a:ext cx="5283086" cy="321719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AF4BBDB-C07A-AD48-A5FB-069018314A3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10" y="2642821"/>
            <a:ext cx="5283086" cy="3210673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EBD79BC-68B9-0A4C-BC0E-C8A430C7F3E1}"/>
              </a:ext>
            </a:extLst>
          </p:cNvPr>
          <p:cNvSpPr/>
          <p:nvPr/>
        </p:nvSpPr>
        <p:spPr>
          <a:xfrm>
            <a:off x="8712304" y="5915581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Open Sans"/>
              </a:rPr>
              <a:t>Рис.2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94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2">
            <a:extLst>
              <a:ext uri="{FF2B5EF4-FFF2-40B4-BE49-F238E27FC236}">
                <a16:creationId xmlns:a16="http://schemas.microsoft.com/office/drawing/2014/main" id="{9BCBBD19-9A38-D446-96DF-F83DD6630687}"/>
              </a:ext>
            </a:extLst>
          </p:cNvPr>
          <p:cNvSpPr txBox="1">
            <a:spLocks/>
          </p:cNvSpPr>
          <p:nvPr/>
        </p:nvSpPr>
        <p:spPr>
          <a:xfrm>
            <a:off x="372980" y="462988"/>
            <a:ext cx="11872390" cy="5272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90000"/>
              </a:lnSpc>
              <a:buNone/>
            </a:pPr>
            <a:br>
              <a:rPr lang="en-US" sz="1700" dirty="0">
                <a:solidFill>
                  <a:srgbClr val="FFFFFF"/>
                </a:solidFill>
              </a:rPr>
            </a:b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6C65C25-7926-BA4B-91EE-68336B56C5D4}"/>
              </a:ext>
            </a:extLst>
          </p:cNvPr>
          <p:cNvSpPr/>
          <p:nvPr/>
        </p:nvSpPr>
        <p:spPr>
          <a:xfrm>
            <a:off x="2616416" y="5193888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Open Sans"/>
              </a:rPr>
              <a:t>Рис.3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EBD79BC-68B9-0A4C-BC0E-C8A430C7F3E1}"/>
              </a:ext>
            </a:extLst>
          </p:cNvPr>
          <p:cNvSpPr/>
          <p:nvPr/>
        </p:nvSpPr>
        <p:spPr>
          <a:xfrm>
            <a:off x="8802615" y="5170699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Open Sans"/>
              </a:rPr>
              <a:t>Рис.4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DEBEDAE-A108-3340-8F56-62B04A3991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80" y="1836727"/>
            <a:ext cx="5594893" cy="3184546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A00F9E2-E844-EA4C-9D3F-56F6989A0860}"/>
              </a:ext>
            </a:extLst>
          </p:cNvPr>
          <p:cNvSpPr/>
          <p:nvPr/>
        </p:nvSpPr>
        <p:spPr>
          <a:xfrm>
            <a:off x="164035" y="462988"/>
            <a:ext cx="11872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Переходим к созданию новой виртуальной машины. Проводим необходимые настройки (выбираем конфигурацию диска, указываем объем памяти и другое).</a:t>
            </a:r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77A3B43-4306-EB46-9A3B-5945AD39F9C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6727"/>
            <a:ext cx="5940425" cy="318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1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2">
            <a:extLst>
              <a:ext uri="{FF2B5EF4-FFF2-40B4-BE49-F238E27FC236}">
                <a16:creationId xmlns:a16="http://schemas.microsoft.com/office/drawing/2014/main" id="{9BCBBD19-9A38-D446-96DF-F83DD6630687}"/>
              </a:ext>
            </a:extLst>
          </p:cNvPr>
          <p:cNvSpPr txBox="1">
            <a:spLocks/>
          </p:cNvSpPr>
          <p:nvPr/>
        </p:nvSpPr>
        <p:spPr>
          <a:xfrm>
            <a:off x="372980" y="462988"/>
            <a:ext cx="11872390" cy="5272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90000"/>
              </a:lnSpc>
              <a:buNone/>
            </a:pPr>
            <a:br>
              <a:rPr lang="en-US" sz="1700" dirty="0">
                <a:solidFill>
                  <a:srgbClr val="FFFFFF"/>
                </a:solidFill>
              </a:rPr>
            </a:b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6C65C25-7926-BA4B-91EE-68336B56C5D4}"/>
              </a:ext>
            </a:extLst>
          </p:cNvPr>
          <p:cNvSpPr/>
          <p:nvPr/>
        </p:nvSpPr>
        <p:spPr>
          <a:xfrm>
            <a:off x="2616417" y="5444248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Open Sans"/>
              </a:rPr>
              <a:t>Рис.5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EBD79BC-68B9-0A4C-BC0E-C8A430C7F3E1}"/>
              </a:ext>
            </a:extLst>
          </p:cNvPr>
          <p:cNvSpPr/>
          <p:nvPr/>
        </p:nvSpPr>
        <p:spPr>
          <a:xfrm>
            <a:off x="8802616" y="5426428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Open Sans"/>
              </a:rPr>
              <a:t>Рис.6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A00F9E2-E844-EA4C-9D3F-56F6989A0860}"/>
              </a:ext>
            </a:extLst>
          </p:cNvPr>
          <p:cNvSpPr/>
          <p:nvPr/>
        </p:nvSpPr>
        <p:spPr>
          <a:xfrm>
            <a:off x="6216810" y="568167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3558D5E-CC93-044D-A486-76D0AAD7C4FD}"/>
              </a:ext>
            </a:extLst>
          </p:cNvPr>
          <p:cNvSpPr/>
          <p:nvPr/>
        </p:nvSpPr>
        <p:spPr>
          <a:xfrm>
            <a:off x="164035" y="462988"/>
            <a:ext cx="118723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Добавляем новый привод оптических дисков, выбираем образ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http://centos-mirror.rbc.ru/pub/centos/7.9.2009/isos/x86_64/CentOS-7-x86_64-DVD-2009.iso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Запускаем виртуальную машину.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43FBA46-F858-454F-AA65-8587423EE72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80" y="1463675"/>
            <a:ext cx="5555369" cy="39306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4269A36-15DF-1F43-B011-D85D5B3E014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294" y="1491497"/>
            <a:ext cx="5940425" cy="39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8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2">
            <a:extLst>
              <a:ext uri="{FF2B5EF4-FFF2-40B4-BE49-F238E27FC236}">
                <a16:creationId xmlns:a16="http://schemas.microsoft.com/office/drawing/2014/main" id="{9BCBBD19-9A38-D446-96DF-F83DD6630687}"/>
              </a:ext>
            </a:extLst>
          </p:cNvPr>
          <p:cNvSpPr txBox="1">
            <a:spLocks/>
          </p:cNvSpPr>
          <p:nvPr/>
        </p:nvSpPr>
        <p:spPr>
          <a:xfrm>
            <a:off x="372980" y="462988"/>
            <a:ext cx="11872390" cy="5272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90000"/>
              </a:lnSpc>
              <a:buNone/>
            </a:pPr>
            <a:br>
              <a:rPr lang="en-US" sz="1700" dirty="0">
                <a:solidFill>
                  <a:srgbClr val="FFFFFF"/>
                </a:solidFill>
              </a:rPr>
            </a:b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6C65C25-7926-BA4B-91EE-68336B56C5D4}"/>
              </a:ext>
            </a:extLst>
          </p:cNvPr>
          <p:cNvSpPr/>
          <p:nvPr/>
        </p:nvSpPr>
        <p:spPr>
          <a:xfrm>
            <a:off x="2616417" y="5444248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Open Sans"/>
              </a:rPr>
              <a:t>Рис.7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EBD79BC-68B9-0A4C-BC0E-C8A430C7F3E1}"/>
              </a:ext>
            </a:extLst>
          </p:cNvPr>
          <p:cNvSpPr/>
          <p:nvPr/>
        </p:nvSpPr>
        <p:spPr>
          <a:xfrm>
            <a:off x="8802616" y="5426428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Open Sans"/>
              </a:rPr>
              <a:t>Рис.8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A00F9E2-E844-EA4C-9D3F-56F6989A0860}"/>
              </a:ext>
            </a:extLst>
          </p:cNvPr>
          <p:cNvSpPr/>
          <p:nvPr/>
        </p:nvSpPr>
        <p:spPr>
          <a:xfrm>
            <a:off x="6216810" y="568167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3558D5E-CC93-044D-A486-76D0AAD7C4FD}"/>
              </a:ext>
            </a:extLst>
          </p:cNvPr>
          <p:cNvSpPr/>
          <p:nvPr/>
        </p:nvSpPr>
        <p:spPr>
          <a:xfrm>
            <a:off x="164035" y="462988"/>
            <a:ext cx="11872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Проводим необходимую настройку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CentOS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(включаем сетевое соединение, выбираем язык и другое).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Нажимаем начать установку и устанавливаем пароль для root и пользователя с правами администратора.   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42A6C1F-4F93-5F43-BFF9-5F15C12024F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20" y="1817510"/>
            <a:ext cx="5397324" cy="360891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DDF250E-5E56-994C-A433-BA5C993AF9C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175" y="1835331"/>
            <a:ext cx="5404275" cy="360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2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2">
            <a:extLst>
              <a:ext uri="{FF2B5EF4-FFF2-40B4-BE49-F238E27FC236}">
                <a16:creationId xmlns:a16="http://schemas.microsoft.com/office/drawing/2014/main" id="{9BCBBD19-9A38-D446-96DF-F83DD6630687}"/>
              </a:ext>
            </a:extLst>
          </p:cNvPr>
          <p:cNvSpPr txBox="1">
            <a:spLocks/>
          </p:cNvSpPr>
          <p:nvPr/>
        </p:nvSpPr>
        <p:spPr>
          <a:xfrm>
            <a:off x="372980" y="462988"/>
            <a:ext cx="11872390" cy="5272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90000"/>
              </a:lnSpc>
              <a:buNone/>
            </a:pPr>
            <a:br>
              <a:rPr lang="en-US" sz="1700" dirty="0">
                <a:solidFill>
                  <a:srgbClr val="FFFFFF"/>
                </a:solidFill>
              </a:rPr>
            </a:b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6C65C25-7926-BA4B-91EE-68336B56C5D4}"/>
              </a:ext>
            </a:extLst>
          </p:cNvPr>
          <p:cNvSpPr/>
          <p:nvPr/>
        </p:nvSpPr>
        <p:spPr>
          <a:xfrm>
            <a:off x="2616417" y="5444248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Open Sans"/>
              </a:rPr>
              <a:t>Рис.9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EBD79BC-68B9-0A4C-BC0E-C8A430C7F3E1}"/>
              </a:ext>
            </a:extLst>
          </p:cNvPr>
          <p:cNvSpPr/>
          <p:nvPr/>
        </p:nvSpPr>
        <p:spPr>
          <a:xfrm>
            <a:off x="8802616" y="5426428"/>
            <a:ext cx="90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Open Sans"/>
              </a:rPr>
              <a:t>Рис.10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A00F9E2-E844-EA4C-9D3F-56F6989A0860}"/>
              </a:ext>
            </a:extLst>
          </p:cNvPr>
          <p:cNvSpPr/>
          <p:nvPr/>
        </p:nvSpPr>
        <p:spPr>
          <a:xfrm>
            <a:off x="6216810" y="568167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3558D5E-CC93-044D-A486-76D0AAD7C4FD}"/>
              </a:ext>
            </a:extLst>
          </p:cNvPr>
          <p:cNvSpPr/>
          <p:nvPr/>
        </p:nvSpPr>
        <p:spPr>
          <a:xfrm>
            <a:off x="164035" y="462988"/>
            <a:ext cx="118723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завершения установки операционной системы корректно перезагружаем виртуальную машину и принимаем условия лицензии.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Входим под заданной при установке учетной записью, в меню устройства виртуальной машины подключаем образ диска дополнительной гостевой ОС.    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AEF921A-30EE-BD49-B31C-4030F6F27C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3" y="1873956"/>
            <a:ext cx="5772148" cy="363427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67F2396-8AFF-C440-83EF-F3E0A5E044A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473" y="1873956"/>
            <a:ext cx="5940425" cy="363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8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2">
            <a:extLst>
              <a:ext uri="{FF2B5EF4-FFF2-40B4-BE49-F238E27FC236}">
                <a16:creationId xmlns:a16="http://schemas.microsoft.com/office/drawing/2014/main" id="{9BCBBD19-9A38-D446-96DF-F83DD6630687}"/>
              </a:ext>
            </a:extLst>
          </p:cNvPr>
          <p:cNvSpPr txBox="1">
            <a:spLocks/>
          </p:cNvSpPr>
          <p:nvPr/>
        </p:nvSpPr>
        <p:spPr>
          <a:xfrm>
            <a:off x="164035" y="5456851"/>
            <a:ext cx="11872390" cy="804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3.Вывод: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данной лабораторной работы я изучила, как установить операционную систему на виртуальную машину и настроить минимально необходимые для дальнейшей работы сервисы. 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6C65C25-7926-BA4B-91EE-68336B56C5D4}"/>
              </a:ext>
            </a:extLst>
          </p:cNvPr>
          <p:cNvSpPr/>
          <p:nvPr/>
        </p:nvSpPr>
        <p:spPr>
          <a:xfrm>
            <a:off x="3068624" y="4833984"/>
            <a:ext cx="90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Open Sans"/>
              </a:rPr>
              <a:t>Рис.11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A00F9E2-E844-EA4C-9D3F-56F6989A0860}"/>
              </a:ext>
            </a:extLst>
          </p:cNvPr>
          <p:cNvSpPr/>
          <p:nvPr/>
        </p:nvSpPr>
        <p:spPr>
          <a:xfrm>
            <a:off x="6216810" y="568167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3558D5E-CC93-044D-A486-76D0AAD7C4FD}"/>
              </a:ext>
            </a:extLst>
          </p:cNvPr>
          <p:cNvSpPr/>
          <p:nvPr/>
        </p:nvSpPr>
        <p:spPr>
          <a:xfrm>
            <a:off x="164035" y="462988"/>
            <a:ext cx="11872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После загрузки дополнений нажимаем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корректно перезагружаем виртуальную машину.  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FFE6D8C-85BD-0540-BD0A-C222846A3D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70" y="998973"/>
            <a:ext cx="5702124" cy="383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63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E39D3-443A-2C46-9C31-AB623B24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89" y="2434871"/>
            <a:ext cx="8991600" cy="1645920"/>
          </a:xfrm>
          <a:solidFill>
            <a:schemeClr val="accent1">
              <a:lumMod val="60000"/>
              <a:lumOff val="40000"/>
              <a:alpha val="6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dirty="0">
                <a:solidFill>
                  <a:schemeClr val="tx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91219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{ED542FE7-32DD-484C-BBA5-AEF1ECBF1C7C}tf10001120</Template>
  <TotalTime>198</TotalTime>
  <Words>306</Words>
  <Application>Microsoft Macintosh PowerPoint</Application>
  <PresentationFormat>Широкоэкранный</PresentationFormat>
  <Paragraphs>33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Corbel</vt:lpstr>
      <vt:lpstr>Gill Sans MT</vt:lpstr>
      <vt:lpstr>Open Sans</vt:lpstr>
      <vt:lpstr>Times New Roman</vt:lpstr>
      <vt:lpstr>Посылка</vt:lpstr>
      <vt:lpstr>РОССИЙСКИЙ УНИВЕРСИТЕТ ДРУЖБЫ НАРОДОВ Факультет физико-математических и естественных наук Кафедра прикладной информатики и теории вероятностей       Лабораторная работа №1 дисциплина: Операционные системы       выполнила студентка гр. Нпмбд-02-20           Филиппова А.Д.               г. Москва 2021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РОССИЙСКИЙ УНИВЕРСИТЕТ ДРУЖБЫ НАРОДОВ Факультет физико-математических и естественных наук Кафедра прикладной информатики и теории вероятностей   ДОКЛАД  на тему Действия в зоне лавинной опасности   дисциплина: Бжд       выполнила студентка гр. Нпмбд-02-20           Филиппова А.Д.               г. Москва 2020</dc:title>
  <dc:creator>Филиппова Анна Дмитриевна</dc:creator>
  <cp:lastModifiedBy>Филиппова Анна Дмитриевна</cp:lastModifiedBy>
  <cp:revision>19</cp:revision>
  <cp:lastPrinted>2021-05-01T10:53:47Z</cp:lastPrinted>
  <dcterms:created xsi:type="dcterms:W3CDTF">2020-12-06T12:13:19Z</dcterms:created>
  <dcterms:modified xsi:type="dcterms:W3CDTF">2021-05-01T11:02:44Z</dcterms:modified>
</cp:coreProperties>
</file>