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omments/comment1.xml" ContentType="application/vnd.openxmlformats-officedocument.presentationml.comments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4"/>
    <p:sldMasterId id="2147483663" r:id="rId5"/>
  </p:sldMasterIdLst>
  <p:notesMasterIdLst>
    <p:notesMasterId r:id="rId29"/>
  </p:notesMasterIdLst>
  <p:sldIdLst>
    <p:sldId id="1649" r:id="rId6"/>
    <p:sldId id="1648" r:id="rId7"/>
    <p:sldId id="1647" r:id="rId8"/>
    <p:sldId id="1650" r:id="rId9"/>
    <p:sldId id="257" r:id="rId10"/>
    <p:sldId id="259" r:id="rId11"/>
    <p:sldId id="263" r:id="rId12"/>
    <p:sldId id="261" r:id="rId13"/>
    <p:sldId id="262" r:id="rId14"/>
    <p:sldId id="264" r:id="rId15"/>
    <p:sldId id="1639" r:id="rId16"/>
    <p:sldId id="1640" r:id="rId17"/>
    <p:sldId id="1638" r:id="rId18"/>
    <p:sldId id="1652" r:id="rId19"/>
    <p:sldId id="1646" r:id="rId20"/>
    <p:sldId id="1641" r:id="rId21"/>
    <p:sldId id="1642" r:id="rId22"/>
    <p:sldId id="1643" r:id="rId23"/>
    <p:sldId id="1644" r:id="rId24"/>
    <p:sldId id="1645" r:id="rId25"/>
    <p:sldId id="1654" r:id="rId26"/>
    <p:sldId id="1651" r:id="rId27"/>
    <p:sldId id="1653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ayad Fami" initials="FF" lastIdx="1" clrIdx="0">
    <p:extLst>
      <p:ext uri="{19B8F6BF-5375-455C-9EA6-DF929625EA0E}">
        <p15:presenceInfo xmlns:p15="http://schemas.microsoft.com/office/powerpoint/2012/main" userId="S::fayad@adfolks.com::8e321cb4-a996-45a5-95d3-a15dbcf3e6ac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85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9468D7-37FB-7B10-29EA-A6682A715D78}" v="443" dt="2020-08-17T10:12:28.900"/>
    <p1510:client id="{53BBE3D2-7DC6-C52F-271C-A83E2D17651A}" v="603" dt="2020-08-17T10:51:06.629"/>
    <p1510:client id="{6AB71E48-B766-DBE0-E3B0-5F8952668C03}" v="50" dt="2020-08-17T10:55:14.052"/>
    <p1510:client id="{8314491E-3BED-4250-06A0-D862EAFBD5D3}" v="28" dt="2020-08-17T10:57:57.504"/>
    <p1510:client id="{BDF5051D-52F9-9045-AEEC-CB24AE9D46F7}" v="26" dt="2020-08-16T08:57:11.021"/>
    <p1510:client id="{D7CCE21C-4140-E3BD-6BDF-C7C1B28AF7F4}" v="5053" dt="2020-08-17T09:28:27.087"/>
    <p1510:client id="{ECA0C67E-F82E-D9D3-C065-59CCF17A5E01}" v="3" dt="2020-08-17T10:53:37.925"/>
    <p1510:client id="{F67FD0C8-958C-279C-05F0-669BCF6C9E9B}" v="954" dt="2020-08-18T06:48:29.704"/>
  </p1510:revLst>
</p1510:revInfo>
</file>

<file path=ppt/tableStyles.xml><?xml version="1.0" encoding="utf-8"?>
<a:tblStyleLst xmlns:a="http://schemas.openxmlformats.org/drawingml/2006/main" def="{5C22544A-7EE6-4342-B048-85BDC9FD1C3A}">
  <a:tblStyle styleId="{10A1B5D5-9B99-4C35-A422-299274C87663}" styleName="Medium Style 1 –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commentAuthors" Target="commentAuthors.xml"/><Relationship Id="rId35" Type="http://schemas.microsoft.com/office/2015/10/relationships/revisionInfo" Target="revisionInfo.xml"/><Relationship Id="rId8" Type="http://schemas.openxmlformats.org/officeDocument/2006/relationships/slide" Target="slides/slide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8-16T01:45:25.457" idx="1">
    <p:pos x="10" y="10"/>
    <p:text>Place icons for Fargate, ECS, EKS
</p:text>
    <p:extLst>
      <p:ext uri="{C676402C-5697-4E1C-873F-D02D1690AC5C}">
        <p15:threadingInfo xmlns:p15="http://schemas.microsoft.com/office/powerpoint/2012/main" timeZoneBias="420"/>
      </p:ext>
    </p:extLst>
  </p:cm>
</p:cmLst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4" Type="http://schemas.openxmlformats.org/officeDocument/2006/relationships/image" Target="../media/image22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4" Type="http://schemas.openxmlformats.org/officeDocument/2006/relationships/image" Target="../media/image2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dk2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dk2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A1D289-BFF6-49B9-A71A-819E77E6897D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accent0_3" csCatId="mainScheme" phldr="1"/>
      <dgm:spPr/>
      <dgm:t>
        <a:bodyPr/>
        <a:lstStyle/>
        <a:p>
          <a:endParaRPr lang="en-US"/>
        </a:p>
      </dgm:t>
    </dgm:pt>
    <dgm:pt modelId="{1160E9FD-5D80-456E-AEF6-E1654D3B85F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err="1"/>
            <a:t>Fargate</a:t>
          </a:r>
          <a:r>
            <a:rPr lang="en-US"/>
            <a:t> if you want abstraction on Kubernetes </a:t>
          </a:r>
          <a:r>
            <a:rPr lang="en-US">
              <a:latin typeface="Calibri Light" panose="020F0302020204030204"/>
            </a:rPr>
            <a:t>cluster. Serverless</a:t>
          </a:r>
          <a:r>
            <a:rPr lang="en-US"/>
            <a:t> compute engine for Kubernetes</a:t>
          </a:r>
          <a:endParaRPr lang="en-US" b="0" i="0" u="none" strike="noStrike" cap="all" baseline="0" noProof="0">
            <a:latin typeface="Calibri Light"/>
            <a:cs typeface="Calibri Light"/>
          </a:endParaRPr>
        </a:p>
      </dgm:t>
    </dgm:pt>
    <dgm:pt modelId="{9812AED5-3F72-4036-8FB0-78459C2A6767}" type="parTrans" cxnId="{BBA4CFA4-4CBC-496A-8CA8-BFA737A53314}">
      <dgm:prSet/>
      <dgm:spPr/>
      <dgm:t>
        <a:bodyPr/>
        <a:lstStyle/>
        <a:p>
          <a:endParaRPr lang="en-US"/>
        </a:p>
      </dgm:t>
    </dgm:pt>
    <dgm:pt modelId="{EB21D3B2-73D2-42BA-860B-9AFE94C41C20}" type="sibTrans" cxnId="{BBA4CFA4-4CBC-496A-8CA8-BFA737A53314}">
      <dgm:prSet/>
      <dgm:spPr/>
      <dgm:t>
        <a:bodyPr/>
        <a:lstStyle/>
        <a:p>
          <a:endParaRPr lang="en-US"/>
        </a:p>
      </dgm:t>
    </dgm:pt>
    <dgm:pt modelId="{3281C8BE-DF34-4E26-B861-00581003E3F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ECS is basically docker as a service without any orchestration </a:t>
          </a:r>
          <a:r>
            <a:rPr lang="en-US">
              <a:latin typeface="Calibri Light" panose="020F0302020204030204"/>
            </a:rPr>
            <a:t>engine. </a:t>
          </a:r>
        </a:p>
      </dgm:t>
    </dgm:pt>
    <dgm:pt modelId="{A8869249-1773-4C6D-9D06-EED02E32EBFD}" type="parTrans" cxnId="{639FDBB8-0526-48D7-8E19-94E7C92A41D3}">
      <dgm:prSet/>
      <dgm:spPr/>
      <dgm:t>
        <a:bodyPr/>
        <a:lstStyle/>
        <a:p>
          <a:endParaRPr lang="en-US"/>
        </a:p>
      </dgm:t>
    </dgm:pt>
    <dgm:pt modelId="{08BB8B96-88D1-4894-9A06-591CB6D3020C}" type="sibTrans" cxnId="{639FDBB8-0526-48D7-8E19-94E7C92A41D3}">
      <dgm:prSet/>
      <dgm:spPr/>
      <dgm:t>
        <a:bodyPr/>
        <a:lstStyle/>
        <a:p>
          <a:endParaRPr lang="en-US"/>
        </a:p>
      </dgm:t>
    </dgm:pt>
    <dgm:pt modelId="{79E191F4-1E08-4E44-8937-68A31E17C448}">
      <dgm:prSet phldr="0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>
              <a:latin typeface="Calibri Light" panose="020F0302020204030204"/>
            </a:rPr>
            <a:t>EKS</a:t>
          </a:r>
          <a:r>
            <a:rPr lang="en-US"/>
            <a:t> is for complete control on cluster with Kubernetes as orchestrator</a:t>
          </a:r>
        </a:p>
      </dgm:t>
    </dgm:pt>
    <dgm:pt modelId="{CFD5AF79-D275-4FAF-9C19-98380AE8D86D}" type="parTrans" cxnId="{B11D0A12-1468-4127-9B48-88E04389F951}">
      <dgm:prSet/>
      <dgm:spPr/>
    </dgm:pt>
    <dgm:pt modelId="{1A6D6CB7-2F6F-45DD-983B-2EEDFA73FFBD}" type="sibTrans" cxnId="{B11D0A12-1468-4127-9B48-88E04389F951}">
      <dgm:prSet/>
      <dgm:spPr/>
    </dgm:pt>
    <dgm:pt modelId="{334E1D44-461B-46A2-BDF1-FD6D3C7E8FFB}" type="pres">
      <dgm:prSet presAssocID="{76A1D289-BFF6-49B9-A71A-819E77E6897D}" presName="root" presStyleCnt="0">
        <dgm:presLayoutVars>
          <dgm:dir/>
          <dgm:resizeHandles val="exact"/>
        </dgm:presLayoutVars>
      </dgm:prSet>
      <dgm:spPr/>
    </dgm:pt>
    <dgm:pt modelId="{BC2E3040-63AA-4665-B5C3-7C65BDF31B34}" type="pres">
      <dgm:prSet presAssocID="{1160E9FD-5D80-456E-AEF6-E1654D3B85F8}" presName="compNode" presStyleCnt="0"/>
      <dgm:spPr/>
    </dgm:pt>
    <dgm:pt modelId="{ED062958-857F-4228-A80F-C691BFCED6DE}" type="pres">
      <dgm:prSet presAssocID="{1160E9FD-5D80-456E-AEF6-E1654D3B85F8}" presName="iconBgRect" presStyleLbl="bgShp" presStyleIdx="0" presStyleCnt="3"/>
      <dgm:spPr/>
    </dgm:pt>
    <dgm:pt modelId="{E8772000-AD1E-48A4-9AE7-8B045B991303}" type="pres">
      <dgm:prSet presAssocID="{1160E9FD-5D80-456E-AEF6-E1654D3B85F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4F19BA15-D4C9-4945-BEAC-F165766E7BF5}" type="pres">
      <dgm:prSet presAssocID="{1160E9FD-5D80-456E-AEF6-E1654D3B85F8}" presName="spaceRect" presStyleCnt="0"/>
      <dgm:spPr/>
    </dgm:pt>
    <dgm:pt modelId="{4940F289-4AA8-44C4-942F-BF08E4EEB6B4}" type="pres">
      <dgm:prSet presAssocID="{1160E9FD-5D80-456E-AEF6-E1654D3B85F8}" presName="textRect" presStyleLbl="revTx" presStyleIdx="0" presStyleCnt="3">
        <dgm:presLayoutVars>
          <dgm:chMax val="1"/>
          <dgm:chPref val="1"/>
        </dgm:presLayoutVars>
      </dgm:prSet>
      <dgm:spPr/>
    </dgm:pt>
    <dgm:pt modelId="{62993470-F98C-4C4D-8FA1-E611F935722D}" type="pres">
      <dgm:prSet presAssocID="{EB21D3B2-73D2-42BA-860B-9AFE94C41C20}" presName="sibTrans" presStyleCnt="0"/>
      <dgm:spPr/>
    </dgm:pt>
    <dgm:pt modelId="{6D4A0BFF-8B08-4AD5-9144-24337C037868}" type="pres">
      <dgm:prSet presAssocID="{3281C8BE-DF34-4E26-B861-00581003E3FC}" presName="compNode" presStyleCnt="0"/>
      <dgm:spPr/>
    </dgm:pt>
    <dgm:pt modelId="{999EE84B-6A19-4889-B964-F12D7458763A}" type="pres">
      <dgm:prSet presAssocID="{3281C8BE-DF34-4E26-B861-00581003E3FC}" presName="iconBgRect" presStyleLbl="bgShp" presStyleIdx="1" presStyleCnt="3"/>
      <dgm:spPr/>
    </dgm:pt>
    <dgm:pt modelId="{EAC502A5-6FC1-4CD7-BE1A-C553E2F23B49}" type="pres">
      <dgm:prSet presAssocID="{3281C8BE-DF34-4E26-B861-00581003E3F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E548259E-866B-4AF1-B575-624AE13F9551}" type="pres">
      <dgm:prSet presAssocID="{3281C8BE-DF34-4E26-B861-00581003E3FC}" presName="spaceRect" presStyleCnt="0"/>
      <dgm:spPr/>
    </dgm:pt>
    <dgm:pt modelId="{C2D4C230-E4BC-4D6C-B4F6-2894CC8A9012}" type="pres">
      <dgm:prSet presAssocID="{3281C8BE-DF34-4E26-B861-00581003E3FC}" presName="textRect" presStyleLbl="revTx" presStyleIdx="1" presStyleCnt="3">
        <dgm:presLayoutVars>
          <dgm:chMax val="1"/>
          <dgm:chPref val="1"/>
        </dgm:presLayoutVars>
      </dgm:prSet>
      <dgm:spPr/>
    </dgm:pt>
    <dgm:pt modelId="{EEFB966E-9D5E-4F2E-9287-83ABF8D96CF8}" type="pres">
      <dgm:prSet presAssocID="{08BB8B96-88D1-4894-9A06-591CB6D3020C}" presName="sibTrans" presStyleCnt="0"/>
      <dgm:spPr/>
    </dgm:pt>
    <dgm:pt modelId="{9FE2CF9B-0E55-48B1-BE42-B4A86A011CF9}" type="pres">
      <dgm:prSet presAssocID="{79E191F4-1E08-4E44-8937-68A31E17C448}" presName="compNode" presStyleCnt="0"/>
      <dgm:spPr/>
    </dgm:pt>
    <dgm:pt modelId="{644C7B03-92F3-4C23-9E6F-BD92856948BC}" type="pres">
      <dgm:prSet presAssocID="{79E191F4-1E08-4E44-8937-68A31E17C448}" presName="iconBgRect" presStyleLbl="bgShp" presStyleIdx="2" presStyleCnt="3"/>
      <dgm:spPr/>
    </dgm:pt>
    <dgm:pt modelId="{7978BE6F-2980-4B7A-A166-923910E57F83}" type="pres">
      <dgm:prSet presAssocID="{79E191F4-1E08-4E44-8937-68A31E17C448}" presName="iconRect" presStyleLbl="node1" presStyleIdx="2" presStyleCnt="3"/>
      <dgm:spPr>
        <a:ln>
          <a:noFill/>
        </a:ln>
      </dgm:spPr>
    </dgm:pt>
    <dgm:pt modelId="{20C1DC80-D982-4FD6-85F5-BD595DA1EDB2}" type="pres">
      <dgm:prSet presAssocID="{79E191F4-1E08-4E44-8937-68A31E17C448}" presName="spaceRect" presStyleCnt="0"/>
      <dgm:spPr/>
    </dgm:pt>
    <dgm:pt modelId="{3DB7AB0A-AEBD-46C4-8C69-97248477712E}" type="pres">
      <dgm:prSet presAssocID="{79E191F4-1E08-4E44-8937-68A31E17C448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B11D0A12-1468-4127-9B48-88E04389F951}" srcId="{76A1D289-BFF6-49B9-A71A-819E77E6897D}" destId="{79E191F4-1E08-4E44-8937-68A31E17C448}" srcOrd="2" destOrd="0" parTransId="{CFD5AF79-D275-4FAF-9C19-98380AE8D86D}" sibTransId="{1A6D6CB7-2F6F-45DD-983B-2EEDFA73FFBD}"/>
    <dgm:cxn modelId="{71EE7750-2C5D-4666-BC8E-2305782A3880}" type="presOf" srcId="{3281C8BE-DF34-4E26-B861-00581003E3FC}" destId="{C2D4C230-E4BC-4D6C-B4F6-2894CC8A9012}" srcOrd="0" destOrd="0" presId="urn:microsoft.com/office/officeart/2018/5/layout/IconCircleLabelList"/>
    <dgm:cxn modelId="{7748418E-746E-44DE-A0E0-CE829125DAD2}" type="presOf" srcId="{1160E9FD-5D80-456E-AEF6-E1654D3B85F8}" destId="{4940F289-4AA8-44C4-942F-BF08E4EEB6B4}" srcOrd="0" destOrd="0" presId="urn:microsoft.com/office/officeart/2018/5/layout/IconCircleLabelList"/>
    <dgm:cxn modelId="{DB594493-45BF-425B-BB6F-E0B6E18E502E}" type="presOf" srcId="{76A1D289-BFF6-49B9-A71A-819E77E6897D}" destId="{334E1D44-461B-46A2-BDF1-FD6D3C7E8FFB}" srcOrd="0" destOrd="0" presId="urn:microsoft.com/office/officeart/2018/5/layout/IconCircleLabelList"/>
    <dgm:cxn modelId="{BBA4CFA4-4CBC-496A-8CA8-BFA737A53314}" srcId="{76A1D289-BFF6-49B9-A71A-819E77E6897D}" destId="{1160E9FD-5D80-456E-AEF6-E1654D3B85F8}" srcOrd="0" destOrd="0" parTransId="{9812AED5-3F72-4036-8FB0-78459C2A6767}" sibTransId="{EB21D3B2-73D2-42BA-860B-9AFE94C41C20}"/>
    <dgm:cxn modelId="{639FDBB8-0526-48D7-8E19-94E7C92A41D3}" srcId="{76A1D289-BFF6-49B9-A71A-819E77E6897D}" destId="{3281C8BE-DF34-4E26-B861-00581003E3FC}" srcOrd="1" destOrd="0" parTransId="{A8869249-1773-4C6D-9D06-EED02E32EBFD}" sibTransId="{08BB8B96-88D1-4894-9A06-591CB6D3020C}"/>
    <dgm:cxn modelId="{869636FD-B270-490D-BFE6-733A2D3AFB56}" type="presOf" srcId="{79E191F4-1E08-4E44-8937-68A31E17C448}" destId="{3DB7AB0A-AEBD-46C4-8C69-97248477712E}" srcOrd="0" destOrd="0" presId="urn:microsoft.com/office/officeart/2018/5/layout/IconCircleLabelList"/>
    <dgm:cxn modelId="{C18FE00D-2088-4B06-9369-AA2D92BB8789}" type="presParOf" srcId="{334E1D44-461B-46A2-BDF1-FD6D3C7E8FFB}" destId="{BC2E3040-63AA-4665-B5C3-7C65BDF31B34}" srcOrd="0" destOrd="0" presId="urn:microsoft.com/office/officeart/2018/5/layout/IconCircleLabelList"/>
    <dgm:cxn modelId="{338862C7-4EE1-4B13-B2B1-675772C3CC30}" type="presParOf" srcId="{BC2E3040-63AA-4665-B5C3-7C65BDF31B34}" destId="{ED062958-857F-4228-A80F-C691BFCED6DE}" srcOrd="0" destOrd="0" presId="urn:microsoft.com/office/officeart/2018/5/layout/IconCircleLabelList"/>
    <dgm:cxn modelId="{2E85E358-2D08-4C37-8B05-2BCCA456CC57}" type="presParOf" srcId="{BC2E3040-63AA-4665-B5C3-7C65BDF31B34}" destId="{E8772000-AD1E-48A4-9AE7-8B045B991303}" srcOrd="1" destOrd="0" presId="urn:microsoft.com/office/officeart/2018/5/layout/IconCircleLabelList"/>
    <dgm:cxn modelId="{9A4E3C09-51B5-4D1C-AD40-7740CF74228A}" type="presParOf" srcId="{BC2E3040-63AA-4665-B5C3-7C65BDF31B34}" destId="{4F19BA15-D4C9-4945-BEAC-F165766E7BF5}" srcOrd="2" destOrd="0" presId="urn:microsoft.com/office/officeart/2018/5/layout/IconCircleLabelList"/>
    <dgm:cxn modelId="{0DA5E7A2-B15A-44BF-AA84-E01FAF5FC07C}" type="presParOf" srcId="{BC2E3040-63AA-4665-B5C3-7C65BDF31B34}" destId="{4940F289-4AA8-44C4-942F-BF08E4EEB6B4}" srcOrd="3" destOrd="0" presId="urn:microsoft.com/office/officeart/2018/5/layout/IconCircleLabelList"/>
    <dgm:cxn modelId="{6ED59C0C-9DE9-4F6F-80B4-494F30D388FA}" type="presParOf" srcId="{334E1D44-461B-46A2-BDF1-FD6D3C7E8FFB}" destId="{62993470-F98C-4C4D-8FA1-E611F935722D}" srcOrd="1" destOrd="0" presId="urn:microsoft.com/office/officeart/2018/5/layout/IconCircleLabelList"/>
    <dgm:cxn modelId="{3D8EBFCF-FCBF-48F3-BF22-2D8E307AC0DA}" type="presParOf" srcId="{334E1D44-461B-46A2-BDF1-FD6D3C7E8FFB}" destId="{6D4A0BFF-8B08-4AD5-9144-24337C037868}" srcOrd="2" destOrd="0" presId="urn:microsoft.com/office/officeart/2018/5/layout/IconCircleLabelList"/>
    <dgm:cxn modelId="{393E2377-E3D4-4027-8991-0E779CFF7E48}" type="presParOf" srcId="{6D4A0BFF-8B08-4AD5-9144-24337C037868}" destId="{999EE84B-6A19-4889-B964-F12D7458763A}" srcOrd="0" destOrd="0" presId="urn:microsoft.com/office/officeart/2018/5/layout/IconCircleLabelList"/>
    <dgm:cxn modelId="{30C99EE7-ED45-43B2-B288-A41005B0689E}" type="presParOf" srcId="{6D4A0BFF-8B08-4AD5-9144-24337C037868}" destId="{EAC502A5-6FC1-4CD7-BE1A-C553E2F23B49}" srcOrd="1" destOrd="0" presId="urn:microsoft.com/office/officeart/2018/5/layout/IconCircleLabelList"/>
    <dgm:cxn modelId="{46F501B9-FC59-4DF2-A19C-B046AB87EE21}" type="presParOf" srcId="{6D4A0BFF-8B08-4AD5-9144-24337C037868}" destId="{E548259E-866B-4AF1-B575-624AE13F9551}" srcOrd="2" destOrd="0" presId="urn:microsoft.com/office/officeart/2018/5/layout/IconCircleLabelList"/>
    <dgm:cxn modelId="{EF43FCCC-7B0C-4157-BA95-D14DED77EA19}" type="presParOf" srcId="{6D4A0BFF-8B08-4AD5-9144-24337C037868}" destId="{C2D4C230-E4BC-4D6C-B4F6-2894CC8A9012}" srcOrd="3" destOrd="0" presId="urn:microsoft.com/office/officeart/2018/5/layout/IconCircleLabelList"/>
    <dgm:cxn modelId="{C972C2A6-8F53-46C1-9D73-F9985355F5B7}" type="presParOf" srcId="{334E1D44-461B-46A2-BDF1-FD6D3C7E8FFB}" destId="{EEFB966E-9D5E-4F2E-9287-83ABF8D96CF8}" srcOrd="3" destOrd="0" presId="urn:microsoft.com/office/officeart/2018/5/layout/IconCircleLabelList"/>
    <dgm:cxn modelId="{E87DE88B-ABE9-4BA5-90A6-28E641F9B7C6}" type="presParOf" srcId="{334E1D44-461B-46A2-BDF1-FD6D3C7E8FFB}" destId="{9FE2CF9B-0E55-48B1-BE42-B4A86A011CF9}" srcOrd="4" destOrd="0" presId="urn:microsoft.com/office/officeart/2018/5/layout/IconCircleLabelList"/>
    <dgm:cxn modelId="{BAE21474-5887-4357-9121-FAFCC46A6826}" type="presParOf" srcId="{9FE2CF9B-0E55-48B1-BE42-B4A86A011CF9}" destId="{644C7B03-92F3-4C23-9E6F-BD92856948BC}" srcOrd="0" destOrd="0" presId="urn:microsoft.com/office/officeart/2018/5/layout/IconCircleLabelList"/>
    <dgm:cxn modelId="{F56A86D7-B3B4-4FE4-91DC-45A620AFBB58}" type="presParOf" srcId="{9FE2CF9B-0E55-48B1-BE42-B4A86A011CF9}" destId="{7978BE6F-2980-4B7A-A166-923910E57F83}" srcOrd="1" destOrd="0" presId="urn:microsoft.com/office/officeart/2018/5/layout/IconCircleLabelList"/>
    <dgm:cxn modelId="{972149FE-F08D-4016-9F35-E87A34168C79}" type="presParOf" srcId="{9FE2CF9B-0E55-48B1-BE42-B4A86A011CF9}" destId="{20C1DC80-D982-4FD6-85F5-BD595DA1EDB2}" srcOrd="2" destOrd="0" presId="urn:microsoft.com/office/officeart/2018/5/layout/IconCircleLabelList"/>
    <dgm:cxn modelId="{8F8F9341-B741-4E75-8D17-B4EE0F73A22A}" type="presParOf" srcId="{9FE2CF9B-0E55-48B1-BE42-B4A86A011CF9}" destId="{3DB7AB0A-AEBD-46C4-8C69-97248477712E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062958-857F-4228-A80F-C691BFCED6DE}">
      <dsp:nvSpPr>
        <dsp:cNvPr id="0" name=""/>
        <dsp:cNvSpPr/>
      </dsp:nvSpPr>
      <dsp:spPr>
        <a:xfrm>
          <a:off x="679050" y="578771"/>
          <a:ext cx="1887187" cy="1887187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772000-AD1E-48A4-9AE7-8B045B991303}">
      <dsp:nvSpPr>
        <dsp:cNvPr id="0" name=""/>
        <dsp:cNvSpPr/>
      </dsp:nvSpPr>
      <dsp:spPr>
        <a:xfrm>
          <a:off x="1081237" y="980959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40F289-4AA8-44C4-942F-BF08E4EEB6B4}">
      <dsp:nvSpPr>
        <dsp:cNvPr id="0" name=""/>
        <dsp:cNvSpPr/>
      </dsp:nvSpPr>
      <dsp:spPr>
        <a:xfrm>
          <a:off x="75768" y="3053772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err="1"/>
            <a:t>Fargate</a:t>
          </a:r>
          <a:r>
            <a:rPr lang="en-US" sz="1500" kern="1200"/>
            <a:t> if you want abstraction on Kubernetes </a:t>
          </a:r>
          <a:r>
            <a:rPr lang="en-US" sz="1500" kern="1200">
              <a:latin typeface="Calibri Light" panose="020F0302020204030204"/>
            </a:rPr>
            <a:t>cluster. Serverless</a:t>
          </a:r>
          <a:r>
            <a:rPr lang="en-US" sz="1500" kern="1200"/>
            <a:t> compute engine for Kubernetes</a:t>
          </a:r>
          <a:endParaRPr lang="en-US" sz="1500" b="0" i="0" u="none" strike="noStrike" kern="1200" cap="all" baseline="0" noProof="0">
            <a:latin typeface="Calibri Light"/>
            <a:cs typeface="Calibri Light"/>
          </a:endParaRPr>
        </a:p>
      </dsp:txBody>
      <dsp:txXfrm>
        <a:off x="75768" y="3053772"/>
        <a:ext cx="3093750" cy="720000"/>
      </dsp:txXfrm>
    </dsp:sp>
    <dsp:sp modelId="{999EE84B-6A19-4889-B964-F12D7458763A}">
      <dsp:nvSpPr>
        <dsp:cNvPr id="0" name=""/>
        <dsp:cNvSpPr/>
      </dsp:nvSpPr>
      <dsp:spPr>
        <a:xfrm>
          <a:off x="4314206" y="578771"/>
          <a:ext cx="1887187" cy="1887187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C502A5-6FC1-4CD7-BE1A-C553E2F23B49}">
      <dsp:nvSpPr>
        <dsp:cNvPr id="0" name=""/>
        <dsp:cNvSpPr/>
      </dsp:nvSpPr>
      <dsp:spPr>
        <a:xfrm>
          <a:off x="4716393" y="980959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D4C230-E4BC-4D6C-B4F6-2894CC8A9012}">
      <dsp:nvSpPr>
        <dsp:cNvPr id="0" name=""/>
        <dsp:cNvSpPr/>
      </dsp:nvSpPr>
      <dsp:spPr>
        <a:xfrm>
          <a:off x="3710925" y="3053772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ECS is basically docker as a service without any orchestration </a:t>
          </a:r>
          <a:r>
            <a:rPr lang="en-US" sz="1500" kern="1200">
              <a:latin typeface="Calibri Light" panose="020F0302020204030204"/>
            </a:rPr>
            <a:t>engine. </a:t>
          </a:r>
        </a:p>
      </dsp:txBody>
      <dsp:txXfrm>
        <a:off x="3710925" y="3053772"/>
        <a:ext cx="3093750" cy="720000"/>
      </dsp:txXfrm>
    </dsp:sp>
    <dsp:sp modelId="{644C7B03-92F3-4C23-9E6F-BD92856948BC}">
      <dsp:nvSpPr>
        <dsp:cNvPr id="0" name=""/>
        <dsp:cNvSpPr/>
      </dsp:nvSpPr>
      <dsp:spPr>
        <a:xfrm>
          <a:off x="7949362" y="578771"/>
          <a:ext cx="1887187" cy="1887187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78BE6F-2980-4B7A-A166-923910E57F83}">
      <dsp:nvSpPr>
        <dsp:cNvPr id="0" name=""/>
        <dsp:cNvSpPr/>
      </dsp:nvSpPr>
      <dsp:spPr>
        <a:xfrm>
          <a:off x="8351550" y="980959"/>
          <a:ext cx="1082812" cy="1082812"/>
        </a:xfrm>
        <a:prstGeom prst="rect">
          <a:avLst/>
        </a:prstGeom>
        <a:solidFill>
          <a:schemeClr val="bg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B7AB0A-AEBD-46C4-8C69-97248477712E}">
      <dsp:nvSpPr>
        <dsp:cNvPr id="0" name=""/>
        <dsp:cNvSpPr/>
      </dsp:nvSpPr>
      <dsp:spPr>
        <a:xfrm>
          <a:off x="7346081" y="3053772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>
              <a:latin typeface="Calibri Light" panose="020F0302020204030204"/>
            </a:rPr>
            <a:t>EKS</a:t>
          </a:r>
          <a:r>
            <a:rPr lang="en-US" sz="1500" kern="1200"/>
            <a:t> is for complete control on cluster with Kubernetes as orchestrator</a:t>
          </a:r>
        </a:p>
      </dsp:txBody>
      <dsp:txXfrm>
        <a:off x="7346081" y="3053772"/>
        <a:ext cx="30937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8D02B6-4F2D-F541-8F5A-310ED50AAECA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1A73AD-D832-6648-A621-A542D8B23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6822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0" y="771525"/>
            <a:ext cx="6859588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997170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0" y="771525"/>
            <a:ext cx="6859588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872867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0" y="771525"/>
            <a:ext cx="6859588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997170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7904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995" y="620428"/>
            <a:ext cx="11306469" cy="403137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137"/>
              </a:lnSpc>
              <a:defRPr sz="2700">
                <a:solidFill>
                  <a:schemeClr val="tx1"/>
                </a:solidFill>
              </a:defRPr>
            </a:lvl1pPr>
          </a:lstStyle>
          <a:p>
            <a:r>
              <a:rPr lang="en-US"/>
              <a:t>Heading Segoe UI </a:t>
            </a:r>
            <a:r>
              <a:rPr lang="en-US" err="1"/>
              <a:t>Semibold</a:t>
            </a:r>
            <a:r>
              <a:rPr lang="en-US"/>
              <a:t> 28/32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55995" y="1922802"/>
            <a:ext cx="11306469" cy="615553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353"/>
              </a:lnSpc>
              <a:buNone/>
              <a:defRPr sz="2000" b="0" i="0" spc="0">
                <a:solidFill>
                  <a:schemeClr val="tx1"/>
                </a:solidFill>
                <a:latin typeface="+mj-lt"/>
              </a:defRPr>
            </a:lvl1pPr>
            <a:lvl2pPr marL="0" indent="0">
              <a:lnSpc>
                <a:spcPts val="2353"/>
              </a:lnSpc>
              <a:buNone/>
              <a:defRPr spc="0"/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/>
              <a:t>Large: subhead Segoe UI </a:t>
            </a:r>
            <a:r>
              <a:rPr lang="en-US" err="1"/>
              <a:t>Semibold</a:t>
            </a:r>
            <a:r>
              <a:rPr lang="en-US"/>
              <a:t> 20/24</a:t>
            </a:r>
          </a:p>
          <a:p>
            <a:pPr lvl="1"/>
            <a:r>
              <a:rPr lang="en-US"/>
              <a:t>Large: subhead Segoe UI Regular 20/24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55995" y="3151388"/>
            <a:ext cx="11306469" cy="444609"/>
          </a:xfr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0"/>
              </a:spcBef>
              <a:buNone/>
              <a:defRPr sz="1400" b="0" spc="0">
                <a:solidFill>
                  <a:schemeClr val="tx2"/>
                </a:solidFill>
                <a:latin typeface="+mj-lt"/>
              </a:defRPr>
            </a:lvl1pPr>
            <a:lvl2pPr marL="0" indent="0">
              <a:lnSpc>
                <a:spcPts val="1765"/>
              </a:lnSpc>
              <a:spcBef>
                <a:spcPts val="0"/>
              </a:spcBef>
              <a:buNone/>
              <a:defRPr sz="1400" spc="0">
                <a:solidFill>
                  <a:schemeClr val="tx1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/>
              <a:t>Medium: paragraph title Segoe UI </a:t>
            </a:r>
            <a:r>
              <a:rPr lang="en-US" err="1"/>
              <a:t>Semibold</a:t>
            </a:r>
            <a:r>
              <a:rPr lang="en-US"/>
              <a:t> 14/18</a:t>
            </a:r>
          </a:p>
          <a:p>
            <a:pPr lvl="1"/>
            <a:r>
              <a:rPr lang="en-US"/>
              <a:t>Body copy Segoe UI Regular 14/18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55995" y="4352947"/>
            <a:ext cx="11306469" cy="338554"/>
          </a:xfrm>
        </p:spPr>
        <p:txBody>
          <a:bodyPr lIns="0" tIns="0" rIns="0" bIns="0"/>
          <a:lstStyle>
            <a:lvl1pPr marL="0" indent="0">
              <a:lnSpc>
                <a:spcPts val="1176"/>
              </a:lnSpc>
              <a:spcBef>
                <a:spcPts val="0"/>
              </a:spcBef>
              <a:buNone/>
              <a:defRPr sz="1000" spc="0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1000" spc="0">
                <a:solidFill>
                  <a:schemeClr val="tx1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0" indent="0">
              <a:lnSpc>
                <a:spcPct val="100000"/>
              </a:lnSpc>
              <a:buNone/>
              <a:defRPr/>
            </a:lvl5pPr>
          </a:lstStyle>
          <a:p>
            <a:pPr lvl="4"/>
            <a:r>
              <a:rPr lang="en-US"/>
              <a:t>Small caption: Segoe UI Bold 10/12</a:t>
            </a:r>
          </a:p>
          <a:p>
            <a:pPr lvl="1"/>
            <a:r>
              <a:rPr lang="en-US"/>
              <a:t>Small caption Segoe Regular 10/12</a:t>
            </a:r>
          </a:p>
        </p:txBody>
      </p:sp>
      <p:sp>
        <p:nvSpPr>
          <p:cNvPr id="9" name="Footer Placeholder 14">
            <a:extLst>
              <a:ext uri="{FF2B5EF4-FFF2-40B4-BE49-F238E27FC236}">
                <a16:creationId xmlns:a16="http://schemas.microsoft.com/office/drawing/2014/main" id="{792CEBAD-C5CC-0544-9FE5-B0B00445BA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1838" y="6450194"/>
            <a:ext cx="11586711" cy="118296"/>
          </a:xfrm>
          <a:prstGeom prst="rect">
            <a:avLst/>
          </a:prstGeom>
        </p:spPr>
        <p:txBody>
          <a:bodyPr vert="horz" lIns="91440" tIns="45720" rIns="91440" bIns="45720" numCol="2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solidFill>
                  <a:schemeClr val="bg1">
                    <a:lumMod val="65000"/>
                  </a:schemeClr>
                </a:solidFill>
              </a:rPr>
              <a:t>© Microsoft Corporation                                                                                  								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2751105762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9343647" y="4235850"/>
            <a:ext cx="7496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2100047" y="4211002"/>
            <a:ext cx="7496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338859" y="1362700"/>
            <a:ext cx="9515557" cy="2032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338868" y="5292133"/>
            <a:ext cx="9515557" cy="2032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338867" y="2335685"/>
            <a:ext cx="9515600" cy="1363200"/>
          </a:xfrm>
          <a:prstGeom prst="rect">
            <a:avLst/>
          </a:prstGeom>
        </p:spPr>
        <p:txBody>
          <a:bodyPr spcFirstLastPara="1" wrap="square" lIns="182850" tIns="182850" rIns="182850" bIns="182850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08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0800"/>
              <a:buNone/>
              <a:defRPr sz="7200"/>
            </a:lvl2pPr>
            <a:lvl3pPr lvl="2" algn="ctr">
              <a:spcBef>
                <a:spcPts val="0"/>
              </a:spcBef>
              <a:spcAft>
                <a:spcPts val="0"/>
              </a:spcAft>
              <a:buSzPts val="10800"/>
              <a:buNone/>
              <a:defRPr sz="7200"/>
            </a:lvl3pPr>
            <a:lvl4pPr lvl="3" algn="ctr">
              <a:spcBef>
                <a:spcPts val="0"/>
              </a:spcBef>
              <a:spcAft>
                <a:spcPts val="0"/>
              </a:spcAft>
              <a:buSzPts val="10800"/>
              <a:buNone/>
              <a:defRPr sz="7200"/>
            </a:lvl4pPr>
            <a:lvl5pPr lvl="4" algn="ctr">
              <a:spcBef>
                <a:spcPts val="0"/>
              </a:spcBef>
              <a:spcAft>
                <a:spcPts val="0"/>
              </a:spcAft>
              <a:buSzPts val="10800"/>
              <a:buNone/>
              <a:defRPr sz="7200"/>
            </a:lvl5pPr>
            <a:lvl6pPr lvl="5" algn="ctr">
              <a:spcBef>
                <a:spcPts val="0"/>
              </a:spcBef>
              <a:spcAft>
                <a:spcPts val="0"/>
              </a:spcAft>
              <a:buSzPts val="10800"/>
              <a:buNone/>
              <a:defRPr sz="7200"/>
            </a:lvl6pPr>
            <a:lvl7pPr lvl="6" algn="ctr">
              <a:spcBef>
                <a:spcPts val="0"/>
              </a:spcBef>
              <a:spcAft>
                <a:spcPts val="0"/>
              </a:spcAft>
              <a:buSzPts val="10800"/>
              <a:buNone/>
              <a:defRPr sz="7200"/>
            </a:lvl7pPr>
            <a:lvl8pPr lvl="7" algn="ctr">
              <a:spcBef>
                <a:spcPts val="0"/>
              </a:spcBef>
              <a:spcAft>
                <a:spcPts val="0"/>
              </a:spcAft>
              <a:buSzPts val="10800"/>
              <a:buNone/>
              <a:defRPr sz="7200"/>
            </a:lvl8pPr>
            <a:lvl9pPr lvl="8" algn="ctr">
              <a:spcBef>
                <a:spcPts val="0"/>
              </a:spcBef>
              <a:spcAft>
                <a:spcPts val="0"/>
              </a:spcAft>
              <a:buSzPts val="10800"/>
              <a:buNone/>
              <a:defRPr sz="72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2849633" y="3800052"/>
            <a:ext cx="6494000" cy="10568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3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3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3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3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3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3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3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32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67" y="3429200"/>
            <a:ext cx="12192000" cy="3428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415600" y="1086400"/>
            <a:ext cx="11428400" cy="12560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100" y="6727600"/>
            <a:ext cx="12192000" cy="130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9432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415600" y="1688433"/>
            <a:ext cx="11360800" cy="44036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/>
          <a:lstStyle>
            <a:lvl1pPr marL="304815" lvl="0" indent="-304815">
              <a:spcBef>
                <a:spcPts val="0"/>
              </a:spcBef>
              <a:spcAft>
                <a:spcPts val="0"/>
              </a:spcAft>
              <a:buSzPts val="3600"/>
              <a:buChar char="●"/>
              <a:defRPr/>
            </a:lvl1pPr>
            <a:lvl2pPr marL="609630" lvl="1" indent="-270947">
              <a:spcBef>
                <a:spcPts val="2133"/>
              </a:spcBef>
              <a:spcAft>
                <a:spcPts val="0"/>
              </a:spcAft>
              <a:buSzPts val="2800"/>
              <a:buChar char="○"/>
              <a:defRPr/>
            </a:lvl2pPr>
            <a:lvl3pPr marL="914446" lvl="2" indent="-270947">
              <a:spcBef>
                <a:spcPts val="2133"/>
              </a:spcBef>
              <a:spcAft>
                <a:spcPts val="0"/>
              </a:spcAft>
              <a:buSzPts val="2800"/>
              <a:buChar char="■"/>
              <a:defRPr/>
            </a:lvl3pPr>
            <a:lvl4pPr marL="1219261" lvl="3" indent="-270947">
              <a:spcBef>
                <a:spcPts val="2133"/>
              </a:spcBef>
              <a:spcAft>
                <a:spcPts val="0"/>
              </a:spcAft>
              <a:buSzPts val="2800"/>
              <a:buChar char="●"/>
              <a:defRPr/>
            </a:lvl4pPr>
            <a:lvl5pPr marL="1524076" lvl="4" indent="-270947">
              <a:spcBef>
                <a:spcPts val="2133"/>
              </a:spcBef>
              <a:spcAft>
                <a:spcPts val="0"/>
              </a:spcAft>
              <a:buSzPts val="2800"/>
              <a:buChar char="○"/>
              <a:defRPr/>
            </a:lvl5pPr>
            <a:lvl6pPr marL="1828891" lvl="5" indent="-270947">
              <a:spcBef>
                <a:spcPts val="2133"/>
              </a:spcBef>
              <a:spcAft>
                <a:spcPts val="0"/>
              </a:spcAft>
              <a:buSzPts val="2800"/>
              <a:buChar char="■"/>
              <a:defRPr/>
            </a:lvl6pPr>
            <a:lvl7pPr marL="2133707" lvl="6" indent="-270947">
              <a:spcBef>
                <a:spcPts val="2133"/>
              </a:spcBef>
              <a:spcAft>
                <a:spcPts val="0"/>
              </a:spcAft>
              <a:buSzPts val="2800"/>
              <a:buChar char="●"/>
              <a:defRPr/>
            </a:lvl7pPr>
            <a:lvl8pPr marL="2438522" lvl="7" indent="-270947">
              <a:spcBef>
                <a:spcPts val="2133"/>
              </a:spcBef>
              <a:spcAft>
                <a:spcPts val="0"/>
              </a:spcAft>
              <a:buSzPts val="2800"/>
              <a:buChar char="○"/>
              <a:defRPr/>
            </a:lvl8pPr>
            <a:lvl9pPr marL="2743337" lvl="8" indent="-270947">
              <a:spcBef>
                <a:spcPts val="2133"/>
              </a:spcBef>
              <a:spcAft>
                <a:spcPts val="2133"/>
              </a:spcAft>
              <a:buSzPts val="28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9432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415600" y="1688233"/>
            <a:ext cx="5333200" cy="44036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/>
          <a:lstStyle>
            <a:lvl1pPr marL="304815" lvl="0" indent="-270947">
              <a:spcBef>
                <a:spcPts val="0"/>
              </a:spcBef>
              <a:spcAft>
                <a:spcPts val="0"/>
              </a:spcAft>
              <a:buSzPts val="2800"/>
              <a:buChar char="●"/>
              <a:defRPr sz="1900"/>
            </a:lvl1pPr>
            <a:lvl2pPr marL="609630" lvl="1" indent="-254013">
              <a:spcBef>
                <a:spcPts val="2133"/>
              </a:spcBef>
              <a:spcAft>
                <a:spcPts val="0"/>
              </a:spcAft>
              <a:buSzPts val="2400"/>
              <a:buChar char="○"/>
              <a:defRPr sz="1600"/>
            </a:lvl2pPr>
            <a:lvl3pPr marL="914446" lvl="2" indent="-254013">
              <a:spcBef>
                <a:spcPts val="2133"/>
              </a:spcBef>
              <a:spcAft>
                <a:spcPts val="0"/>
              </a:spcAft>
              <a:buSzPts val="2400"/>
              <a:buChar char="■"/>
              <a:defRPr sz="1600"/>
            </a:lvl3pPr>
            <a:lvl4pPr marL="1219261" lvl="3" indent="-254013">
              <a:spcBef>
                <a:spcPts val="2133"/>
              </a:spcBef>
              <a:spcAft>
                <a:spcPts val="0"/>
              </a:spcAft>
              <a:buSzPts val="2400"/>
              <a:buChar char="●"/>
              <a:defRPr sz="1600"/>
            </a:lvl4pPr>
            <a:lvl5pPr marL="1524076" lvl="4" indent="-254013">
              <a:spcBef>
                <a:spcPts val="2133"/>
              </a:spcBef>
              <a:spcAft>
                <a:spcPts val="0"/>
              </a:spcAft>
              <a:buSzPts val="2400"/>
              <a:buChar char="○"/>
              <a:defRPr sz="1600"/>
            </a:lvl5pPr>
            <a:lvl6pPr marL="1828891" lvl="5" indent="-254013">
              <a:spcBef>
                <a:spcPts val="2133"/>
              </a:spcBef>
              <a:spcAft>
                <a:spcPts val="0"/>
              </a:spcAft>
              <a:buSzPts val="2400"/>
              <a:buChar char="■"/>
              <a:defRPr sz="1600"/>
            </a:lvl6pPr>
            <a:lvl7pPr marL="2133707" lvl="6" indent="-254013">
              <a:spcBef>
                <a:spcPts val="2133"/>
              </a:spcBef>
              <a:spcAft>
                <a:spcPts val="0"/>
              </a:spcAft>
              <a:buSzPts val="2400"/>
              <a:buChar char="●"/>
              <a:defRPr sz="1600"/>
            </a:lvl7pPr>
            <a:lvl8pPr marL="2438522" lvl="7" indent="-254013">
              <a:spcBef>
                <a:spcPts val="2133"/>
              </a:spcBef>
              <a:spcAft>
                <a:spcPts val="0"/>
              </a:spcAft>
              <a:buSzPts val="2400"/>
              <a:buChar char="○"/>
              <a:defRPr sz="1600"/>
            </a:lvl8pPr>
            <a:lvl9pPr marL="2743337" lvl="8" indent="-254013">
              <a:spcBef>
                <a:spcPts val="2133"/>
              </a:spcBef>
              <a:spcAft>
                <a:spcPts val="2133"/>
              </a:spcAft>
              <a:buSzPts val="2400"/>
              <a:buChar char="■"/>
              <a:defRPr sz="16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6443200" y="1688233"/>
            <a:ext cx="5333200" cy="44036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/>
          <a:lstStyle>
            <a:lvl1pPr marL="304815" lvl="0" indent="-270947">
              <a:spcBef>
                <a:spcPts val="0"/>
              </a:spcBef>
              <a:spcAft>
                <a:spcPts val="0"/>
              </a:spcAft>
              <a:buSzPts val="2800"/>
              <a:buChar char="●"/>
              <a:defRPr sz="1900"/>
            </a:lvl1pPr>
            <a:lvl2pPr marL="609630" lvl="1" indent="-254013">
              <a:spcBef>
                <a:spcPts val="2133"/>
              </a:spcBef>
              <a:spcAft>
                <a:spcPts val="0"/>
              </a:spcAft>
              <a:buSzPts val="2400"/>
              <a:buChar char="○"/>
              <a:defRPr sz="1600"/>
            </a:lvl2pPr>
            <a:lvl3pPr marL="914446" lvl="2" indent="-254013">
              <a:spcBef>
                <a:spcPts val="2133"/>
              </a:spcBef>
              <a:spcAft>
                <a:spcPts val="0"/>
              </a:spcAft>
              <a:buSzPts val="2400"/>
              <a:buChar char="■"/>
              <a:defRPr sz="1600"/>
            </a:lvl3pPr>
            <a:lvl4pPr marL="1219261" lvl="3" indent="-254013">
              <a:spcBef>
                <a:spcPts val="2133"/>
              </a:spcBef>
              <a:spcAft>
                <a:spcPts val="0"/>
              </a:spcAft>
              <a:buSzPts val="2400"/>
              <a:buChar char="●"/>
              <a:defRPr sz="1600"/>
            </a:lvl4pPr>
            <a:lvl5pPr marL="1524076" lvl="4" indent="-254013">
              <a:spcBef>
                <a:spcPts val="2133"/>
              </a:spcBef>
              <a:spcAft>
                <a:spcPts val="0"/>
              </a:spcAft>
              <a:buSzPts val="2400"/>
              <a:buChar char="○"/>
              <a:defRPr sz="1600"/>
            </a:lvl5pPr>
            <a:lvl6pPr marL="1828891" lvl="5" indent="-254013">
              <a:spcBef>
                <a:spcPts val="2133"/>
              </a:spcBef>
              <a:spcAft>
                <a:spcPts val="0"/>
              </a:spcAft>
              <a:buSzPts val="2400"/>
              <a:buChar char="■"/>
              <a:defRPr sz="1600"/>
            </a:lvl6pPr>
            <a:lvl7pPr marL="2133707" lvl="6" indent="-254013">
              <a:spcBef>
                <a:spcPts val="2133"/>
              </a:spcBef>
              <a:spcAft>
                <a:spcPts val="0"/>
              </a:spcAft>
              <a:buSzPts val="2400"/>
              <a:buChar char="●"/>
              <a:defRPr sz="1600"/>
            </a:lvl7pPr>
            <a:lvl8pPr marL="2438522" lvl="7" indent="-254013">
              <a:spcBef>
                <a:spcPts val="2133"/>
              </a:spcBef>
              <a:spcAft>
                <a:spcPts val="0"/>
              </a:spcAft>
              <a:buSzPts val="2400"/>
              <a:buChar char="○"/>
              <a:defRPr sz="1600"/>
            </a:lvl8pPr>
            <a:lvl9pPr marL="2743337" lvl="8" indent="-254013">
              <a:spcBef>
                <a:spcPts val="2133"/>
              </a:spcBef>
              <a:spcAft>
                <a:spcPts val="2133"/>
              </a:spcAft>
              <a:buSzPts val="2400"/>
              <a:buChar char="■"/>
              <a:defRPr sz="16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</p:spPr>
        <p:txBody>
          <a:bodyPr spcFirstLastPara="1" wrap="square" lIns="182850" tIns="182850" rIns="182850" bIns="182850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32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2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/>
          <a:lstStyle>
            <a:lvl1pPr marL="304815" lvl="0" indent="-254013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1600"/>
            </a:lvl1pPr>
            <a:lvl2pPr marL="609630" lvl="1" indent="-254013">
              <a:spcBef>
                <a:spcPts val="2133"/>
              </a:spcBef>
              <a:spcAft>
                <a:spcPts val="0"/>
              </a:spcAft>
              <a:buSzPts val="2400"/>
              <a:buChar char="○"/>
              <a:defRPr sz="1600"/>
            </a:lvl2pPr>
            <a:lvl3pPr marL="914446" lvl="2" indent="-254013">
              <a:spcBef>
                <a:spcPts val="2133"/>
              </a:spcBef>
              <a:spcAft>
                <a:spcPts val="0"/>
              </a:spcAft>
              <a:buSzPts val="2400"/>
              <a:buChar char="■"/>
              <a:defRPr sz="1600"/>
            </a:lvl3pPr>
            <a:lvl4pPr marL="1219261" lvl="3" indent="-254013">
              <a:spcBef>
                <a:spcPts val="2133"/>
              </a:spcBef>
              <a:spcAft>
                <a:spcPts val="0"/>
              </a:spcAft>
              <a:buSzPts val="2400"/>
              <a:buChar char="●"/>
              <a:defRPr sz="1600"/>
            </a:lvl4pPr>
            <a:lvl5pPr marL="1524076" lvl="4" indent="-254013">
              <a:spcBef>
                <a:spcPts val="2133"/>
              </a:spcBef>
              <a:spcAft>
                <a:spcPts val="0"/>
              </a:spcAft>
              <a:buSzPts val="2400"/>
              <a:buChar char="○"/>
              <a:defRPr sz="1600"/>
            </a:lvl5pPr>
            <a:lvl6pPr marL="1828891" lvl="5" indent="-254013">
              <a:spcBef>
                <a:spcPts val="2133"/>
              </a:spcBef>
              <a:spcAft>
                <a:spcPts val="0"/>
              </a:spcAft>
              <a:buSzPts val="2400"/>
              <a:buChar char="■"/>
              <a:defRPr sz="1600"/>
            </a:lvl6pPr>
            <a:lvl7pPr marL="2133707" lvl="6" indent="-254013">
              <a:spcBef>
                <a:spcPts val="2133"/>
              </a:spcBef>
              <a:spcAft>
                <a:spcPts val="0"/>
              </a:spcAft>
              <a:buSzPts val="2400"/>
              <a:buChar char="●"/>
              <a:defRPr sz="1600"/>
            </a:lvl7pPr>
            <a:lvl8pPr marL="2438522" lvl="7" indent="-254013">
              <a:spcBef>
                <a:spcPts val="2133"/>
              </a:spcBef>
              <a:spcAft>
                <a:spcPts val="0"/>
              </a:spcAft>
              <a:buSzPts val="2400"/>
              <a:buChar char="○"/>
              <a:defRPr sz="1600"/>
            </a:lvl8pPr>
            <a:lvl9pPr marL="2743337" lvl="8" indent="-254013">
              <a:spcBef>
                <a:spcPts val="2133"/>
              </a:spcBef>
              <a:spcAft>
                <a:spcPts val="2133"/>
              </a:spcAft>
              <a:buSzPts val="2400"/>
              <a:buChar char="■"/>
              <a:defRPr sz="16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653667" y="701800"/>
            <a:ext cx="7484800" cy="54544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800"/>
              <a:buNone/>
              <a:defRPr sz="72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800"/>
              <a:buNone/>
              <a:defRPr sz="72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800"/>
              <a:buNone/>
              <a:defRPr sz="72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800"/>
              <a:buNone/>
              <a:defRPr sz="72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800"/>
              <a:buNone/>
              <a:defRPr sz="72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800"/>
              <a:buNone/>
              <a:defRPr sz="72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800"/>
              <a:buNone/>
              <a:defRPr sz="72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800"/>
              <a:buNone/>
              <a:defRPr sz="72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800"/>
              <a:buNone/>
              <a:defRPr sz="72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6706233" y="5994000"/>
            <a:ext cx="624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354000" y="1386233"/>
            <a:ext cx="5393600" cy="2234400"/>
          </a:xfrm>
          <a:prstGeom prst="rect">
            <a:avLst/>
          </a:prstGeom>
        </p:spPr>
        <p:txBody>
          <a:bodyPr spcFirstLastPara="1" wrap="square" lIns="182850" tIns="182850" rIns="182850" bIns="182850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56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354000" y="3635833"/>
            <a:ext cx="5393600" cy="16468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28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6586000" y="965600"/>
            <a:ext cx="5116000" cy="49268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/>
          <a:lstStyle>
            <a:lvl1pPr marL="304815" lvl="0" indent="-30481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Char char="●"/>
              <a:defRPr>
                <a:solidFill>
                  <a:schemeClr val="lt1"/>
                </a:solidFill>
              </a:defRPr>
            </a:lvl1pPr>
            <a:lvl2pPr marL="609630" lvl="1" indent="-270947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>
                <a:solidFill>
                  <a:schemeClr val="lt1"/>
                </a:solidFill>
              </a:defRPr>
            </a:lvl2pPr>
            <a:lvl3pPr marL="914446" lvl="2" indent="-270947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2800"/>
              <a:buChar char="■"/>
              <a:defRPr>
                <a:solidFill>
                  <a:schemeClr val="lt1"/>
                </a:solidFill>
              </a:defRPr>
            </a:lvl3pPr>
            <a:lvl4pPr marL="1219261" lvl="3" indent="-270947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  <a:defRPr>
                <a:solidFill>
                  <a:schemeClr val="lt1"/>
                </a:solidFill>
              </a:defRPr>
            </a:lvl4pPr>
            <a:lvl5pPr marL="1524076" lvl="4" indent="-270947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>
                <a:solidFill>
                  <a:schemeClr val="lt1"/>
                </a:solidFill>
              </a:defRPr>
            </a:lvl5pPr>
            <a:lvl6pPr marL="1828891" lvl="5" indent="-270947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2800"/>
              <a:buChar char="■"/>
              <a:defRPr>
                <a:solidFill>
                  <a:schemeClr val="lt1"/>
                </a:solidFill>
              </a:defRPr>
            </a:lvl6pPr>
            <a:lvl7pPr marL="2133707" lvl="6" indent="-270947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  <a:defRPr>
                <a:solidFill>
                  <a:schemeClr val="lt1"/>
                </a:solidFill>
              </a:defRPr>
            </a:lvl7pPr>
            <a:lvl8pPr marL="2438522" lvl="7" indent="-270947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>
                <a:solidFill>
                  <a:schemeClr val="lt1"/>
                </a:solidFill>
              </a:defRPr>
            </a:lvl8pPr>
            <a:lvl9pPr marL="2743337" lvl="8" indent="-270947">
              <a:spcBef>
                <a:spcPts val="2133"/>
              </a:spcBef>
              <a:spcAft>
                <a:spcPts val="2133"/>
              </a:spcAft>
              <a:buClr>
                <a:schemeClr val="lt1"/>
              </a:buClr>
              <a:buSzPts val="28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415600" y="5640967"/>
            <a:ext cx="7998400" cy="7984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/>
          <a:lstStyle>
            <a:lvl1pPr marL="304815" lvl="0" indent="-15240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PT Sans Narrow"/>
              <a:buNone/>
              <a:defRPr sz="32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100" y="6727600"/>
            <a:ext cx="12192000" cy="13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739800"/>
            <a:ext cx="11360800" cy="20512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6000"/>
              <a:buNone/>
              <a:defRPr sz="173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6000"/>
              <a:buNone/>
              <a:defRPr sz="173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6000"/>
              <a:buNone/>
              <a:defRPr sz="173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6000"/>
              <a:buNone/>
              <a:defRPr sz="173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6000"/>
              <a:buNone/>
              <a:defRPr sz="173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6000"/>
              <a:buNone/>
              <a:defRPr sz="173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6000"/>
              <a:buNone/>
              <a:defRPr sz="173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6000"/>
              <a:buNone/>
              <a:defRPr sz="173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6000"/>
              <a:buNone/>
              <a:defRPr sz="173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1"/>
          </p:nvPr>
        </p:nvSpPr>
        <p:spPr>
          <a:xfrm>
            <a:off x="415600" y="3994200"/>
            <a:ext cx="11360800" cy="14288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/>
          <a:lstStyle>
            <a:lvl1pPr marL="304815" lvl="0" indent="-304815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/>
            </a:lvl1pPr>
            <a:lvl2pPr marL="609630" lvl="1" indent="-270947" algn="ctr">
              <a:spcBef>
                <a:spcPts val="2133"/>
              </a:spcBef>
              <a:spcAft>
                <a:spcPts val="0"/>
              </a:spcAft>
              <a:buSzPts val="2800"/>
              <a:buChar char="○"/>
              <a:defRPr/>
            </a:lvl2pPr>
            <a:lvl3pPr marL="914446" lvl="2" indent="-270947" algn="ctr">
              <a:spcBef>
                <a:spcPts val="2133"/>
              </a:spcBef>
              <a:spcAft>
                <a:spcPts val="0"/>
              </a:spcAft>
              <a:buSzPts val="2800"/>
              <a:buChar char="■"/>
              <a:defRPr/>
            </a:lvl3pPr>
            <a:lvl4pPr marL="1219261" lvl="3" indent="-270947" algn="ctr">
              <a:spcBef>
                <a:spcPts val="2133"/>
              </a:spcBef>
              <a:spcAft>
                <a:spcPts val="0"/>
              </a:spcAft>
              <a:buSzPts val="2800"/>
              <a:buChar char="●"/>
              <a:defRPr/>
            </a:lvl4pPr>
            <a:lvl5pPr marL="1524076" lvl="4" indent="-270947" algn="ctr">
              <a:spcBef>
                <a:spcPts val="2133"/>
              </a:spcBef>
              <a:spcAft>
                <a:spcPts val="0"/>
              </a:spcAft>
              <a:buSzPts val="2800"/>
              <a:buChar char="○"/>
              <a:defRPr/>
            </a:lvl5pPr>
            <a:lvl6pPr marL="1828891" lvl="5" indent="-270947" algn="ctr">
              <a:spcBef>
                <a:spcPts val="2133"/>
              </a:spcBef>
              <a:spcAft>
                <a:spcPts val="0"/>
              </a:spcAft>
              <a:buSzPts val="2800"/>
              <a:buChar char="■"/>
              <a:defRPr/>
            </a:lvl6pPr>
            <a:lvl7pPr marL="2133707" lvl="6" indent="-270947" algn="ctr">
              <a:spcBef>
                <a:spcPts val="2133"/>
              </a:spcBef>
              <a:spcAft>
                <a:spcPts val="0"/>
              </a:spcAft>
              <a:buSzPts val="2800"/>
              <a:buChar char="●"/>
              <a:defRPr/>
            </a:lvl7pPr>
            <a:lvl8pPr marL="2438522" lvl="7" indent="-270947" algn="ctr">
              <a:spcBef>
                <a:spcPts val="2133"/>
              </a:spcBef>
              <a:spcAft>
                <a:spcPts val="0"/>
              </a:spcAft>
              <a:buSzPts val="2800"/>
              <a:buChar char="○"/>
              <a:defRPr/>
            </a:lvl8pPr>
            <a:lvl9pPr marL="2743337" lvl="8" indent="-270947" algn="ctr">
              <a:spcBef>
                <a:spcPts val="2133"/>
              </a:spcBef>
              <a:spcAft>
                <a:spcPts val="2133"/>
              </a:spcAft>
              <a:buSzPts val="28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 type="obj">
  <p:cSld name="OBJEC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00" cy="3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200" cy="3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sldNum" idx="12"/>
          </p:nvPr>
        </p:nvSpPr>
        <p:spPr>
          <a:xfrm>
            <a:off x="8778241" y="6377940"/>
            <a:ext cx="2804200" cy="3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>
            <a:spLocks noGrp="1"/>
          </p:cNvSpPr>
          <p:nvPr>
            <p:ph type="title"/>
          </p:nvPr>
        </p:nvSpPr>
        <p:spPr>
          <a:xfrm>
            <a:off x="1406025" y="1533597"/>
            <a:ext cx="9380000" cy="29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7200"/>
              <a:buNone/>
              <a:defRPr sz="5900" b="1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body" idx="1"/>
          </p:nvPr>
        </p:nvSpPr>
        <p:spPr>
          <a:xfrm>
            <a:off x="558516" y="2530475"/>
            <a:ext cx="4933200" cy="34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304815" lvl="0" indent="-152408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9600" b="1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609630" lvl="1" indent="-152408" algn="l" rtl="0">
              <a:spcBef>
                <a:spcPts val="2133"/>
              </a:spcBef>
              <a:spcAft>
                <a:spcPts val="0"/>
              </a:spcAft>
              <a:buSzPts val="2800"/>
              <a:buNone/>
              <a:defRPr/>
            </a:lvl2pPr>
            <a:lvl3pPr marL="914446" lvl="2" indent="-152408" algn="l" rtl="0">
              <a:spcBef>
                <a:spcPts val="2133"/>
              </a:spcBef>
              <a:spcAft>
                <a:spcPts val="0"/>
              </a:spcAft>
              <a:buSzPts val="2800"/>
              <a:buNone/>
              <a:defRPr/>
            </a:lvl3pPr>
            <a:lvl4pPr marL="1219261" lvl="3" indent="-152408" algn="l" rtl="0">
              <a:spcBef>
                <a:spcPts val="2133"/>
              </a:spcBef>
              <a:spcAft>
                <a:spcPts val="0"/>
              </a:spcAft>
              <a:buSzPts val="2800"/>
              <a:buNone/>
              <a:defRPr/>
            </a:lvl4pPr>
            <a:lvl5pPr marL="1524076" lvl="4" indent="-152408" algn="l" rtl="0">
              <a:spcBef>
                <a:spcPts val="2133"/>
              </a:spcBef>
              <a:spcAft>
                <a:spcPts val="0"/>
              </a:spcAft>
              <a:buSzPts val="2800"/>
              <a:buNone/>
              <a:defRPr/>
            </a:lvl5pPr>
            <a:lvl6pPr marL="1828891" lvl="5" indent="-152408" algn="l" rtl="0">
              <a:spcBef>
                <a:spcPts val="2133"/>
              </a:spcBef>
              <a:spcAft>
                <a:spcPts val="0"/>
              </a:spcAft>
              <a:buSzPts val="2800"/>
              <a:buNone/>
              <a:defRPr/>
            </a:lvl6pPr>
            <a:lvl7pPr marL="2133707" lvl="6" indent="-152408" algn="l" rtl="0">
              <a:spcBef>
                <a:spcPts val="2133"/>
              </a:spcBef>
              <a:spcAft>
                <a:spcPts val="0"/>
              </a:spcAft>
              <a:buSzPts val="2800"/>
              <a:buNone/>
              <a:defRPr/>
            </a:lvl7pPr>
            <a:lvl8pPr marL="2438522" lvl="7" indent="-152408" algn="l" rtl="0">
              <a:spcBef>
                <a:spcPts val="2133"/>
              </a:spcBef>
              <a:spcAft>
                <a:spcPts val="0"/>
              </a:spcAft>
              <a:buSzPts val="2800"/>
              <a:buNone/>
              <a:defRPr/>
            </a:lvl8pPr>
            <a:lvl9pPr marL="2743337" lvl="8" indent="-152408" algn="l" rtl="0">
              <a:spcBef>
                <a:spcPts val="2133"/>
              </a:spcBef>
              <a:spcAft>
                <a:spcPts val="2133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00" cy="3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200" cy="3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8778241" y="6377940"/>
            <a:ext cx="2804200" cy="3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337063" y="289514"/>
            <a:ext cx="11655840" cy="899665"/>
          </a:xfrm>
        </p:spPr>
        <p:txBody>
          <a:bodyPr tIns="45720" bIns="45720"/>
          <a:lstStyle>
            <a:lvl1pPr>
              <a:defRPr lang="en-US" sz="3600" b="0" kern="1200" cap="none" spc="0" baseline="0" dirty="0">
                <a:ln w="3175">
                  <a:noFill/>
                </a:ln>
                <a:gradFill>
                  <a:gsLst>
                    <a:gs pos="1250">
                      <a:schemeClr val="accent1"/>
                    </a:gs>
                    <a:gs pos="100000">
                      <a:schemeClr val="accent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Title Text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337064" y="1189179"/>
            <a:ext cx="11655078" cy="85132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1000" b="0"/>
            </a:lvl4pPr>
            <a:lvl5pPr>
              <a:defRPr sz="1000" b="0"/>
            </a:lvl5pPr>
          </a:lstStyle>
          <a:p>
            <a:pPr lvl="0"/>
            <a:r>
              <a:rPr lang="en-US"/>
              <a:t>Subheading text style</a:t>
            </a:r>
          </a:p>
          <a:p>
            <a:pPr lvl="1"/>
            <a:r>
              <a:rPr lang="en-US"/>
              <a:t>Paragraph title text style</a:t>
            </a:r>
          </a:p>
          <a:p>
            <a:pPr lvl="2"/>
            <a:r>
              <a:rPr lang="en-US"/>
              <a:t>Body text style</a:t>
            </a:r>
          </a:p>
        </p:txBody>
      </p:sp>
    </p:spTree>
    <p:extLst>
      <p:ext uri="{BB962C8B-B14F-4D97-AF65-F5344CB8AC3E}">
        <p14:creationId xmlns:p14="http://schemas.microsoft.com/office/powerpoint/2010/main" val="144091041"/>
      </p:ext>
    </p:extLst>
  </p:cSld>
  <p:clrMapOvr>
    <a:masterClrMapping/>
  </p:clrMapOvr>
  <p:transition>
    <p:fade/>
  </p:transition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337063" y="289514"/>
            <a:ext cx="11655840" cy="899665"/>
          </a:xfrm>
        </p:spPr>
        <p:txBody>
          <a:bodyPr tIns="45720" bIns="45720"/>
          <a:lstStyle>
            <a:lvl1pPr>
              <a:defRPr lang="en-US" sz="3600" b="0" kern="1200" cap="none" spc="0" baseline="0" dirty="0">
                <a:ln w="3175">
                  <a:noFill/>
                </a:ln>
                <a:gradFill>
                  <a:gsLst>
                    <a:gs pos="1250">
                      <a:schemeClr val="accent1"/>
                    </a:gs>
                    <a:gs pos="100000">
                      <a:schemeClr val="accent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Title Text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337064" y="1189179"/>
            <a:ext cx="11655078" cy="85132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1000" b="0"/>
            </a:lvl4pPr>
            <a:lvl5pPr>
              <a:defRPr sz="1000" b="0"/>
            </a:lvl5pPr>
          </a:lstStyle>
          <a:p>
            <a:pPr lvl="0"/>
            <a:r>
              <a:rPr lang="en-US"/>
              <a:t>Subheading text style</a:t>
            </a:r>
          </a:p>
          <a:p>
            <a:pPr lvl="1"/>
            <a:r>
              <a:rPr lang="en-US"/>
              <a:t>Paragraph title text style</a:t>
            </a:r>
          </a:p>
          <a:p>
            <a:pPr lvl="2"/>
            <a:r>
              <a:rPr lang="en-US"/>
              <a:t>Body text style</a:t>
            </a:r>
          </a:p>
        </p:txBody>
      </p:sp>
    </p:spTree>
    <p:extLst>
      <p:ext uri="{BB962C8B-B14F-4D97-AF65-F5344CB8AC3E}">
        <p14:creationId xmlns:p14="http://schemas.microsoft.com/office/powerpoint/2010/main" val="144091041"/>
      </p:ext>
    </p:extLst>
  </p:cSld>
  <p:clrMapOvr>
    <a:masterClrMapping/>
  </p:clrMapOvr>
  <p:transition>
    <p:fade/>
  </p:transition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3" r:id="rId3"/>
    <p:sldLayoutId id="2147483675" r:id="rId4"/>
    <p:sldLayoutId id="2147483676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rop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9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PT Sans Narrow"/>
              <a:buNone/>
              <a:defRPr sz="72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PT Sans Narrow"/>
              <a:buNone/>
              <a:defRPr sz="72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PT Sans Narrow"/>
              <a:buNone/>
              <a:defRPr sz="72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PT Sans Narrow"/>
              <a:buNone/>
              <a:defRPr sz="72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PT Sans Narrow"/>
              <a:buNone/>
              <a:defRPr sz="72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PT Sans Narrow"/>
              <a:buNone/>
              <a:defRPr sz="72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PT Sans Narrow"/>
              <a:buNone/>
              <a:defRPr sz="72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PT Sans Narrow"/>
              <a:buNone/>
              <a:defRPr sz="72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PT Sans Narrow"/>
              <a:buNone/>
              <a:defRPr sz="72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688433"/>
            <a:ext cx="11360800" cy="44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t" anchorCtr="0"/>
          <a:lstStyle>
            <a:lvl1pPr marL="457200" lvl="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Open Sans"/>
              <a:buChar char="●"/>
              <a:defRPr sz="36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40640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Open Sans"/>
              <a:buChar char="○"/>
              <a:defRPr sz="2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40640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Open Sans"/>
              <a:buChar char="■"/>
              <a:defRPr sz="2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40640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Open Sans"/>
              <a:buChar char="●"/>
              <a:defRPr sz="2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40640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Open Sans"/>
              <a:buChar char="○"/>
              <a:defRPr sz="2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40640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Open Sans"/>
              <a:buChar char="■"/>
              <a:defRPr sz="2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40640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Open Sans"/>
              <a:buChar char="●"/>
              <a:defRPr sz="2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40640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Open Sans"/>
              <a:buChar char="○"/>
              <a:defRPr sz="2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406400">
              <a:lnSpc>
                <a:spcPct val="115000"/>
              </a:lnSpc>
              <a:spcBef>
                <a:spcPts val="3200"/>
              </a:spcBef>
              <a:spcAft>
                <a:spcPts val="3200"/>
              </a:spcAft>
              <a:buClr>
                <a:schemeClr val="dk2"/>
              </a:buClr>
              <a:buSzPts val="2800"/>
              <a:buFont typeface="Open Sans"/>
              <a:buChar char="■"/>
              <a:defRPr sz="2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9" r:id="rId10"/>
    <p:sldLayoutId id="2147483660" r:id="rId11"/>
    <p:sldLayoutId id="2147483664" r:id="rId12"/>
    <p:sldLayoutId id="2147483665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2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10" Type="http://schemas.openxmlformats.org/officeDocument/2006/relationships/comments" Target="../comments/comment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s://github.com/weaveworks/eksct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microsoft.com/office/2007/relationships/hdphoto" Target="../media/hdphoto1.wdp"/><Relationship Id="rId18" Type="http://schemas.microsoft.com/office/2007/relationships/hdphoto" Target="../media/hdphoto3.wdp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12" Type="http://schemas.openxmlformats.org/officeDocument/2006/relationships/image" Target="../media/image12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6" Type="http://schemas.microsoft.com/office/2007/relationships/hdphoto" Target="../media/hdphoto2.wdp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4.png"/><Relationship Id="rId10" Type="http://schemas.openxmlformats.org/officeDocument/2006/relationships/image" Target="../media/image10.jpeg"/><Relationship Id="rId19" Type="http://schemas.openxmlformats.org/officeDocument/2006/relationships/image" Target="../media/image16.png"/><Relationship Id="rId4" Type="http://schemas.openxmlformats.org/officeDocument/2006/relationships/image" Target="../media/image4.png"/><Relationship Id="rId9" Type="http://schemas.openxmlformats.org/officeDocument/2006/relationships/image" Target="../media/image9.jpeg"/><Relationship Id="rId14" Type="http://schemas.openxmlformats.org/officeDocument/2006/relationships/image" Target="../media/image1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2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/>
          <p:nvPr/>
        </p:nvSpPr>
        <p:spPr>
          <a:xfrm>
            <a:off x="-22273" y="2222782"/>
            <a:ext cx="12192000" cy="5326782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1200"/>
          </a:p>
        </p:txBody>
      </p:sp>
      <p:sp>
        <p:nvSpPr>
          <p:cNvPr id="91" name="Google Shape;91;p17"/>
          <p:cNvSpPr/>
          <p:nvPr/>
        </p:nvSpPr>
        <p:spPr>
          <a:xfrm>
            <a:off x="13852" y="1531218"/>
            <a:ext cx="12194101" cy="558006"/>
          </a:xfrm>
          <a:custGeom>
            <a:avLst/>
            <a:gdLst/>
            <a:ahLst/>
            <a:cxnLst/>
            <a:rect l="l" t="t" r="r" b="b"/>
            <a:pathLst>
              <a:path w="13563600" h="704850" extrusionOk="0">
                <a:moveTo>
                  <a:pt x="0" y="0"/>
                </a:moveTo>
                <a:lnTo>
                  <a:pt x="13563600" y="0"/>
                </a:lnTo>
                <a:lnTo>
                  <a:pt x="13563600" y="704850"/>
                </a:lnTo>
                <a:lnTo>
                  <a:pt x="0" y="704850"/>
                </a:lnTo>
                <a:lnTo>
                  <a:pt x="0" y="0"/>
                </a:lnTo>
                <a:close/>
              </a:path>
            </a:pathLst>
          </a:custGeom>
          <a:solidFill>
            <a:srgbClr val="119981"/>
          </a:solidFill>
          <a:ln w="9525" cap="flat" cmpd="sng">
            <a:solidFill>
              <a:srgbClr val="11998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endParaRPr sz="1200">
              <a:solidFill>
                <a:srgbClr val="119981"/>
              </a:solidFill>
              <a:highlight>
                <a:schemeClr val="lt1"/>
              </a:highlight>
            </a:endParaRPr>
          </a:p>
        </p:txBody>
      </p:sp>
      <p:sp>
        <p:nvSpPr>
          <p:cNvPr id="92" name="Google Shape;92;p17"/>
          <p:cNvSpPr txBox="1"/>
          <p:nvPr/>
        </p:nvSpPr>
        <p:spPr>
          <a:xfrm>
            <a:off x="970774" y="3203064"/>
            <a:ext cx="6060538" cy="1265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8467"/>
            <a:r>
              <a:rPr lang="en-US" sz="3600" b="1">
                <a:solidFill>
                  <a:srgbClr val="3D3D3D"/>
                </a:solidFill>
                <a:latin typeface="Avenir Next LT Pro"/>
                <a:ea typeface="Barlow Black"/>
                <a:cs typeface="Barlow Black"/>
                <a:sym typeface="Barlow Black"/>
              </a:rPr>
              <a:t>DELIVERING ON DIGITAL TRANSFORMATION</a:t>
            </a:r>
            <a:br>
              <a:rPr lang="en-US" sz="3600" b="1">
                <a:latin typeface="Avenir Next LT Pro"/>
                <a:ea typeface="Barlow Black"/>
                <a:cs typeface="Barlow Black"/>
              </a:rPr>
            </a:br>
            <a:r>
              <a:rPr lang="en-US" sz="3600" b="1">
                <a:solidFill>
                  <a:srgbClr val="3D3D3D"/>
                </a:solidFill>
                <a:latin typeface="Avenir Next LT Pro"/>
                <a:ea typeface="Barlow Black"/>
                <a:cs typeface="Barlow Black"/>
                <a:sym typeface="Barlow Black"/>
              </a:rPr>
              <a:t>&amp; DISRUPTIVE TECHNOLOGIES</a:t>
            </a:r>
            <a:endParaRPr lang="en-US" sz="3600" b="1">
              <a:solidFill>
                <a:srgbClr val="3D3D3D"/>
              </a:solidFill>
              <a:latin typeface="Avenir Next LT Pro"/>
              <a:ea typeface="Barlow Black"/>
              <a:cs typeface="Barlow Black"/>
            </a:endParaRPr>
          </a:p>
        </p:txBody>
      </p:sp>
      <p:sp>
        <p:nvSpPr>
          <p:cNvPr id="95" name="Google Shape;95;p17"/>
          <p:cNvSpPr/>
          <p:nvPr/>
        </p:nvSpPr>
        <p:spPr>
          <a:xfrm>
            <a:off x="9467" y="2194049"/>
            <a:ext cx="12184634" cy="50514"/>
          </a:xfrm>
          <a:custGeom>
            <a:avLst/>
            <a:gdLst/>
            <a:ahLst/>
            <a:cxnLst/>
            <a:rect l="l" t="t" r="r" b="b"/>
            <a:pathLst>
              <a:path w="13563600" h="704850" extrusionOk="0">
                <a:moveTo>
                  <a:pt x="0" y="0"/>
                </a:moveTo>
                <a:lnTo>
                  <a:pt x="13563600" y="0"/>
                </a:lnTo>
                <a:lnTo>
                  <a:pt x="13563600" y="704850"/>
                </a:lnTo>
                <a:lnTo>
                  <a:pt x="0" y="704850"/>
                </a:lnTo>
                <a:lnTo>
                  <a:pt x="0" y="0"/>
                </a:lnTo>
                <a:close/>
              </a:path>
            </a:pathLst>
          </a:custGeom>
          <a:solidFill>
            <a:srgbClr val="119981"/>
          </a:solidFill>
          <a:ln w="9525" cap="flat" cmpd="sng">
            <a:solidFill>
              <a:srgbClr val="11998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endParaRPr sz="1200">
              <a:highlight>
                <a:schemeClr val="lt1"/>
              </a:highlight>
            </a:endParaRPr>
          </a:p>
        </p:txBody>
      </p:sp>
      <p:pic>
        <p:nvPicPr>
          <p:cNvPr id="2" name="Graphic 4">
            <a:extLst>
              <a:ext uri="{FF2B5EF4-FFF2-40B4-BE49-F238E27FC236}">
                <a16:creationId xmlns:a16="http://schemas.microsoft.com/office/drawing/2014/main" id="{4FC606AA-FFF2-4F4E-963E-E0C538A869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2733" y="348867"/>
            <a:ext cx="3352799" cy="1358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7952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30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DE93A6A8-6550-406E-9496-C66376F0A7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8653017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7" name="Picture 77" descr="A picture containing drawing&#10;&#10;Description automatically generated">
            <a:extLst>
              <a:ext uri="{FF2B5EF4-FFF2-40B4-BE49-F238E27FC236}">
                <a16:creationId xmlns:a16="http://schemas.microsoft.com/office/drawing/2014/main" id="{F5C5704B-2375-4B03-948D-A12C5F02A4E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71600" y="2314575"/>
            <a:ext cx="2114550" cy="2114550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</p:pic>
      <p:pic>
        <p:nvPicPr>
          <p:cNvPr id="79" name="Picture 79" descr="A close up of a sign&#10;&#10;Description automatically generated">
            <a:extLst>
              <a:ext uri="{FF2B5EF4-FFF2-40B4-BE49-F238E27FC236}">
                <a16:creationId xmlns:a16="http://schemas.microsoft.com/office/drawing/2014/main" id="{317B6E54-90CC-45A1-B6EB-0F39C5D86BA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20125" y="2314575"/>
            <a:ext cx="2171700" cy="2152650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</p:pic>
      <p:pic>
        <p:nvPicPr>
          <p:cNvPr id="80" name="Picture 80" descr="A close up of a sign&#10;&#10;Description automatically generated">
            <a:extLst>
              <a:ext uri="{FF2B5EF4-FFF2-40B4-BE49-F238E27FC236}">
                <a16:creationId xmlns:a16="http://schemas.microsoft.com/office/drawing/2014/main" id="{DB3D7D5E-7FB6-477E-8BCB-C89B3F274F4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10150" y="2362200"/>
            <a:ext cx="2105025" cy="2105025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</p:pic>
      <p:sp>
        <p:nvSpPr>
          <p:cNvPr id="46" name="Google Shape;91;p17">
            <a:extLst>
              <a:ext uri="{FF2B5EF4-FFF2-40B4-BE49-F238E27FC236}">
                <a16:creationId xmlns:a16="http://schemas.microsoft.com/office/drawing/2014/main" id="{66A9F2D7-C1DB-40B1-A12F-F9EF46143131}"/>
              </a:ext>
            </a:extLst>
          </p:cNvPr>
          <p:cNvSpPr/>
          <p:nvPr/>
        </p:nvSpPr>
        <p:spPr>
          <a:xfrm>
            <a:off x="3520" y="370556"/>
            <a:ext cx="487258" cy="1342465"/>
          </a:xfrm>
          <a:custGeom>
            <a:avLst/>
            <a:gdLst/>
            <a:ahLst/>
            <a:cxnLst/>
            <a:rect l="l" t="t" r="r" b="b"/>
            <a:pathLst>
              <a:path w="13563600" h="704850" extrusionOk="0">
                <a:moveTo>
                  <a:pt x="0" y="0"/>
                </a:moveTo>
                <a:lnTo>
                  <a:pt x="13563600" y="0"/>
                </a:lnTo>
                <a:lnTo>
                  <a:pt x="13563600" y="704850"/>
                </a:lnTo>
                <a:lnTo>
                  <a:pt x="0" y="704850"/>
                </a:lnTo>
                <a:lnTo>
                  <a:pt x="0" y="0"/>
                </a:lnTo>
                <a:close/>
              </a:path>
            </a:pathLst>
          </a:custGeom>
          <a:solidFill>
            <a:srgbClr val="119981"/>
          </a:solidFill>
          <a:ln w="9525" cap="flat" cmpd="sng">
            <a:solidFill>
              <a:srgbClr val="11998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highlight>
                <a:schemeClr val="lt1"/>
              </a:highlight>
            </a:endParaRPr>
          </a:p>
        </p:txBody>
      </p:sp>
      <p:sp>
        <p:nvSpPr>
          <p:cNvPr id="68" name="Google Shape;320;p28">
            <a:extLst>
              <a:ext uri="{FF2B5EF4-FFF2-40B4-BE49-F238E27FC236}">
                <a16:creationId xmlns:a16="http://schemas.microsoft.com/office/drawing/2014/main" id="{15B10E00-75E6-4513-A08A-0FC61562AB0B}"/>
              </a:ext>
            </a:extLst>
          </p:cNvPr>
          <p:cNvSpPr txBox="1">
            <a:spLocks/>
          </p:cNvSpPr>
          <p:nvPr/>
        </p:nvSpPr>
        <p:spPr>
          <a:xfrm>
            <a:off x="704464" y="411636"/>
            <a:ext cx="10646179" cy="1151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005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8255" marR="3175"/>
            <a:r>
              <a:rPr lang="en-US" sz="4400" b="1">
                <a:solidFill>
                  <a:srgbClr val="3D3D3D"/>
                </a:solidFill>
                <a:latin typeface="Avenir Next LT Pro"/>
              </a:rPr>
              <a:t>EKS, </a:t>
            </a:r>
            <a:r>
              <a:rPr lang="en-US" sz="4400" b="1" err="1">
                <a:solidFill>
                  <a:srgbClr val="3D3D3D"/>
                </a:solidFill>
                <a:latin typeface="Avenir Next LT Pro"/>
              </a:rPr>
              <a:t>Fargate</a:t>
            </a:r>
            <a:r>
              <a:rPr lang="en-US" sz="4400" b="1">
                <a:solidFill>
                  <a:srgbClr val="3D3D3D"/>
                </a:solidFill>
                <a:latin typeface="Avenir Next LT Pro"/>
              </a:rPr>
              <a:t> </a:t>
            </a:r>
            <a:endParaRPr lang="en-US"/>
          </a:p>
          <a:p>
            <a:pPr marL="8255" marR="3175"/>
            <a:r>
              <a:rPr lang="en-US" sz="4400" b="1">
                <a:solidFill>
                  <a:srgbClr val="3D3D3D"/>
                </a:solidFill>
                <a:latin typeface="Avenir Next LT Pro"/>
              </a:rPr>
              <a:t>&amp; ECS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8181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DD96E-36BB-4FAF-8F6A-61CE630FA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61463" y="200342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>
                <a:latin typeface="Avenir Next LT Pro"/>
                <a:ea typeface="+mn-lt"/>
                <a:cs typeface="+mn-lt"/>
              </a:rPr>
              <a:t>Autoscaling</a:t>
            </a:r>
            <a:endParaRPr lang="en-US" sz="2400">
              <a:latin typeface="Avenir Next LT Pro"/>
              <a:cs typeface="Calibri"/>
            </a:endParaRPr>
          </a:p>
          <a:p>
            <a:r>
              <a:rPr lang="en-US" sz="2400">
                <a:latin typeface="Avenir Next LT Pro"/>
                <a:cs typeface="Calibri"/>
              </a:rPr>
              <a:t>Pod Networking in EKS with CNI plugin</a:t>
            </a:r>
          </a:p>
          <a:p>
            <a:r>
              <a:rPr lang="en-US" sz="2400">
                <a:latin typeface="Avenir Next LT Pro"/>
                <a:cs typeface="Calibri"/>
              </a:rPr>
              <a:t>ELB support (Classic, Application and Network)</a:t>
            </a:r>
          </a:p>
          <a:p>
            <a:r>
              <a:rPr lang="en-US" sz="2400" err="1">
                <a:latin typeface="Avenir Next LT Pro"/>
                <a:cs typeface="Calibri"/>
              </a:rPr>
              <a:t>Nodegroups</a:t>
            </a:r>
            <a:r>
              <a:rPr lang="en-US" sz="2400">
                <a:latin typeface="Avenir Next LT Pro"/>
                <a:cs typeface="Calibri"/>
              </a:rPr>
              <a:t> (managed and self-managed)</a:t>
            </a:r>
          </a:p>
          <a:p>
            <a:r>
              <a:rPr lang="en-US" sz="2400">
                <a:latin typeface="Avenir Next LT Pro"/>
                <a:cs typeface="Calibri"/>
              </a:rPr>
              <a:t>Spot Instances and Spot Interrupt Handlers</a:t>
            </a:r>
          </a:p>
          <a:p>
            <a:r>
              <a:rPr lang="en-US" sz="2400">
                <a:latin typeface="Avenir Next LT Pro"/>
                <a:cs typeface="Calibri"/>
              </a:rPr>
              <a:t>Support for persistent volumes</a:t>
            </a:r>
          </a:p>
          <a:p>
            <a:endParaRPr lang="en-US" sz="2400">
              <a:latin typeface="Avenir Next LT Pro"/>
              <a:cs typeface="Calibri"/>
            </a:endParaRPr>
          </a:p>
          <a:p>
            <a:endParaRPr lang="en-US" sz="2400">
              <a:latin typeface="Avenir Next LT Pro"/>
              <a:cs typeface="Calibri"/>
            </a:endParaRPr>
          </a:p>
          <a:p>
            <a:endParaRPr lang="en-US" sz="2400">
              <a:latin typeface="Avenir Next LT Pro"/>
              <a:cs typeface="Calibri"/>
            </a:endParaRPr>
          </a:p>
          <a:p>
            <a:endParaRPr lang="en-US" sz="2400">
              <a:latin typeface="Avenir Next LT Pro"/>
              <a:cs typeface="Calibri"/>
            </a:endParaRPr>
          </a:p>
          <a:p>
            <a:endParaRPr lang="en-US" sz="2400">
              <a:latin typeface="Avenir Next LT Pro"/>
              <a:cs typeface="Calibri"/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BD09142F-573D-421F-85CB-9091933B1E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7714" y="5639735"/>
            <a:ext cx="2332007" cy="941285"/>
          </a:xfrm>
          <a:prstGeom prst="rect">
            <a:avLst/>
          </a:prstGeom>
        </p:spPr>
      </p:pic>
      <p:sp>
        <p:nvSpPr>
          <p:cNvPr id="4" name="Google Shape;91;p17">
            <a:extLst>
              <a:ext uri="{FF2B5EF4-FFF2-40B4-BE49-F238E27FC236}">
                <a16:creationId xmlns:a16="http://schemas.microsoft.com/office/drawing/2014/main" id="{7F76389C-566A-4AD7-8CF7-F25C809C74F8}"/>
              </a:ext>
            </a:extLst>
          </p:cNvPr>
          <p:cNvSpPr/>
          <p:nvPr/>
        </p:nvSpPr>
        <p:spPr>
          <a:xfrm>
            <a:off x="-1668" y="398191"/>
            <a:ext cx="430272" cy="1259203"/>
          </a:xfrm>
          <a:custGeom>
            <a:avLst/>
            <a:gdLst/>
            <a:ahLst/>
            <a:cxnLst/>
            <a:rect l="l" t="t" r="r" b="b"/>
            <a:pathLst>
              <a:path w="13563600" h="704850" extrusionOk="0">
                <a:moveTo>
                  <a:pt x="0" y="0"/>
                </a:moveTo>
                <a:lnTo>
                  <a:pt x="13563600" y="0"/>
                </a:lnTo>
                <a:lnTo>
                  <a:pt x="13563600" y="704850"/>
                </a:lnTo>
                <a:lnTo>
                  <a:pt x="0" y="704850"/>
                </a:lnTo>
                <a:lnTo>
                  <a:pt x="0" y="0"/>
                </a:lnTo>
                <a:close/>
              </a:path>
            </a:pathLst>
          </a:custGeom>
          <a:solidFill>
            <a:srgbClr val="119981"/>
          </a:solidFill>
          <a:ln w="9525" cap="flat" cmpd="sng">
            <a:solidFill>
              <a:srgbClr val="11998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endParaRPr sz="1200">
              <a:highlight>
                <a:schemeClr val="lt1"/>
              </a:highlight>
            </a:endParaRPr>
          </a:p>
        </p:txBody>
      </p:sp>
      <p:sp>
        <p:nvSpPr>
          <p:cNvPr id="8" name="Google Shape;320;p28">
            <a:extLst>
              <a:ext uri="{FF2B5EF4-FFF2-40B4-BE49-F238E27FC236}">
                <a16:creationId xmlns:a16="http://schemas.microsoft.com/office/drawing/2014/main" id="{7C9D791E-2BA5-47F6-AFC7-92081FC482B0}"/>
              </a:ext>
            </a:extLst>
          </p:cNvPr>
          <p:cNvSpPr txBox="1">
            <a:spLocks/>
          </p:cNvSpPr>
          <p:nvPr/>
        </p:nvSpPr>
        <p:spPr>
          <a:xfrm>
            <a:off x="681073" y="415180"/>
            <a:ext cx="10646179" cy="1151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005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8255" marR="3175"/>
            <a:r>
              <a:rPr lang="en-US" sz="4400" b="1">
                <a:solidFill>
                  <a:srgbClr val="3D3D3D"/>
                </a:solidFill>
                <a:latin typeface="Avenir Next LT Pro"/>
                <a:sym typeface="Barlow Black"/>
              </a:rPr>
              <a:t>Features </a:t>
            </a:r>
            <a:endParaRPr lang="en-US">
              <a:sym typeface="Barlow Black"/>
            </a:endParaRPr>
          </a:p>
          <a:p>
            <a:pPr marL="8255" marR="3175"/>
            <a:r>
              <a:rPr lang="en-US" sz="4400" b="1">
                <a:solidFill>
                  <a:srgbClr val="3D3D3D"/>
                </a:solidFill>
                <a:latin typeface="Avenir Next LT Pro"/>
                <a:sym typeface="Barlow Black"/>
              </a:rPr>
              <a:t>in EKS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2291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4">
            <a:extLst>
              <a:ext uri="{FF2B5EF4-FFF2-40B4-BE49-F238E27FC236}">
                <a16:creationId xmlns:a16="http://schemas.microsoft.com/office/drawing/2014/main" id="{84DF55BE-B4AB-4BA1-BDE1-E9F7FB3F1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DD96E-36BB-4FAF-8F6A-61CE630FA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361" y="2607688"/>
            <a:ext cx="5376758" cy="164331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>
                <a:latin typeface="Avenir Next LT Pro"/>
                <a:ea typeface="+mn-lt"/>
                <a:cs typeface="+mn-lt"/>
                <a:hlinkClick r:id="rId2"/>
              </a:rPr>
              <a:t>https://github.com/weaveworks/eksctl</a:t>
            </a:r>
            <a:endParaRPr lang="en-US" sz="2000">
              <a:latin typeface="Avenir Next LT Pro"/>
              <a:cs typeface="Arial"/>
            </a:endParaRPr>
          </a:p>
          <a:p>
            <a:pPr marL="0" indent="0">
              <a:buNone/>
            </a:pPr>
            <a:endParaRPr lang="en-US" sz="2000">
              <a:latin typeface="Avenir Next LT Pro"/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000" err="1">
                <a:latin typeface="Avenir Next LT Pro"/>
                <a:ea typeface="+mn-lt"/>
                <a:cs typeface="+mn-lt"/>
              </a:rPr>
              <a:t>eksctl</a:t>
            </a:r>
            <a:r>
              <a:rPr lang="en-US" sz="2000">
                <a:latin typeface="Avenir Next LT Pro"/>
                <a:ea typeface="+mn-lt"/>
                <a:cs typeface="+mn-lt"/>
              </a:rPr>
              <a:t> create cluster -f </a:t>
            </a:r>
            <a:r>
              <a:rPr lang="en-US" sz="2000" err="1">
                <a:latin typeface="Avenir Next LT Pro"/>
                <a:ea typeface="+mn-lt"/>
                <a:cs typeface="+mn-lt"/>
              </a:rPr>
              <a:t>cluster.yaml</a:t>
            </a:r>
            <a:endParaRPr lang="en-US" sz="2000" err="1">
              <a:latin typeface="Avenir Next LT Pro"/>
            </a:endParaRPr>
          </a:p>
          <a:p>
            <a:pPr marL="0" indent="0">
              <a:buNone/>
            </a:pPr>
            <a:endParaRPr lang="en-US" sz="2000">
              <a:cs typeface="Calibri"/>
            </a:endParaRPr>
          </a:p>
          <a:p>
            <a:pPr marL="0" indent="0">
              <a:buNone/>
            </a:pPr>
            <a:endParaRPr lang="en-US" sz="2000">
              <a:cs typeface="Calibri"/>
            </a:endParaRPr>
          </a:p>
          <a:p>
            <a:pPr marL="0" indent="0">
              <a:buNone/>
            </a:pPr>
            <a:endParaRPr lang="en-US" sz="2000">
              <a:cs typeface="Calibri"/>
            </a:endParaRPr>
          </a:p>
          <a:p>
            <a:pPr marL="0" indent="0">
              <a:buNone/>
            </a:pPr>
            <a:endParaRPr lang="en-US" sz="2000">
              <a:cs typeface="Calibri"/>
            </a:endParaRPr>
          </a:p>
          <a:p>
            <a:endParaRPr lang="en-US" sz="2000">
              <a:cs typeface="Calibri"/>
            </a:endParaRPr>
          </a:p>
        </p:txBody>
      </p:sp>
      <p:pic>
        <p:nvPicPr>
          <p:cNvPr id="8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D8EF41F4-081A-4B44-8C10-016C97CF43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7444" y="1282636"/>
            <a:ext cx="4810874" cy="1623669"/>
          </a:xfrm>
          <a:prstGeom prst="rect">
            <a:avLst/>
          </a:prstGeom>
        </p:spPr>
      </p:pic>
      <p:pic>
        <p:nvPicPr>
          <p:cNvPr id="10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107E12C5-9DE0-42C3-AFBF-6C3BDFA6FA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2839" y="3183407"/>
            <a:ext cx="4810874" cy="2857367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F0819E97-8AAC-4AA5-8656-1755FA1955A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37714" y="5639735"/>
            <a:ext cx="2332007" cy="941285"/>
          </a:xfrm>
          <a:prstGeom prst="rect">
            <a:avLst/>
          </a:prstGeom>
        </p:spPr>
      </p:pic>
      <p:sp>
        <p:nvSpPr>
          <p:cNvPr id="5" name="Google Shape;91;p17">
            <a:extLst>
              <a:ext uri="{FF2B5EF4-FFF2-40B4-BE49-F238E27FC236}">
                <a16:creationId xmlns:a16="http://schemas.microsoft.com/office/drawing/2014/main" id="{9CA3B217-800D-46C5-B9A9-FCAE6308E5FD}"/>
              </a:ext>
            </a:extLst>
          </p:cNvPr>
          <p:cNvSpPr/>
          <p:nvPr/>
        </p:nvSpPr>
        <p:spPr>
          <a:xfrm>
            <a:off x="3520" y="370556"/>
            <a:ext cx="487258" cy="1342465"/>
          </a:xfrm>
          <a:custGeom>
            <a:avLst/>
            <a:gdLst/>
            <a:ahLst/>
            <a:cxnLst/>
            <a:rect l="l" t="t" r="r" b="b"/>
            <a:pathLst>
              <a:path w="13563600" h="704850" extrusionOk="0">
                <a:moveTo>
                  <a:pt x="0" y="0"/>
                </a:moveTo>
                <a:lnTo>
                  <a:pt x="13563600" y="0"/>
                </a:lnTo>
                <a:lnTo>
                  <a:pt x="13563600" y="704850"/>
                </a:lnTo>
                <a:lnTo>
                  <a:pt x="0" y="704850"/>
                </a:lnTo>
                <a:lnTo>
                  <a:pt x="0" y="0"/>
                </a:lnTo>
                <a:close/>
              </a:path>
            </a:pathLst>
          </a:custGeom>
          <a:solidFill>
            <a:srgbClr val="119981"/>
          </a:solidFill>
          <a:ln w="9525" cap="flat" cmpd="sng">
            <a:solidFill>
              <a:srgbClr val="11998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highlight>
                <a:schemeClr val="lt1"/>
              </a:highlight>
            </a:endParaRPr>
          </a:p>
        </p:txBody>
      </p:sp>
      <p:sp>
        <p:nvSpPr>
          <p:cNvPr id="6" name="Google Shape;320;p28">
            <a:extLst>
              <a:ext uri="{FF2B5EF4-FFF2-40B4-BE49-F238E27FC236}">
                <a16:creationId xmlns:a16="http://schemas.microsoft.com/office/drawing/2014/main" id="{4FABCBD0-3C53-4A25-9903-FA0470ABD76F}"/>
              </a:ext>
            </a:extLst>
          </p:cNvPr>
          <p:cNvSpPr txBox="1">
            <a:spLocks/>
          </p:cNvSpPr>
          <p:nvPr/>
        </p:nvSpPr>
        <p:spPr>
          <a:xfrm>
            <a:off x="704464" y="411636"/>
            <a:ext cx="10646179" cy="1151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005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8255" marR="3175"/>
            <a:r>
              <a:rPr lang="en-US" sz="4400" b="1" err="1">
                <a:solidFill>
                  <a:srgbClr val="3D3D3D"/>
                </a:solidFill>
                <a:latin typeface="Avenir Next LT Pro"/>
              </a:rPr>
              <a:t>Eksctl</a:t>
            </a:r>
            <a:r>
              <a:rPr lang="en-US" sz="4400" b="1">
                <a:solidFill>
                  <a:srgbClr val="3D3D3D"/>
                </a:solidFill>
                <a:latin typeface="Avenir Next LT Pro"/>
              </a:rPr>
              <a:t> cli tool for</a:t>
            </a:r>
          </a:p>
          <a:p>
            <a:pPr marL="8255" marR="3175"/>
            <a:r>
              <a:rPr lang="en-US" sz="4400" b="1">
                <a:solidFill>
                  <a:srgbClr val="3D3D3D"/>
                </a:solidFill>
                <a:latin typeface="Avenir Next LT Pro"/>
              </a:rPr>
              <a:t>Creating clusters</a:t>
            </a:r>
          </a:p>
        </p:txBody>
      </p:sp>
    </p:spTree>
    <p:extLst>
      <p:ext uri="{BB962C8B-B14F-4D97-AF65-F5344CB8AC3E}">
        <p14:creationId xmlns:p14="http://schemas.microsoft.com/office/powerpoint/2010/main" val="15707383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0D528FCD-46C8-4299-95E1-B4694D12AC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3863568"/>
              </p:ext>
            </p:extLst>
          </p:nvPr>
        </p:nvGraphicFramePr>
        <p:xfrm>
          <a:off x="702516" y="1962649"/>
          <a:ext cx="11030811" cy="35915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1109">
                  <a:extLst>
                    <a:ext uri="{9D8B030D-6E8A-4147-A177-3AD203B41FA5}">
                      <a16:colId xmlns:a16="http://schemas.microsoft.com/office/drawing/2014/main" val="1718013709"/>
                    </a:ext>
                  </a:extLst>
                </a:gridCol>
                <a:gridCol w="4324851">
                  <a:extLst>
                    <a:ext uri="{9D8B030D-6E8A-4147-A177-3AD203B41FA5}">
                      <a16:colId xmlns:a16="http://schemas.microsoft.com/office/drawing/2014/main" val="1990358366"/>
                    </a:ext>
                  </a:extLst>
                </a:gridCol>
                <a:gridCol w="4324851">
                  <a:extLst>
                    <a:ext uri="{9D8B030D-6E8A-4147-A177-3AD203B41FA5}">
                      <a16:colId xmlns:a16="http://schemas.microsoft.com/office/drawing/2014/main" val="1769369918"/>
                    </a:ext>
                  </a:extLst>
                </a:gridCol>
              </a:tblGrid>
              <a:tr h="439401">
                <a:tc>
                  <a:txBody>
                    <a:bodyPr/>
                    <a:lstStyle/>
                    <a:p>
                      <a:pPr marL="36576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Task</a:t>
                      </a:r>
                    </a:p>
                  </a:txBody>
                  <a:tcPr marL="89630" marR="89630" marT="44814" marB="44814" anchor="ctr">
                    <a:lnL w="12700" cmpd="sng"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365760" algn="l"/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The Old Way</a:t>
                      </a:r>
                    </a:p>
                  </a:txBody>
                  <a:tcPr marL="89630" marR="89630" marT="44814" marB="44814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365760" algn="l"/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With EKS</a:t>
                      </a:r>
                    </a:p>
                  </a:txBody>
                  <a:tcPr marL="89630" marR="89630" marT="44814" marB="44814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1007751"/>
                  </a:ext>
                </a:extLst>
              </a:tr>
              <a:tr h="1400958">
                <a:tc>
                  <a:txBody>
                    <a:bodyPr/>
                    <a:lstStyle/>
                    <a:p>
                      <a:pPr marL="91440">
                        <a:lnSpc>
                          <a:spcPct val="110000"/>
                        </a:lnSpc>
                        <a:spcAft>
                          <a:spcPts val="30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latin typeface="Segoe UI Semibold"/>
                          <a:cs typeface="Segoe UI Semibold"/>
                        </a:rPr>
                        <a:t>Create a cluster</a:t>
                      </a:r>
                    </a:p>
                  </a:txBody>
                  <a:tcPr marL="131821" marR="131821" marT="131821" marB="131821">
                    <a:lnL w="12700" cmpd="sng"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1440" algn="l">
                        <a:lnSpc>
                          <a:spcPct val="110000"/>
                        </a:lnSpc>
                        <a:spcAft>
                          <a:spcPts val="30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Provision network and VMs</a:t>
                      </a:r>
                    </a:p>
                    <a:p>
                      <a:pPr marL="91440" algn="l">
                        <a:lnSpc>
                          <a:spcPct val="110000"/>
                        </a:lnSpc>
                        <a:spcAft>
                          <a:spcPts val="30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Install dozens of system components including </a:t>
                      </a:r>
                      <a:r>
                        <a:rPr lang="en-US" sz="1200" err="1">
                          <a:solidFill>
                            <a:schemeClr val="tx1"/>
                          </a:solidFill>
                        </a:rPr>
                        <a:t>etcd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  <a:p>
                      <a:pPr marL="91440" algn="l">
                        <a:lnSpc>
                          <a:spcPct val="110000"/>
                        </a:lnSpc>
                        <a:spcAft>
                          <a:spcPts val="30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Create and install certificates</a:t>
                      </a:r>
                    </a:p>
                    <a:p>
                      <a:pPr marL="91440" algn="l">
                        <a:lnSpc>
                          <a:spcPct val="110000"/>
                        </a:lnSpc>
                        <a:spcAft>
                          <a:spcPts val="30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Register agent nodes with control plane</a:t>
                      </a:r>
                    </a:p>
                  </a:txBody>
                  <a:tcPr marL="131821" marR="131821" marT="131821" marB="131821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1440" algn="l">
                        <a:lnSpc>
                          <a:spcPct val="110000"/>
                        </a:lnSpc>
                        <a:spcAft>
                          <a:spcPts val="300"/>
                        </a:spcAft>
                      </a:pPr>
                      <a:r>
                        <a:rPr lang="en-US" sz="1200" kern="1200">
                          <a:solidFill>
                            <a:srgbClr val="0078D4"/>
                          </a:solidFill>
                          <a:latin typeface="Consolas"/>
                          <a:ea typeface="+mn-ea"/>
                          <a:cs typeface="+mn-cs"/>
                        </a:rPr>
                        <a:t>eksctl create cluster</a:t>
                      </a:r>
                    </a:p>
                  </a:txBody>
                  <a:tcPr marL="131821" marR="131821" marT="131821" marB="131821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1490433"/>
                  </a:ext>
                </a:extLst>
              </a:tr>
              <a:tr h="758851">
                <a:tc>
                  <a:txBody>
                    <a:bodyPr/>
                    <a:lstStyle/>
                    <a:p>
                      <a:pPr marL="91440">
                        <a:lnSpc>
                          <a:spcPct val="110000"/>
                        </a:lnSpc>
                        <a:spcAft>
                          <a:spcPts val="30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Upgrade a cluster</a:t>
                      </a:r>
                    </a:p>
                  </a:txBody>
                  <a:tcPr marL="131821" marR="131821" marT="131821" marB="131821">
                    <a:lnL w="12700" cmpd="sng"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8FD"/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l">
                        <a:lnSpc>
                          <a:spcPct val="110000"/>
                        </a:lnSpc>
                        <a:spcAft>
                          <a:spcPts val="30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Upgrade your master nodes</a:t>
                      </a:r>
                    </a:p>
                    <a:p>
                      <a:pPr marL="91440" algn="l">
                        <a:lnSpc>
                          <a:spcPct val="110000"/>
                        </a:lnSpc>
                        <a:spcAft>
                          <a:spcPts val="30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Cordon/drain and upgrade worker nodes individually</a:t>
                      </a:r>
                    </a:p>
                  </a:txBody>
                  <a:tcPr marL="131821" marR="131821" marT="131821" marB="131821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8FD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FontTx/>
                        <a:buNone/>
                      </a:pPr>
                      <a:r>
                        <a:rPr lang="en-US" sz="1200" kern="1200">
                          <a:solidFill>
                            <a:srgbClr val="0078D4"/>
                          </a:solidFill>
                          <a:latin typeface="Consolas"/>
                          <a:ea typeface="+mn-ea"/>
                          <a:cs typeface="+mn-cs"/>
                        </a:rPr>
                        <a:t>eksctl upgrade cluster</a:t>
                      </a:r>
                    </a:p>
                    <a:p>
                      <a:pPr marL="91440" marR="0" lvl="0" indent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FontTx/>
                        <a:buNone/>
                      </a:pPr>
                      <a:r>
                        <a:rPr lang="en-US" sz="1200" kern="1200">
                          <a:solidFill>
                            <a:srgbClr val="0078D4"/>
                          </a:solidFill>
                          <a:latin typeface="Consolas"/>
                          <a:ea typeface="+mn-ea"/>
                          <a:cs typeface="+mn-cs"/>
                        </a:rPr>
                        <a:t>eksctl upgrade nodegroup</a:t>
                      </a:r>
                    </a:p>
                  </a:txBody>
                  <a:tcPr marL="131821" marR="131821" marT="131821" marB="131821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8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9738365"/>
                  </a:ext>
                </a:extLst>
              </a:tr>
              <a:tr h="992344">
                <a:tc>
                  <a:txBody>
                    <a:bodyPr/>
                    <a:lstStyle/>
                    <a:p>
                      <a:pPr marL="91440">
                        <a:lnSpc>
                          <a:spcPct val="110000"/>
                        </a:lnSpc>
                        <a:spcAft>
                          <a:spcPts val="30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Scale a cluster</a:t>
                      </a:r>
                    </a:p>
                  </a:txBody>
                  <a:tcPr marL="131821" marR="131821" marT="131821" marB="131821">
                    <a:lnL w="12700" cmpd="sng"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1440" algn="l">
                        <a:lnSpc>
                          <a:spcPct val="110000"/>
                        </a:lnSpc>
                        <a:spcAft>
                          <a:spcPts val="30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Provision new VMs</a:t>
                      </a:r>
                    </a:p>
                    <a:p>
                      <a:pPr marL="91440" algn="l">
                        <a:lnSpc>
                          <a:spcPct val="110000"/>
                        </a:lnSpc>
                        <a:spcAft>
                          <a:spcPts val="30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Install system components</a:t>
                      </a:r>
                    </a:p>
                    <a:p>
                      <a:pPr marL="91440" algn="l">
                        <a:lnSpc>
                          <a:spcPct val="110000"/>
                        </a:lnSpc>
                        <a:spcAft>
                          <a:spcPts val="30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Register nodes with API server</a:t>
                      </a:r>
                    </a:p>
                  </a:txBody>
                  <a:tcPr marL="131821" marR="131821" marT="131821" marB="131821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1440" marR="0" lvl="0" indent="0" algn="l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FontTx/>
                        <a:buNone/>
                      </a:pPr>
                      <a:r>
                        <a:rPr lang="en-US" sz="1200" kern="1200">
                          <a:solidFill>
                            <a:srgbClr val="0078D4"/>
                          </a:solidFill>
                          <a:latin typeface="Consolas"/>
                          <a:ea typeface="+mn-ea"/>
                          <a:cs typeface="+mn-cs"/>
                        </a:rPr>
                        <a:t>eksctl scale nodegroup</a:t>
                      </a:r>
                    </a:p>
                  </a:txBody>
                  <a:tcPr marL="131821" marR="131821" marT="131821" marB="131821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4487615"/>
                  </a:ext>
                </a:extLst>
              </a:tr>
            </a:tbl>
          </a:graphicData>
        </a:graphic>
      </p:graphicFrame>
      <p:grpSp>
        <p:nvGrpSpPr>
          <p:cNvPr id="39" name="Group 9">
            <a:extLst>
              <a:ext uri="{FF2B5EF4-FFF2-40B4-BE49-F238E27FC236}">
                <a16:creationId xmlns:a16="http://schemas.microsoft.com/office/drawing/2014/main" id="{21AA80ED-5438-465F-BDE6-E6FE82DE816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18717" y="2053407"/>
            <a:ext cx="227156" cy="263640"/>
            <a:chOff x="-395" y="771"/>
            <a:chExt cx="193" cy="224"/>
          </a:xfrm>
        </p:grpSpPr>
        <p:sp>
          <p:nvSpPr>
            <p:cNvPr id="40" name="Freeform 10">
              <a:extLst>
                <a:ext uri="{FF2B5EF4-FFF2-40B4-BE49-F238E27FC236}">
                  <a16:creationId xmlns:a16="http://schemas.microsoft.com/office/drawing/2014/main" id="{B65F6E7F-F0FF-4DED-9F76-F5F06E2E9452}"/>
                </a:ext>
              </a:extLst>
            </p:cNvPr>
            <p:cNvSpPr>
              <a:spLocks/>
            </p:cNvSpPr>
            <p:nvPr/>
          </p:nvSpPr>
          <p:spPr bwMode="auto">
            <a:xfrm>
              <a:off x="-395" y="963"/>
              <a:ext cx="193" cy="32"/>
            </a:xfrm>
            <a:custGeom>
              <a:avLst/>
              <a:gdLst>
                <a:gd name="T0" fmla="*/ 0 w 91"/>
                <a:gd name="T1" fmla="*/ 0 h 15"/>
                <a:gd name="T2" fmla="*/ 16 w 91"/>
                <a:gd name="T3" fmla="*/ 15 h 15"/>
                <a:gd name="T4" fmla="*/ 31 w 91"/>
                <a:gd name="T5" fmla="*/ 0 h 15"/>
                <a:gd name="T6" fmla="*/ 91 w 91"/>
                <a:gd name="T7" fmla="*/ 0 h 15"/>
                <a:gd name="T8" fmla="*/ 75 w 91"/>
                <a:gd name="T9" fmla="*/ 15 h 15"/>
                <a:gd name="T10" fmla="*/ 16 w 91"/>
                <a:gd name="T11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1" h="15">
                  <a:moveTo>
                    <a:pt x="0" y="0"/>
                  </a:moveTo>
                  <a:cubicBezTo>
                    <a:pt x="0" y="8"/>
                    <a:pt x="7" y="15"/>
                    <a:pt x="16" y="15"/>
                  </a:cubicBezTo>
                  <a:cubicBezTo>
                    <a:pt x="24" y="15"/>
                    <a:pt x="31" y="8"/>
                    <a:pt x="31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91" y="8"/>
                    <a:pt x="84" y="15"/>
                    <a:pt x="75" y="15"/>
                  </a:cubicBezTo>
                  <a:cubicBezTo>
                    <a:pt x="16" y="15"/>
                    <a:pt x="16" y="15"/>
                    <a:pt x="16" y="15"/>
                  </a:cubicBezTo>
                </a:path>
              </a:pathLst>
            </a:custGeom>
            <a:noFill/>
            <a:ln w="1905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7843" tIns="43921" rIns="87843" bIns="43921" numCol="1" anchor="t" anchorCtr="0" compatLnSpc="1">
              <a:prstTxWarp prst="textNoShape">
                <a:avLst/>
              </a:prstTxWarp>
            </a:bodyPr>
            <a:lstStyle/>
            <a:p>
              <a:pPr defTabSz="878221">
                <a:defRPr/>
              </a:pPr>
              <a:endParaRPr lang="en-US" sz="1730" kern="0">
                <a:solidFill>
                  <a:sysClr val="windowText" lastClr="000000"/>
                </a:solidFill>
                <a:latin typeface="Segoe UI"/>
              </a:endParaRPr>
            </a:p>
          </p:txBody>
        </p:sp>
        <p:sp>
          <p:nvSpPr>
            <p:cNvPr id="41" name="Freeform 11">
              <a:extLst>
                <a:ext uri="{FF2B5EF4-FFF2-40B4-BE49-F238E27FC236}">
                  <a16:creationId xmlns:a16="http://schemas.microsoft.com/office/drawing/2014/main" id="{907B4532-D951-4C3E-B1F4-97210762D5A5}"/>
                </a:ext>
              </a:extLst>
            </p:cNvPr>
            <p:cNvSpPr>
              <a:spLocks/>
            </p:cNvSpPr>
            <p:nvPr/>
          </p:nvSpPr>
          <p:spPr bwMode="auto">
            <a:xfrm>
              <a:off x="-395" y="771"/>
              <a:ext cx="169" cy="194"/>
            </a:xfrm>
            <a:custGeom>
              <a:avLst/>
              <a:gdLst>
                <a:gd name="T0" fmla="*/ 0 w 169"/>
                <a:gd name="T1" fmla="*/ 194 h 194"/>
                <a:gd name="T2" fmla="*/ 0 w 169"/>
                <a:gd name="T3" fmla="*/ 0 h 194"/>
                <a:gd name="T4" fmla="*/ 169 w 169"/>
                <a:gd name="T5" fmla="*/ 0 h 194"/>
                <a:gd name="T6" fmla="*/ 169 w 169"/>
                <a:gd name="T7" fmla="*/ 192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9" h="194">
                  <a:moveTo>
                    <a:pt x="0" y="194"/>
                  </a:moveTo>
                  <a:lnTo>
                    <a:pt x="0" y="0"/>
                  </a:lnTo>
                  <a:lnTo>
                    <a:pt x="169" y="0"/>
                  </a:lnTo>
                  <a:lnTo>
                    <a:pt x="169" y="192"/>
                  </a:lnTo>
                </a:path>
              </a:pathLst>
            </a:custGeom>
            <a:noFill/>
            <a:ln w="1905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7843" tIns="43921" rIns="87843" bIns="43921" numCol="1" anchor="t" anchorCtr="0" compatLnSpc="1">
              <a:prstTxWarp prst="textNoShape">
                <a:avLst/>
              </a:prstTxWarp>
            </a:bodyPr>
            <a:lstStyle/>
            <a:p>
              <a:pPr defTabSz="878221">
                <a:defRPr/>
              </a:pPr>
              <a:endParaRPr lang="en-US" sz="1730" kern="0">
                <a:solidFill>
                  <a:sysClr val="windowText" lastClr="000000"/>
                </a:solidFill>
                <a:latin typeface="Segoe UI"/>
              </a:endParaRPr>
            </a:p>
          </p:txBody>
        </p:sp>
        <p:sp>
          <p:nvSpPr>
            <p:cNvPr id="42" name="Line 12">
              <a:extLst>
                <a:ext uri="{FF2B5EF4-FFF2-40B4-BE49-F238E27FC236}">
                  <a16:creationId xmlns:a16="http://schemas.microsoft.com/office/drawing/2014/main" id="{9553DFF3-2433-41AB-8C53-D3C8F29F62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327" y="820"/>
              <a:ext cx="68" cy="0"/>
            </a:xfrm>
            <a:prstGeom prst="line">
              <a:avLst/>
            </a:prstGeom>
            <a:noFill/>
            <a:ln w="1905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87843" tIns="43921" rIns="87843" bIns="43921" numCol="1" anchor="t" anchorCtr="0" compatLnSpc="1">
              <a:prstTxWarp prst="textNoShape">
                <a:avLst/>
              </a:prstTxWarp>
            </a:bodyPr>
            <a:lstStyle/>
            <a:p>
              <a:pPr defTabSz="878221">
                <a:defRPr/>
              </a:pPr>
              <a:endParaRPr lang="en-US" sz="1730" kern="0">
                <a:solidFill>
                  <a:sysClr val="windowText" lastClr="000000"/>
                </a:solidFill>
                <a:latin typeface="Segoe UI"/>
              </a:endParaRPr>
            </a:p>
          </p:txBody>
        </p:sp>
        <p:sp>
          <p:nvSpPr>
            <p:cNvPr id="43" name="Line 13">
              <a:extLst>
                <a:ext uri="{FF2B5EF4-FFF2-40B4-BE49-F238E27FC236}">
                  <a16:creationId xmlns:a16="http://schemas.microsoft.com/office/drawing/2014/main" id="{9B42B79D-A569-4B6B-A669-75C24EA915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327" y="866"/>
              <a:ext cx="68" cy="0"/>
            </a:xfrm>
            <a:prstGeom prst="line">
              <a:avLst/>
            </a:prstGeom>
            <a:noFill/>
            <a:ln w="1905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87843" tIns="43921" rIns="87843" bIns="43921" numCol="1" anchor="t" anchorCtr="0" compatLnSpc="1">
              <a:prstTxWarp prst="textNoShape">
                <a:avLst/>
              </a:prstTxWarp>
            </a:bodyPr>
            <a:lstStyle/>
            <a:p>
              <a:pPr defTabSz="878221">
                <a:defRPr/>
              </a:pPr>
              <a:endParaRPr lang="en-US" sz="1730" kern="0">
                <a:solidFill>
                  <a:sysClr val="windowText" lastClr="000000"/>
                </a:solidFill>
                <a:latin typeface="Segoe UI"/>
              </a:endParaRPr>
            </a:p>
          </p:txBody>
        </p:sp>
        <p:sp>
          <p:nvSpPr>
            <p:cNvPr id="44" name="Line 14">
              <a:extLst>
                <a:ext uri="{FF2B5EF4-FFF2-40B4-BE49-F238E27FC236}">
                  <a16:creationId xmlns:a16="http://schemas.microsoft.com/office/drawing/2014/main" id="{B5703A35-71FF-4E77-B5BE-CFE8062C8D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327" y="915"/>
              <a:ext cx="68" cy="0"/>
            </a:xfrm>
            <a:prstGeom prst="line">
              <a:avLst/>
            </a:prstGeom>
            <a:noFill/>
            <a:ln w="1905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87843" tIns="43921" rIns="87843" bIns="43921" numCol="1" anchor="t" anchorCtr="0" compatLnSpc="1">
              <a:prstTxWarp prst="textNoShape">
                <a:avLst/>
              </a:prstTxWarp>
            </a:bodyPr>
            <a:lstStyle/>
            <a:p>
              <a:pPr defTabSz="878221">
                <a:defRPr/>
              </a:pPr>
              <a:endParaRPr lang="en-US" sz="1730" kern="0">
                <a:solidFill>
                  <a:sysClr val="windowText" lastClr="000000"/>
                </a:solidFill>
                <a:latin typeface="Segoe UI"/>
              </a:endParaRPr>
            </a:p>
          </p:txBody>
        </p:sp>
        <p:sp>
          <p:nvSpPr>
            <p:cNvPr id="45" name="Line 15">
              <a:extLst>
                <a:ext uri="{FF2B5EF4-FFF2-40B4-BE49-F238E27FC236}">
                  <a16:creationId xmlns:a16="http://schemas.microsoft.com/office/drawing/2014/main" id="{31EF62F3-C0FD-4028-819D-7216B0DB8D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361" y="820"/>
              <a:ext cx="17" cy="0"/>
            </a:xfrm>
            <a:prstGeom prst="line">
              <a:avLst/>
            </a:prstGeom>
            <a:noFill/>
            <a:ln w="1905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87843" tIns="43921" rIns="87843" bIns="43921" numCol="1" anchor="t" anchorCtr="0" compatLnSpc="1">
              <a:prstTxWarp prst="textNoShape">
                <a:avLst/>
              </a:prstTxWarp>
            </a:bodyPr>
            <a:lstStyle/>
            <a:p>
              <a:pPr defTabSz="878221">
                <a:defRPr/>
              </a:pPr>
              <a:endParaRPr lang="en-US" sz="1730" kern="0">
                <a:solidFill>
                  <a:sysClr val="windowText" lastClr="000000"/>
                </a:solidFill>
                <a:latin typeface="Segoe UI"/>
              </a:endParaRPr>
            </a:p>
          </p:txBody>
        </p:sp>
        <p:sp>
          <p:nvSpPr>
            <p:cNvPr id="46" name="Line 16">
              <a:extLst>
                <a:ext uri="{FF2B5EF4-FFF2-40B4-BE49-F238E27FC236}">
                  <a16:creationId xmlns:a16="http://schemas.microsoft.com/office/drawing/2014/main" id="{FA850496-2056-4F98-8835-D8752D4D7D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361" y="866"/>
              <a:ext cx="17" cy="0"/>
            </a:xfrm>
            <a:prstGeom prst="line">
              <a:avLst/>
            </a:prstGeom>
            <a:noFill/>
            <a:ln w="1905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87843" tIns="43921" rIns="87843" bIns="43921" numCol="1" anchor="t" anchorCtr="0" compatLnSpc="1">
              <a:prstTxWarp prst="textNoShape">
                <a:avLst/>
              </a:prstTxWarp>
            </a:bodyPr>
            <a:lstStyle/>
            <a:p>
              <a:pPr defTabSz="878221">
                <a:defRPr/>
              </a:pPr>
              <a:endParaRPr lang="en-US" sz="1730" kern="0">
                <a:solidFill>
                  <a:sysClr val="windowText" lastClr="000000"/>
                </a:solidFill>
                <a:latin typeface="Segoe UI"/>
              </a:endParaRPr>
            </a:p>
          </p:txBody>
        </p:sp>
        <p:sp>
          <p:nvSpPr>
            <p:cNvPr id="47" name="Line 17">
              <a:extLst>
                <a:ext uri="{FF2B5EF4-FFF2-40B4-BE49-F238E27FC236}">
                  <a16:creationId xmlns:a16="http://schemas.microsoft.com/office/drawing/2014/main" id="{8BF84A4F-D604-4D86-B9A7-AE70899CC2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361" y="915"/>
              <a:ext cx="17" cy="0"/>
            </a:xfrm>
            <a:prstGeom prst="line">
              <a:avLst/>
            </a:prstGeom>
            <a:noFill/>
            <a:ln w="1905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87843" tIns="43921" rIns="87843" bIns="43921" numCol="1" anchor="t" anchorCtr="0" compatLnSpc="1">
              <a:prstTxWarp prst="textNoShape">
                <a:avLst/>
              </a:prstTxWarp>
            </a:bodyPr>
            <a:lstStyle/>
            <a:p>
              <a:pPr defTabSz="878221">
                <a:defRPr/>
              </a:pPr>
              <a:endParaRPr lang="en-US" sz="1730" kern="0">
                <a:solidFill>
                  <a:sysClr val="windowText" lastClr="000000"/>
                </a:solidFill>
                <a:latin typeface="Segoe UI"/>
              </a:endParaRPr>
            </a:p>
          </p:txBody>
        </p:sp>
      </p:grpSp>
      <p:sp>
        <p:nvSpPr>
          <p:cNvPr id="48" name="arrow_15_bidi">
            <a:extLst>
              <a:ext uri="{FF2B5EF4-FFF2-40B4-BE49-F238E27FC236}">
                <a16:creationId xmlns:a16="http://schemas.microsoft.com/office/drawing/2014/main" id="{0E58EC96-E34E-4D38-B6AB-2C9598BDC74D}"/>
              </a:ext>
            </a:extLst>
          </p:cNvPr>
          <p:cNvSpPr>
            <a:spLocks noChangeAspect="1" noEditPoints="1"/>
          </p:cNvSpPr>
          <p:nvPr/>
        </p:nvSpPr>
        <p:spPr bwMode="auto">
          <a:xfrm flipH="1">
            <a:off x="3195458" y="2053407"/>
            <a:ext cx="264844" cy="263640"/>
          </a:xfrm>
          <a:custGeom>
            <a:avLst/>
            <a:gdLst>
              <a:gd name="T0" fmla="*/ 0 w 304"/>
              <a:gd name="T1" fmla="*/ 151 h 303"/>
              <a:gd name="T2" fmla="*/ 152 w 304"/>
              <a:gd name="T3" fmla="*/ 0 h 303"/>
              <a:gd name="T4" fmla="*/ 304 w 304"/>
              <a:gd name="T5" fmla="*/ 151 h 303"/>
              <a:gd name="T6" fmla="*/ 152 w 304"/>
              <a:gd name="T7" fmla="*/ 303 h 303"/>
              <a:gd name="T8" fmla="*/ 0 w 304"/>
              <a:gd name="T9" fmla="*/ 151 h 303"/>
              <a:gd name="T10" fmla="*/ 151 w 304"/>
              <a:gd name="T11" fmla="*/ 223 h 303"/>
              <a:gd name="T12" fmla="*/ 223 w 304"/>
              <a:gd name="T13" fmla="*/ 151 h 303"/>
              <a:gd name="T14" fmla="*/ 151 w 304"/>
              <a:gd name="T15" fmla="*/ 79 h 303"/>
              <a:gd name="T16" fmla="*/ 223 w 304"/>
              <a:gd name="T17" fmla="*/ 151 h 303"/>
              <a:gd name="T18" fmla="*/ 73 w 304"/>
              <a:gd name="T19" fmla="*/ 151 h 3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04" h="303">
                <a:moveTo>
                  <a:pt x="0" y="151"/>
                </a:moveTo>
                <a:cubicBezTo>
                  <a:pt x="0" y="68"/>
                  <a:pt x="68" y="0"/>
                  <a:pt x="152" y="0"/>
                </a:cubicBezTo>
                <a:cubicBezTo>
                  <a:pt x="236" y="0"/>
                  <a:pt x="304" y="68"/>
                  <a:pt x="304" y="151"/>
                </a:cubicBezTo>
                <a:cubicBezTo>
                  <a:pt x="304" y="235"/>
                  <a:pt x="236" y="303"/>
                  <a:pt x="152" y="303"/>
                </a:cubicBezTo>
                <a:cubicBezTo>
                  <a:pt x="68" y="303"/>
                  <a:pt x="0" y="235"/>
                  <a:pt x="0" y="151"/>
                </a:cubicBezTo>
                <a:close/>
                <a:moveTo>
                  <a:pt x="151" y="223"/>
                </a:moveTo>
                <a:cubicBezTo>
                  <a:pt x="223" y="151"/>
                  <a:pt x="223" y="151"/>
                  <a:pt x="223" y="151"/>
                </a:cubicBezTo>
                <a:cubicBezTo>
                  <a:pt x="151" y="79"/>
                  <a:pt x="151" y="79"/>
                  <a:pt x="151" y="79"/>
                </a:cubicBezTo>
                <a:moveTo>
                  <a:pt x="223" y="151"/>
                </a:moveTo>
                <a:cubicBezTo>
                  <a:pt x="73" y="151"/>
                  <a:pt x="73" y="151"/>
                  <a:pt x="73" y="151"/>
                </a:cubicBezTo>
              </a:path>
            </a:pathLst>
          </a:custGeom>
          <a:noFill/>
          <a:ln w="19050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87843" tIns="43921" rIns="87843" bIns="43921" numCol="1" anchor="t" anchorCtr="0" compatLnSpc="1">
            <a:prstTxWarp prst="textNoShape">
              <a:avLst/>
            </a:prstTxWarp>
          </a:bodyPr>
          <a:lstStyle/>
          <a:p>
            <a:pPr defTabSz="878221">
              <a:defRPr/>
            </a:pPr>
            <a:endParaRPr lang="en-US" sz="1730" kern="0">
              <a:solidFill>
                <a:sysClr val="windowText" lastClr="000000"/>
              </a:solidFill>
              <a:latin typeface="Segoe UI"/>
            </a:endParaRPr>
          </a:p>
        </p:txBody>
      </p:sp>
      <p:sp>
        <p:nvSpPr>
          <p:cNvPr id="49" name="arrow_15_bidi">
            <a:extLst>
              <a:ext uri="{FF2B5EF4-FFF2-40B4-BE49-F238E27FC236}">
                <a16:creationId xmlns:a16="http://schemas.microsoft.com/office/drawing/2014/main" id="{02E98F42-A062-4924-9D29-16B039FF8EA0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507171" y="2053407"/>
            <a:ext cx="264844" cy="263640"/>
          </a:xfrm>
          <a:custGeom>
            <a:avLst/>
            <a:gdLst>
              <a:gd name="T0" fmla="*/ 0 w 304"/>
              <a:gd name="T1" fmla="*/ 151 h 303"/>
              <a:gd name="T2" fmla="*/ 152 w 304"/>
              <a:gd name="T3" fmla="*/ 0 h 303"/>
              <a:gd name="T4" fmla="*/ 304 w 304"/>
              <a:gd name="T5" fmla="*/ 151 h 303"/>
              <a:gd name="T6" fmla="*/ 152 w 304"/>
              <a:gd name="T7" fmla="*/ 303 h 303"/>
              <a:gd name="T8" fmla="*/ 0 w 304"/>
              <a:gd name="T9" fmla="*/ 151 h 303"/>
              <a:gd name="T10" fmla="*/ 151 w 304"/>
              <a:gd name="T11" fmla="*/ 223 h 303"/>
              <a:gd name="T12" fmla="*/ 223 w 304"/>
              <a:gd name="T13" fmla="*/ 151 h 303"/>
              <a:gd name="T14" fmla="*/ 151 w 304"/>
              <a:gd name="T15" fmla="*/ 79 h 303"/>
              <a:gd name="T16" fmla="*/ 223 w 304"/>
              <a:gd name="T17" fmla="*/ 151 h 303"/>
              <a:gd name="T18" fmla="*/ 73 w 304"/>
              <a:gd name="T19" fmla="*/ 151 h 3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04" h="303">
                <a:moveTo>
                  <a:pt x="0" y="151"/>
                </a:moveTo>
                <a:cubicBezTo>
                  <a:pt x="0" y="68"/>
                  <a:pt x="68" y="0"/>
                  <a:pt x="152" y="0"/>
                </a:cubicBezTo>
                <a:cubicBezTo>
                  <a:pt x="236" y="0"/>
                  <a:pt x="304" y="68"/>
                  <a:pt x="304" y="151"/>
                </a:cubicBezTo>
                <a:cubicBezTo>
                  <a:pt x="304" y="235"/>
                  <a:pt x="236" y="303"/>
                  <a:pt x="152" y="303"/>
                </a:cubicBezTo>
                <a:cubicBezTo>
                  <a:pt x="68" y="303"/>
                  <a:pt x="0" y="235"/>
                  <a:pt x="0" y="151"/>
                </a:cubicBezTo>
                <a:close/>
                <a:moveTo>
                  <a:pt x="151" y="223"/>
                </a:moveTo>
                <a:cubicBezTo>
                  <a:pt x="223" y="151"/>
                  <a:pt x="223" y="151"/>
                  <a:pt x="223" y="151"/>
                </a:cubicBezTo>
                <a:cubicBezTo>
                  <a:pt x="151" y="79"/>
                  <a:pt x="151" y="79"/>
                  <a:pt x="151" y="79"/>
                </a:cubicBezTo>
                <a:moveTo>
                  <a:pt x="223" y="151"/>
                </a:moveTo>
                <a:cubicBezTo>
                  <a:pt x="73" y="151"/>
                  <a:pt x="73" y="151"/>
                  <a:pt x="73" y="151"/>
                </a:cubicBezTo>
              </a:path>
            </a:pathLst>
          </a:custGeom>
          <a:noFill/>
          <a:ln w="19050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87843" tIns="43921" rIns="87843" bIns="43921" numCol="1" anchor="t" anchorCtr="0" compatLnSpc="1">
            <a:prstTxWarp prst="textNoShape">
              <a:avLst/>
            </a:prstTxWarp>
          </a:bodyPr>
          <a:lstStyle/>
          <a:p>
            <a:pPr defTabSz="878221">
              <a:defRPr/>
            </a:pPr>
            <a:endParaRPr lang="en-US" sz="1730" kern="0">
              <a:solidFill>
                <a:sysClr val="windowText" lastClr="000000"/>
              </a:solidFill>
              <a:latin typeface="Segoe UI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6E0FA46-8A0E-4205-8447-F3FCAEA60F5B}"/>
              </a:ext>
            </a:extLst>
          </p:cNvPr>
          <p:cNvSpPr/>
          <p:nvPr/>
        </p:nvSpPr>
        <p:spPr>
          <a:xfrm>
            <a:off x="695636" y="976813"/>
            <a:ext cx="11426970" cy="392245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r>
              <a:rPr lang="en-US" sz="1961"/>
              <a:t>Manage and operate Kubernetes with ease</a:t>
            </a:r>
          </a:p>
        </p:txBody>
      </p:sp>
      <p:sp>
        <p:nvSpPr>
          <p:cNvPr id="2" name="Footer Placeholder 5">
            <a:extLst>
              <a:ext uri="{FF2B5EF4-FFF2-40B4-BE49-F238E27FC236}">
                <a16:creationId xmlns:a16="http://schemas.microsoft.com/office/drawing/2014/main" id="{C09472A6-20AB-4868-8D25-C713F6260B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1838" y="6450194"/>
            <a:ext cx="11586711" cy="118296"/>
          </a:xfrm>
        </p:spPr>
        <p:txBody>
          <a:bodyPr/>
          <a:lstStyle/>
          <a:p>
            <a:r>
              <a:rPr lang="en-US">
                <a:solidFill>
                  <a:schemeClr val="bg1">
                    <a:lumMod val="65000"/>
                  </a:schemeClr>
                </a:solidFill>
              </a:rPr>
              <a:t>© Microsoft Corporation                                                                                  								                                Azure 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B24AE41A-94DC-4326-880A-E3E3C6575F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7714" y="5639735"/>
            <a:ext cx="2332007" cy="941285"/>
          </a:xfrm>
          <a:prstGeom prst="rect">
            <a:avLst/>
          </a:prstGeom>
        </p:spPr>
      </p:pic>
      <p:sp>
        <p:nvSpPr>
          <p:cNvPr id="4" name="Google Shape;91;p17">
            <a:extLst>
              <a:ext uri="{FF2B5EF4-FFF2-40B4-BE49-F238E27FC236}">
                <a16:creationId xmlns:a16="http://schemas.microsoft.com/office/drawing/2014/main" id="{5B88B9E1-A2F1-4F7A-BC75-726565BD0298}"/>
              </a:ext>
            </a:extLst>
          </p:cNvPr>
          <p:cNvSpPr/>
          <p:nvPr/>
        </p:nvSpPr>
        <p:spPr>
          <a:xfrm>
            <a:off x="-1560" y="131796"/>
            <a:ext cx="487258" cy="1342465"/>
          </a:xfrm>
          <a:custGeom>
            <a:avLst/>
            <a:gdLst/>
            <a:ahLst/>
            <a:cxnLst/>
            <a:rect l="l" t="t" r="r" b="b"/>
            <a:pathLst>
              <a:path w="13563600" h="704850" extrusionOk="0">
                <a:moveTo>
                  <a:pt x="0" y="0"/>
                </a:moveTo>
                <a:lnTo>
                  <a:pt x="13563600" y="0"/>
                </a:lnTo>
                <a:lnTo>
                  <a:pt x="13563600" y="704850"/>
                </a:lnTo>
                <a:lnTo>
                  <a:pt x="0" y="704850"/>
                </a:lnTo>
                <a:lnTo>
                  <a:pt x="0" y="0"/>
                </a:lnTo>
                <a:close/>
              </a:path>
            </a:pathLst>
          </a:custGeom>
          <a:solidFill>
            <a:srgbClr val="119981"/>
          </a:solidFill>
          <a:ln w="9525" cap="flat" cmpd="sng">
            <a:solidFill>
              <a:srgbClr val="11998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highlight>
                <a:schemeClr val="lt1"/>
              </a:highlight>
            </a:endParaRPr>
          </a:p>
        </p:txBody>
      </p:sp>
      <p:sp>
        <p:nvSpPr>
          <p:cNvPr id="5" name="Google Shape;320;p28">
            <a:extLst>
              <a:ext uri="{FF2B5EF4-FFF2-40B4-BE49-F238E27FC236}">
                <a16:creationId xmlns:a16="http://schemas.microsoft.com/office/drawing/2014/main" id="{DA0733C3-68A5-4B36-A595-50831B333EAA}"/>
              </a:ext>
            </a:extLst>
          </p:cNvPr>
          <p:cNvSpPr txBox="1">
            <a:spLocks/>
          </p:cNvSpPr>
          <p:nvPr/>
        </p:nvSpPr>
        <p:spPr>
          <a:xfrm>
            <a:off x="669731" y="323504"/>
            <a:ext cx="10646179" cy="1151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005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8255" marR="3175"/>
            <a:r>
              <a:rPr lang="en-US" sz="4400" b="1">
                <a:solidFill>
                  <a:srgbClr val="3D3D3D"/>
                </a:solidFill>
                <a:latin typeface="Avenir Next LT Pro"/>
              </a:rPr>
              <a:t>EKS MAKES KUBERNETES EASIER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492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DD96E-36BB-4FAF-8F6A-61CE630FA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6766" y="1455470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latin typeface="Consolas"/>
                <a:cs typeface="Calibri"/>
              </a:rPr>
              <a:t>$ </a:t>
            </a:r>
            <a:r>
              <a:rPr lang="en-US" sz="2400" dirty="0" err="1">
                <a:latin typeface="Consolas"/>
                <a:cs typeface="Calibri"/>
              </a:rPr>
              <a:t>eksctl</a:t>
            </a:r>
            <a:r>
              <a:rPr lang="en-US" sz="2400" dirty="0">
                <a:latin typeface="Consolas"/>
                <a:cs typeface="Calibri"/>
              </a:rPr>
              <a:t> create cluster –f </a:t>
            </a:r>
            <a:r>
              <a:rPr lang="en-US" sz="2400" dirty="0" err="1">
                <a:latin typeface="Consolas"/>
                <a:cs typeface="Calibri"/>
              </a:rPr>
              <a:t>cluster.yaml</a:t>
            </a:r>
            <a:endParaRPr lang="en-US" sz="2400" dirty="0">
              <a:latin typeface="Consolas"/>
              <a:cs typeface="Calibri"/>
            </a:endParaRPr>
          </a:p>
          <a:p>
            <a:r>
              <a:rPr lang="en-US" sz="2400" dirty="0">
                <a:latin typeface="Consolas"/>
                <a:cs typeface="Calibri"/>
              </a:rPr>
              <a:t>$ </a:t>
            </a:r>
            <a:r>
              <a:rPr lang="en-US" sz="2400" dirty="0" err="1">
                <a:latin typeface="Consolas"/>
                <a:cs typeface="Calibri"/>
              </a:rPr>
              <a:t>eksctl</a:t>
            </a:r>
            <a:r>
              <a:rPr lang="en-US" sz="2400" dirty="0">
                <a:latin typeface="Consolas"/>
                <a:cs typeface="Calibri"/>
              </a:rPr>
              <a:t> get clusters</a:t>
            </a:r>
          </a:p>
          <a:p>
            <a:r>
              <a:rPr lang="en-US" sz="2400" dirty="0">
                <a:latin typeface="Consolas"/>
                <a:cs typeface="Calibri"/>
              </a:rPr>
              <a:t>$ </a:t>
            </a:r>
            <a:r>
              <a:rPr lang="en-US" sz="2400" dirty="0" err="1">
                <a:latin typeface="Consolas"/>
                <a:cs typeface="Calibri"/>
              </a:rPr>
              <a:t>eksctl</a:t>
            </a:r>
            <a:r>
              <a:rPr lang="en-US" sz="2400" dirty="0">
                <a:latin typeface="Consolas"/>
                <a:cs typeface="Calibri"/>
              </a:rPr>
              <a:t> get </a:t>
            </a:r>
            <a:r>
              <a:rPr lang="en-US" sz="2400" dirty="0" err="1">
                <a:latin typeface="Consolas"/>
                <a:cs typeface="Calibri"/>
              </a:rPr>
              <a:t>nodegroups</a:t>
            </a:r>
            <a:r>
              <a:rPr lang="en-US" sz="2400" dirty="0">
                <a:latin typeface="Consolas"/>
                <a:cs typeface="Calibri"/>
              </a:rPr>
              <a:t> –-cluster </a:t>
            </a:r>
            <a:r>
              <a:rPr lang="en-US" sz="2400" dirty="0" err="1">
                <a:latin typeface="Consolas"/>
                <a:cs typeface="Calibri"/>
              </a:rPr>
              <a:t>eks</a:t>
            </a:r>
            <a:r>
              <a:rPr lang="en-US" sz="2400" dirty="0">
                <a:latin typeface="Consolas"/>
                <a:cs typeface="Calibri"/>
              </a:rPr>
              <a:t>-webinar-demo</a:t>
            </a:r>
          </a:p>
          <a:p>
            <a:r>
              <a:rPr lang="en-US" sz="2400" dirty="0">
                <a:latin typeface="Consolas"/>
                <a:cs typeface="Calibri"/>
              </a:rPr>
              <a:t>$ </a:t>
            </a:r>
            <a:r>
              <a:rPr lang="en-US" sz="2400" dirty="0" err="1">
                <a:latin typeface="Consolas"/>
                <a:cs typeface="Calibri"/>
              </a:rPr>
              <a:t>eksctl</a:t>
            </a:r>
            <a:r>
              <a:rPr lang="en-US" sz="2400" dirty="0">
                <a:latin typeface="Consolas"/>
                <a:cs typeface="Calibri"/>
              </a:rPr>
              <a:t> upgrade cluster </a:t>
            </a:r>
            <a:r>
              <a:rPr lang="en-US" sz="2400" dirty="0" err="1">
                <a:latin typeface="Consolas"/>
                <a:cs typeface="Calibri"/>
              </a:rPr>
              <a:t>eks</a:t>
            </a:r>
            <a:r>
              <a:rPr lang="en-US" sz="2400" dirty="0">
                <a:latin typeface="Consolas"/>
                <a:cs typeface="Calibri"/>
              </a:rPr>
              <a:t>-webinar-demo</a:t>
            </a:r>
            <a:endParaRPr lang="en-US" dirty="0">
              <a:cs typeface="Calibri" panose="020F0502020204030204"/>
            </a:endParaRPr>
          </a:p>
          <a:p>
            <a:r>
              <a:rPr lang="en-US" sz="2400" dirty="0">
                <a:latin typeface="Consolas"/>
                <a:cs typeface="Calibri"/>
              </a:rPr>
              <a:t>$ </a:t>
            </a:r>
            <a:r>
              <a:rPr lang="en-US" sz="2400" dirty="0" err="1">
                <a:latin typeface="Consolas"/>
                <a:cs typeface="Calibri"/>
              </a:rPr>
              <a:t>eksctl</a:t>
            </a:r>
            <a:r>
              <a:rPr lang="en-US" sz="2400" dirty="0">
                <a:latin typeface="Consolas"/>
                <a:cs typeface="Calibri"/>
              </a:rPr>
              <a:t> upgrade </a:t>
            </a:r>
            <a:r>
              <a:rPr lang="en-US" sz="2400" dirty="0" err="1">
                <a:latin typeface="Consolas"/>
                <a:cs typeface="Calibri"/>
              </a:rPr>
              <a:t>nodegroup</a:t>
            </a:r>
            <a:r>
              <a:rPr lang="en-US" sz="2400" dirty="0">
                <a:latin typeface="Consolas"/>
                <a:cs typeface="Calibri"/>
              </a:rPr>
              <a:t> ng-1 --cluster </a:t>
            </a:r>
            <a:r>
              <a:rPr lang="en-US" sz="2400" dirty="0" err="1">
                <a:latin typeface="Consolas"/>
                <a:cs typeface="Calibri"/>
              </a:rPr>
              <a:t>eks</a:t>
            </a:r>
            <a:r>
              <a:rPr lang="en-US" sz="2400" dirty="0">
                <a:latin typeface="Consolas"/>
                <a:cs typeface="Calibri"/>
              </a:rPr>
              <a:t>-webinar-demo</a:t>
            </a:r>
          </a:p>
          <a:p>
            <a:r>
              <a:rPr lang="en-US" sz="2400" dirty="0">
                <a:latin typeface="Consolas"/>
                <a:cs typeface="Calibri"/>
              </a:rPr>
              <a:t>$ </a:t>
            </a:r>
            <a:r>
              <a:rPr lang="en-US" sz="2400" dirty="0" err="1">
                <a:latin typeface="Consolas"/>
                <a:ea typeface="+mn-lt"/>
                <a:cs typeface="+mn-lt"/>
              </a:rPr>
              <a:t>eksctl</a:t>
            </a:r>
            <a:r>
              <a:rPr lang="en-US" sz="2400" dirty="0">
                <a:latin typeface="Consolas"/>
                <a:ea typeface="+mn-lt"/>
                <a:cs typeface="+mn-lt"/>
              </a:rPr>
              <a:t> scale ng ng-1 --cluster </a:t>
            </a:r>
            <a:r>
              <a:rPr lang="en-US" sz="2400" dirty="0" err="1">
                <a:latin typeface="Consolas"/>
                <a:ea typeface="+mn-lt"/>
                <a:cs typeface="+mn-lt"/>
              </a:rPr>
              <a:t>eks</a:t>
            </a:r>
            <a:r>
              <a:rPr lang="en-US" sz="2400" dirty="0">
                <a:latin typeface="Consolas"/>
                <a:ea typeface="+mn-lt"/>
                <a:cs typeface="+mn-lt"/>
              </a:rPr>
              <a:t>-webinar-demo --nodes=3 --nodes-min=2 --nodes-max=4</a:t>
            </a:r>
            <a:endParaRPr lang="en-US" sz="2400" dirty="0">
              <a:latin typeface="Consolas"/>
              <a:cs typeface="Calibri"/>
            </a:endParaRPr>
          </a:p>
          <a:p>
            <a:r>
              <a:rPr lang="en-US" sz="2400" dirty="0">
                <a:latin typeface="Consolas"/>
                <a:cs typeface="Calibri"/>
              </a:rPr>
              <a:t>$ </a:t>
            </a:r>
            <a:r>
              <a:rPr lang="en-US" sz="2400" dirty="0" err="1">
                <a:latin typeface="Consolas"/>
                <a:cs typeface="Calibri"/>
              </a:rPr>
              <a:t>eksctl</a:t>
            </a:r>
            <a:r>
              <a:rPr lang="en-US" sz="2400" dirty="0">
                <a:latin typeface="Consolas"/>
                <a:cs typeface="Calibri"/>
              </a:rPr>
              <a:t> delete cluster –f </a:t>
            </a:r>
            <a:r>
              <a:rPr lang="en-US" sz="2400" dirty="0" err="1">
                <a:latin typeface="Consolas"/>
                <a:cs typeface="Calibri"/>
              </a:rPr>
              <a:t>cluster.yaml</a:t>
            </a:r>
          </a:p>
          <a:p>
            <a:endParaRPr lang="en-US" sz="2400">
              <a:latin typeface="Avenir Next LT Pro"/>
              <a:cs typeface="Calibri"/>
            </a:endParaRPr>
          </a:p>
          <a:p>
            <a:endParaRPr lang="en-US" sz="2400">
              <a:latin typeface="Avenir Next LT Pro"/>
              <a:cs typeface="Calibri"/>
            </a:endParaRPr>
          </a:p>
          <a:p>
            <a:endParaRPr lang="en-US" sz="2400">
              <a:latin typeface="Avenir Next LT Pro"/>
              <a:cs typeface="Calibri"/>
            </a:endParaRPr>
          </a:p>
          <a:p>
            <a:endParaRPr lang="en-US" sz="2400">
              <a:latin typeface="Avenir Next LT Pro"/>
              <a:cs typeface="Calibri"/>
            </a:endParaRPr>
          </a:p>
          <a:p>
            <a:endParaRPr lang="en-US" sz="2400">
              <a:latin typeface="Avenir Next LT Pro"/>
              <a:cs typeface="Calibri"/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BD09142F-573D-421F-85CB-9091933B1E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7714" y="5639735"/>
            <a:ext cx="2332007" cy="941285"/>
          </a:xfrm>
          <a:prstGeom prst="rect">
            <a:avLst/>
          </a:prstGeom>
        </p:spPr>
      </p:pic>
      <p:sp>
        <p:nvSpPr>
          <p:cNvPr id="4" name="Google Shape;91;p17">
            <a:extLst>
              <a:ext uri="{FF2B5EF4-FFF2-40B4-BE49-F238E27FC236}">
                <a16:creationId xmlns:a16="http://schemas.microsoft.com/office/drawing/2014/main" id="{7F76389C-566A-4AD7-8CF7-F25C809C74F8}"/>
              </a:ext>
            </a:extLst>
          </p:cNvPr>
          <p:cNvSpPr/>
          <p:nvPr/>
        </p:nvSpPr>
        <p:spPr>
          <a:xfrm>
            <a:off x="-1668" y="398191"/>
            <a:ext cx="430272" cy="1259203"/>
          </a:xfrm>
          <a:custGeom>
            <a:avLst/>
            <a:gdLst/>
            <a:ahLst/>
            <a:cxnLst/>
            <a:rect l="l" t="t" r="r" b="b"/>
            <a:pathLst>
              <a:path w="13563600" h="704850" extrusionOk="0">
                <a:moveTo>
                  <a:pt x="0" y="0"/>
                </a:moveTo>
                <a:lnTo>
                  <a:pt x="13563600" y="0"/>
                </a:lnTo>
                <a:lnTo>
                  <a:pt x="13563600" y="704850"/>
                </a:lnTo>
                <a:lnTo>
                  <a:pt x="0" y="704850"/>
                </a:lnTo>
                <a:lnTo>
                  <a:pt x="0" y="0"/>
                </a:lnTo>
                <a:close/>
              </a:path>
            </a:pathLst>
          </a:custGeom>
          <a:solidFill>
            <a:srgbClr val="119981"/>
          </a:solidFill>
          <a:ln w="9525" cap="flat" cmpd="sng">
            <a:solidFill>
              <a:srgbClr val="11998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endParaRPr sz="1200">
              <a:highlight>
                <a:schemeClr val="lt1"/>
              </a:highlight>
            </a:endParaRPr>
          </a:p>
        </p:txBody>
      </p:sp>
      <p:sp>
        <p:nvSpPr>
          <p:cNvPr id="8" name="Google Shape;320;p28">
            <a:extLst>
              <a:ext uri="{FF2B5EF4-FFF2-40B4-BE49-F238E27FC236}">
                <a16:creationId xmlns:a16="http://schemas.microsoft.com/office/drawing/2014/main" id="{7C9D791E-2BA5-47F6-AFC7-92081FC482B0}"/>
              </a:ext>
            </a:extLst>
          </p:cNvPr>
          <p:cNvSpPr txBox="1">
            <a:spLocks/>
          </p:cNvSpPr>
          <p:nvPr/>
        </p:nvSpPr>
        <p:spPr>
          <a:xfrm>
            <a:off x="681073" y="415180"/>
            <a:ext cx="10646179" cy="1151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005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8255" marR="3175"/>
            <a:r>
              <a:rPr lang="en-US" sz="4400" b="1" dirty="0" err="1">
                <a:solidFill>
                  <a:srgbClr val="3D3D3D"/>
                </a:solidFill>
                <a:latin typeface="Avenir Next LT Pro"/>
              </a:rPr>
              <a:t>Eksctl</a:t>
            </a:r>
            <a:r>
              <a:rPr lang="en-US" sz="4400" b="1" dirty="0">
                <a:solidFill>
                  <a:srgbClr val="3D3D3D"/>
                </a:solidFill>
                <a:latin typeface="Avenir Next LT Pro"/>
              </a:rPr>
              <a:t> commands</a:t>
            </a:r>
          </a:p>
        </p:txBody>
      </p:sp>
    </p:spTree>
    <p:extLst>
      <p:ext uri="{BB962C8B-B14F-4D97-AF65-F5344CB8AC3E}">
        <p14:creationId xmlns:p14="http://schemas.microsoft.com/office/powerpoint/2010/main" val="31346027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9427AF5F-9A0E-42B7-A252-FD64C9885F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DD96E-36BB-4FAF-8F6A-61CE630FA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52774" cy="430346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endParaRPr lang="en-US" sz="2000">
              <a:cs typeface="Calibri"/>
            </a:endParaRPr>
          </a:p>
          <a:p>
            <a:pPr marL="0" indent="0">
              <a:buNone/>
            </a:pPr>
            <a:endParaRPr lang="en-US" sz="2000">
              <a:cs typeface="Calibri"/>
            </a:endParaRPr>
          </a:p>
          <a:p>
            <a:pPr marL="0" indent="0">
              <a:buNone/>
            </a:pPr>
            <a:endParaRPr lang="en-US" sz="2000">
              <a:cs typeface="Calibri"/>
            </a:endParaRPr>
          </a:p>
          <a:p>
            <a:pPr marL="0" indent="0">
              <a:buNone/>
            </a:pPr>
            <a:endParaRPr lang="en-US" sz="2000">
              <a:cs typeface="Calibri"/>
            </a:endParaRPr>
          </a:p>
          <a:p>
            <a:pPr marL="0" indent="0">
              <a:buNone/>
            </a:pPr>
            <a:endParaRPr lang="en-US" sz="2000">
              <a:cs typeface="Calibri"/>
            </a:endParaRPr>
          </a:p>
          <a:p>
            <a:endParaRPr lang="en-US" sz="2000">
              <a:cs typeface="Calibri"/>
            </a:endParaRPr>
          </a:p>
        </p:txBody>
      </p:sp>
      <p:pic>
        <p:nvPicPr>
          <p:cNvPr id="4" name="Picture 4" descr="A screen shot of a clock&#10;&#10;Description automatically generated">
            <a:extLst>
              <a:ext uri="{FF2B5EF4-FFF2-40B4-BE49-F238E27FC236}">
                <a16:creationId xmlns:a16="http://schemas.microsoft.com/office/drawing/2014/main" id="{6B2B7F04-5A97-4205-8CB8-8F1CD2CC7E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63" r="1762" b="1"/>
          <a:stretch/>
        </p:blipFill>
        <p:spPr>
          <a:xfrm>
            <a:off x="4136029" y="873166"/>
            <a:ext cx="7629249" cy="5237710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8220CB4B-34DB-4822-8A9C-939D582948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7714" y="5639735"/>
            <a:ext cx="2332007" cy="941285"/>
          </a:xfrm>
          <a:prstGeom prst="rect">
            <a:avLst/>
          </a:prstGeom>
        </p:spPr>
      </p:pic>
      <p:sp>
        <p:nvSpPr>
          <p:cNvPr id="8" name="Google Shape;91;p17">
            <a:extLst>
              <a:ext uri="{FF2B5EF4-FFF2-40B4-BE49-F238E27FC236}">
                <a16:creationId xmlns:a16="http://schemas.microsoft.com/office/drawing/2014/main" id="{EAF2C668-9569-405C-96A3-DE1DDCD7A5DB}"/>
              </a:ext>
            </a:extLst>
          </p:cNvPr>
          <p:cNvSpPr/>
          <p:nvPr/>
        </p:nvSpPr>
        <p:spPr>
          <a:xfrm>
            <a:off x="-1668" y="398191"/>
            <a:ext cx="430272" cy="1259203"/>
          </a:xfrm>
          <a:custGeom>
            <a:avLst/>
            <a:gdLst/>
            <a:ahLst/>
            <a:cxnLst/>
            <a:rect l="l" t="t" r="r" b="b"/>
            <a:pathLst>
              <a:path w="13563600" h="704850" extrusionOk="0">
                <a:moveTo>
                  <a:pt x="0" y="0"/>
                </a:moveTo>
                <a:lnTo>
                  <a:pt x="13563600" y="0"/>
                </a:lnTo>
                <a:lnTo>
                  <a:pt x="13563600" y="704850"/>
                </a:lnTo>
                <a:lnTo>
                  <a:pt x="0" y="704850"/>
                </a:lnTo>
                <a:lnTo>
                  <a:pt x="0" y="0"/>
                </a:lnTo>
                <a:close/>
              </a:path>
            </a:pathLst>
          </a:custGeom>
          <a:solidFill>
            <a:srgbClr val="119981"/>
          </a:solidFill>
          <a:ln w="9525" cap="flat" cmpd="sng">
            <a:solidFill>
              <a:srgbClr val="11998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endParaRPr sz="1200">
              <a:highlight>
                <a:schemeClr val="lt1"/>
              </a:highlight>
            </a:endParaRPr>
          </a:p>
        </p:txBody>
      </p:sp>
      <p:sp>
        <p:nvSpPr>
          <p:cNvPr id="10" name="Google Shape;320;p28">
            <a:extLst>
              <a:ext uri="{FF2B5EF4-FFF2-40B4-BE49-F238E27FC236}">
                <a16:creationId xmlns:a16="http://schemas.microsoft.com/office/drawing/2014/main" id="{DE21AE72-4EEE-46D9-9521-5F58A3E27E3F}"/>
              </a:ext>
            </a:extLst>
          </p:cNvPr>
          <p:cNvSpPr txBox="1">
            <a:spLocks/>
          </p:cNvSpPr>
          <p:nvPr/>
        </p:nvSpPr>
        <p:spPr>
          <a:xfrm>
            <a:off x="594713" y="399940"/>
            <a:ext cx="10646179" cy="1151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005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8255" marR="3175"/>
            <a:r>
              <a:rPr lang="en-US" sz="4400" b="1">
                <a:solidFill>
                  <a:srgbClr val="3D3D3D"/>
                </a:solidFill>
                <a:latin typeface="Avenir Next LT Pro"/>
                <a:sym typeface="Barlow Black"/>
              </a:rPr>
              <a:t>DEPLOYING </a:t>
            </a:r>
            <a:endParaRPr lang="en-US">
              <a:sym typeface="Barlow Black"/>
            </a:endParaRPr>
          </a:p>
          <a:p>
            <a:pPr marL="8255" marR="3175"/>
            <a:r>
              <a:rPr lang="en-US" sz="4400" b="1">
                <a:solidFill>
                  <a:srgbClr val="3D3D3D"/>
                </a:solidFill>
                <a:latin typeface="Avenir Next LT Pro"/>
                <a:sym typeface="Barlow Black"/>
              </a:rPr>
              <a:t>A CLUSTER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0470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23EA3B1-5BDE-4815-9403-E17C025D51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6835" y="1359032"/>
            <a:ext cx="10515600" cy="435133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>
                <a:latin typeface="Avenir Next LT Pro"/>
                <a:cs typeface="Calibri"/>
              </a:rPr>
              <a:t>VPC</a:t>
            </a:r>
          </a:p>
          <a:p>
            <a:r>
              <a:rPr lang="en-US" sz="2400">
                <a:latin typeface="Avenir Next LT Pro"/>
                <a:cs typeface="Calibri"/>
              </a:rPr>
              <a:t>3 Private subnets for worker nodes</a:t>
            </a:r>
          </a:p>
          <a:p>
            <a:r>
              <a:rPr lang="en-US" sz="2400">
                <a:latin typeface="Avenir Next LT Pro"/>
                <a:cs typeface="Calibri"/>
              </a:rPr>
              <a:t>3 Public subnets for load balancers</a:t>
            </a:r>
          </a:p>
          <a:p>
            <a:r>
              <a:rPr lang="en-US" sz="2400">
                <a:latin typeface="Avenir Next LT Pro"/>
                <a:cs typeface="Calibri"/>
              </a:rPr>
              <a:t>Nat gateway</a:t>
            </a:r>
          </a:p>
          <a:p>
            <a:r>
              <a:rPr lang="en-US" sz="2400">
                <a:latin typeface="Avenir Next LT Pro"/>
                <a:cs typeface="Calibri"/>
              </a:rPr>
              <a:t>Internet gateway</a:t>
            </a:r>
          </a:p>
          <a:p>
            <a:r>
              <a:rPr lang="en-US" sz="2400">
                <a:latin typeface="Avenir Next LT Pro"/>
                <a:cs typeface="Calibri"/>
              </a:rPr>
              <a:t>Tag load balancer subnets to denote ELB subnets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D2B5E6DC-E98E-4A63-A659-49462A776E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7714" y="5639735"/>
            <a:ext cx="2332007" cy="941285"/>
          </a:xfrm>
          <a:prstGeom prst="rect">
            <a:avLst/>
          </a:prstGeom>
        </p:spPr>
      </p:pic>
      <p:sp>
        <p:nvSpPr>
          <p:cNvPr id="4" name="Google Shape;320;p28">
            <a:extLst>
              <a:ext uri="{FF2B5EF4-FFF2-40B4-BE49-F238E27FC236}">
                <a16:creationId xmlns:a16="http://schemas.microsoft.com/office/drawing/2014/main" id="{23696608-BF4E-41BB-B759-8614FFD4C6C3}"/>
              </a:ext>
            </a:extLst>
          </p:cNvPr>
          <p:cNvSpPr txBox="1">
            <a:spLocks/>
          </p:cNvSpPr>
          <p:nvPr/>
        </p:nvSpPr>
        <p:spPr>
          <a:xfrm>
            <a:off x="609953" y="628540"/>
            <a:ext cx="10646179" cy="1151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005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8255" marR="3175"/>
            <a:r>
              <a:rPr lang="en-US" sz="4400" b="1">
                <a:solidFill>
                  <a:srgbClr val="3D3D3D"/>
                </a:solidFill>
                <a:latin typeface="Avenir Next LT Pro"/>
                <a:sym typeface="Barlow Black"/>
              </a:rPr>
              <a:t>PRE-REQUISITES</a:t>
            </a:r>
            <a:endParaRPr lang="en-US"/>
          </a:p>
        </p:txBody>
      </p:sp>
      <p:sp>
        <p:nvSpPr>
          <p:cNvPr id="10" name="Google Shape;91;p17">
            <a:extLst>
              <a:ext uri="{FF2B5EF4-FFF2-40B4-BE49-F238E27FC236}">
                <a16:creationId xmlns:a16="http://schemas.microsoft.com/office/drawing/2014/main" id="{9A378C68-A0E3-4E70-B83D-02E03DC76D8F}"/>
              </a:ext>
            </a:extLst>
          </p:cNvPr>
          <p:cNvSpPr/>
          <p:nvPr/>
        </p:nvSpPr>
        <p:spPr>
          <a:xfrm>
            <a:off x="-1668" y="352471"/>
            <a:ext cx="430272" cy="1259203"/>
          </a:xfrm>
          <a:custGeom>
            <a:avLst/>
            <a:gdLst/>
            <a:ahLst/>
            <a:cxnLst/>
            <a:rect l="l" t="t" r="r" b="b"/>
            <a:pathLst>
              <a:path w="13563600" h="704850" extrusionOk="0">
                <a:moveTo>
                  <a:pt x="0" y="0"/>
                </a:moveTo>
                <a:lnTo>
                  <a:pt x="13563600" y="0"/>
                </a:lnTo>
                <a:lnTo>
                  <a:pt x="13563600" y="704850"/>
                </a:lnTo>
                <a:lnTo>
                  <a:pt x="0" y="704850"/>
                </a:lnTo>
                <a:lnTo>
                  <a:pt x="0" y="0"/>
                </a:lnTo>
                <a:close/>
              </a:path>
            </a:pathLst>
          </a:custGeom>
          <a:solidFill>
            <a:srgbClr val="119981"/>
          </a:solidFill>
          <a:ln w="9525" cap="flat" cmpd="sng">
            <a:solidFill>
              <a:srgbClr val="11998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endParaRPr sz="1200">
              <a:highlight>
                <a:schemeClr val="lt1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4648116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5">
            <a:extLst>
              <a:ext uri="{FF2B5EF4-FFF2-40B4-BE49-F238E27FC236}">
                <a16:creationId xmlns:a16="http://schemas.microsoft.com/office/drawing/2014/main" id="{D1D34770-47A8-402C-AF23-2B653F2D88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AFB9356E-C6DB-4834-8820-A6736BEEF3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350"/>
          <a:stretch/>
        </p:blipFill>
        <p:spPr>
          <a:xfrm>
            <a:off x="7199440" y="10"/>
            <a:ext cx="4992560" cy="6857990"/>
          </a:xfrm>
          <a:prstGeom prst="rect">
            <a:avLst/>
          </a:prstGeom>
          <a:effectLst/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1473A62C-FCD1-489B-AE3C-7A15261C9E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7714" y="5639735"/>
            <a:ext cx="2332007" cy="941285"/>
          </a:xfrm>
          <a:prstGeom prst="rect">
            <a:avLst/>
          </a:prstGeom>
        </p:spPr>
      </p:pic>
      <p:sp>
        <p:nvSpPr>
          <p:cNvPr id="4" name="Google Shape;91;p17">
            <a:extLst>
              <a:ext uri="{FF2B5EF4-FFF2-40B4-BE49-F238E27FC236}">
                <a16:creationId xmlns:a16="http://schemas.microsoft.com/office/drawing/2014/main" id="{FB58D8F5-E203-4FD9-8304-917C63A74444}"/>
              </a:ext>
            </a:extLst>
          </p:cNvPr>
          <p:cNvSpPr/>
          <p:nvPr/>
        </p:nvSpPr>
        <p:spPr>
          <a:xfrm>
            <a:off x="8492" y="733471"/>
            <a:ext cx="430272" cy="1259203"/>
          </a:xfrm>
          <a:custGeom>
            <a:avLst/>
            <a:gdLst/>
            <a:ahLst/>
            <a:cxnLst/>
            <a:rect l="l" t="t" r="r" b="b"/>
            <a:pathLst>
              <a:path w="13563600" h="704850" extrusionOk="0">
                <a:moveTo>
                  <a:pt x="0" y="0"/>
                </a:moveTo>
                <a:lnTo>
                  <a:pt x="13563600" y="0"/>
                </a:lnTo>
                <a:lnTo>
                  <a:pt x="13563600" y="704850"/>
                </a:lnTo>
                <a:lnTo>
                  <a:pt x="0" y="704850"/>
                </a:lnTo>
                <a:lnTo>
                  <a:pt x="0" y="0"/>
                </a:lnTo>
                <a:close/>
              </a:path>
            </a:pathLst>
          </a:custGeom>
          <a:solidFill>
            <a:srgbClr val="119981"/>
          </a:solidFill>
          <a:ln w="9525" cap="flat" cmpd="sng">
            <a:solidFill>
              <a:srgbClr val="11998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endParaRPr sz="1200">
              <a:highlight>
                <a:schemeClr val="lt1"/>
              </a:highlight>
            </a:endParaRPr>
          </a:p>
        </p:txBody>
      </p:sp>
      <p:sp>
        <p:nvSpPr>
          <p:cNvPr id="7" name="Google Shape;320;p28">
            <a:extLst>
              <a:ext uri="{FF2B5EF4-FFF2-40B4-BE49-F238E27FC236}">
                <a16:creationId xmlns:a16="http://schemas.microsoft.com/office/drawing/2014/main" id="{A691EAAF-B5B4-4641-ACEB-3C9063D26314}"/>
              </a:ext>
            </a:extLst>
          </p:cNvPr>
          <p:cNvSpPr txBox="1">
            <a:spLocks/>
          </p:cNvSpPr>
          <p:nvPr/>
        </p:nvSpPr>
        <p:spPr>
          <a:xfrm>
            <a:off x="615033" y="735220"/>
            <a:ext cx="10646179" cy="1151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005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8255" marR="3175"/>
            <a:r>
              <a:rPr lang="en-US" sz="4400" b="1">
                <a:solidFill>
                  <a:srgbClr val="3D3D3D"/>
                </a:solidFill>
                <a:latin typeface="Avenir Next LT Pro"/>
                <a:sym typeface="Barlow Black"/>
              </a:rPr>
              <a:t>CREATING CLUSTER </a:t>
            </a:r>
          </a:p>
          <a:p>
            <a:pPr marL="8255" marR="3175"/>
            <a:r>
              <a:rPr lang="en-US" sz="4400" b="1">
                <a:solidFill>
                  <a:srgbClr val="3D3D3D"/>
                </a:solidFill>
                <a:latin typeface="Avenir Next LT Pro"/>
              </a:rPr>
              <a:t>WITH </a:t>
            </a:r>
            <a:r>
              <a:rPr lang="en-US" sz="4400" b="1" err="1">
                <a:solidFill>
                  <a:srgbClr val="3D3D3D"/>
                </a:solidFill>
                <a:latin typeface="Avenir Next LT Pro"/>
              </a:rPr>
              <a:t>Eksctl</a:t>
            </a:r>
          </a:p>
        </p:txBody>
      </p:sp>
    </p:spTree>
    <p:extLst>
      <p:ext uri="{BB962C8B-B14F-4D97-AF65-F5344CB8AC3E}">
        <p14:creationId xmlns:p14="http://schemas.microsoft.com/office/powerpoint/2010/main" val="42599272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23EA3B1-5BDE-4815-9403-E17C025D51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82575" y="1790188"/>
            <a:ext cx="9019479" cy="37194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>
                <a:cs typeface="Calibri"/>
              </a:rPr>
              <a:t>Adding IAM user to cluster</a:t>
            </a:r>
          </a:p>
          <a:p>
            <a:r>
              <a:rPr lang="en-US" sz="2400">
                <a:cs typeface="Calibri"/>
              </a:rPr>
              <a:t>Apply cluster </a:t>
            </a:r>
            <a:r>
              <a:rPr lang="en-US" sz="2400" err="1">
                <a:cs typeface="Calibri"/>
              </a:rPr>
              <a:t>autoscaler</a:t>
            </a:r>
            <a:endParaRPr lang="en-US" sz="2400">
              <a:cs typeface="Calibri"/>
            </a:endParaRPr>
          </a:p>
          <a:p>
            <a:r>
              <a:rPr lang="en-US" sz="2400">
                <a:cs typeface="Calibri"/>
              </a:rPr>
              <a:t>Apply Spot Interrupt handlers</a:t>
            </a:r>
          </a:p>
        </p:txBody>
      </p:sp>
      <p:sp>
        <p:nvSpPr>
          <p:cNvPr id="3" name="Google Shape;91;p17">
            <a:extLst>
              <a:ext uri="{FF2B5EF4-FFF2-40B4-BE49-F238E27FC236}">
                <a16:creationId xmlns:a16="http://schemas.microsoft.com/office/drawing/2014/main" id="{AED8017F-0444-4287-B788-1B722EADD191}"/>
              </a:ext>
            </a:extLst>
          </p:cNvPr>
          <p:cNvSpPr/>
          <p:nvPr/>
        </p:nvSpPr>
        <p:spPr>
          <a:xfrm>
            <a:off x="-21013" y="847798"/>
            <a:ext cx="1335601" cy="287869"/>
          </a:xfrm>
          <a:custGeom>
            <a:avLst/>
            <a:gdLst/>
            <a:ahLst/>
            <a:cxnLst/>
            <a:rect l="l" t="t" r="r" b="b"/>
            <a:pathLst>
              <a:path w="13563600" h="704850" extrusionOk="0">
                <a:moveTo>
                  <a:pt x="0" y="0"/>
                </a:moveTo>
                <a:lnTo>
                  <a:pt x="13563600" y="0"/>
                </a:lnTo>
                <a:lnTo>
                  <a:pt x="13563600" y="704850"/>
                </a:lnTo>
                <a:lnTo>
                  <a:pt x="0" y="704850"/>
                </a:lnTo>
                <a:lnTo>
                  <a:pt x="0" y="0"/>
                </a:lnTo>
                <a:close/>
              </a:path>
            </a:pathLst>
          </a:custGeom>
          <a:solidFill>
            <a:srgbClr val="119981"/>
          </a:solidFill>
          <a:ln w="9525" cap="flat" cmpd="sng">
            <a:solidFill>
              <a:srgbClr val="11998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endParaRPr lang="en-US" sz="1200">
              <a:highlight>
                <a:srgbClr val="FFFFFF"/>
              </a:highlight>
            </a:endParaRPr>
          </a:p>
        </p:txBody>
      </p:sp>
      <p:sp>
        <p:nvSpPr>
          <p:cNvPr id="7" name="Google Shape;296;p27">
            <a:extLst>
              <a:ext uri="{FF2B5EF4-FFF2-40B4-BE49-F238E27FC236}">
                <a16:creationId xmlns:a16="http://schemas.microsoft.com/office/drawing/2014/main" id="{F9D4DA70-0537-4F59-AEEC-E175D72123F8}"/>
              </a:ext>
            </a:extLst>
          </p:cNvPr>
          <p:cNvSpPr/>
          <p:nvPr/>
        </p:nvSpPr>
        <p:spPr>
          <a:xfrm>
            <a:off x="863" y="1385447"/>
            <a:ext cx="12192000" cy="88900"/>
          </a:xfrm>
          <a:custGeom>
            <a:avLst/>
            <a:gdLst/>
            <a:ahLst/>
            <a:cxnLst/>
            <a:rect l="l" t="t" r="r" b="b"/>
            <a:pathLst>
              <a:path w="18288000" h="133350" extrusionOk="0">
                <a:moveTo>
                  <a:pt x="0" y="0"/>
                </a:moveTo>
                <a:lnTo>
                  <a:pt x="18288001" y="0"/>
                </a:lnTo>
                <a:lnTo>
                  <a:pt x="18288001" y="133349"/>
                </a:lnTo>
                <a:lnTo>
                  <a:pt x="0" y="133349"/>
                </a:lnTo>
                <a:lnTo>
                  <a:pt x="0" y="0"/>
                </a:lnTo>
                <a:close/>
              </a:path>
            </a:pathLst>
          </a:custGeom>
          <a:solidFill>
            <a:srgbClr val="119981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0" tIns="0" rIns="0" bIns="0" anchor="t" anchorCtr="0">
            <a:noAutofit/>
          </a:bodyPr>
          <a:lstStyle/>
          <a:p>
            <a:endParaRPr sz="1200"/>
          </a:p>
        </p:txBody>
      </p:sp>
      <p:sp>
        <p:nvSpPr>
          <p:cNvPr id="9" name="Google Shape;91;p17">
            <a:extLst>
              <a:ext uri="{FF2B5EF4-FFF2-40B4-BE49-F238E27FC236}">
                <a16:creationId xmlns:a16="http://schemas.microsoft.com/office/drawing/2014/main" id="{DEF515EF-57D8-45F5-9B00-3519A98F73A2}"/>
              </a:ext>
            </a:extLst>
          </p:cNvPr>
          <p:cNvSpPr/>
          <p:nvPr/>
        </p:nvSpPr>
        <p:spPr>
          <a:xfrm>
            <a:off x="8287326" y="847798"/>
            <a:ext cx="3898461" cy="287869"/>
          </a:xfrm>
          <a:custGeom>
            <a:avLst/>
            <a:gdLst/>
            <a:ahLst/>
            <a:cxnLst/>
            <a:rect l="l" t="t" r="r" b="b"/>
            <a:pathLst>
              <a:path w="13563600" h="704850" extrusionOk="0">
                <a:moveTo>
                  <a:pt x="0" y="0"/>
                </a:moveTo>
                <a:lnTo>
                  <a:pt x="13563600" y="0"/>
                </a:lnTo>
                <a:lnTo>
                  <a:pt x="13563600" y="704850"/>
                </a:lnTo>
                <a:lnTo>
                  <a:pt x="0" y="704850"/>
                </a:lnTo>
                <a:lnTo>
                  <a:pt x="0" y="0"/>
                </a:lnTo>
                <a:close/>
              </a:path>
            </a:pathLst>
          </a:custGeom>
          <a:solidFill>
            <a:srgbClr val="119981"/>
          </a:solidFill>
          <a:ln w="9525" cap="flat" cmpd="sng">
            <a:solidFill>
              <a:srgbClr val="11998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endParaRPr lang="en-US" sz="1200">
              <a:highlight>
                <a:srgbClr val="FFFFFF"/>
              </a:highlight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982FA0A9-CED9-4FB8-9761-00BFB2F07D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7714" y="5639735"/>
            <a:ext cx="2332007" cy="941285"/>
          </a:xfrm>
          <a:prstGeom prst="rect">
            <a:avLst/>
          </a:prstGeom>
        </p:spPr>
      </p:pic>
      <p:sp>
        <p:nvSpPr>
          <p:cNvPr id="13" name="Google Shape;92;p17">
            <a:extLst>
              <a:ext uri="{FF2B5EF4-FFF2-40B4-BE49-F238E27FC236}">
                <a16:creationId xmlns:a16="http://schemas.microsoft.com/office/drawing/2014/main" id="{855B6A96-DA2C-435F-95B3-920FD0385FD8}"/>
              </a:ext>
            </a:extLst>
          </p:cNvPr>
          <p:cNvSpPr txBox="1"/>
          <p:nvPr/>
        </p:nvSpPr>
        <p:spPr>
          <a:xfrm>
            <a:off x="1359112" y="636678"/>
            <a:ext cx="7025005" cy="908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8255"/>
            <a:r>
              <a:rPr lang="en-US" sz="4400" b="1">
                <a:solidFill>
                  <a:srgbClr val="666666"/>
                </a:solidFill>
                <a:latin typeface="Avenir Next LT Pro"/>
                <a:sym typeface="Barlow Black"/>
              </a:rPr>
              <a:t>CLUSTER MANAGEMENT</a:t>
            </a:r>
            <a:endParaRPr lang="en-US"/>
          </a:p>
          <a:p>
            <a:pPr marL="8255" algn="r"/>
            <a:br>
              <a:rPr lang="en-US" sz="6000">
                <a:latin typeface="Barlow Black"/>
                <a:ea typeface="Barlow Black"/>
                <a:cs typeface="Barlow Black"/>
              </a:rPr>
            </a:br>
            <a:endParaRPr lang="en-US" sz="5300">
              <a:solidFill>
                <a:srgbClr val="3D3D3D"/>
              </a:solidFill>
              <a:latin typeface="Barlow Black"/>
              <a:ea typeface="Barlow Black"/>
              <a:cs typeface="Barlow Black"/>
            </a:endParaRPr>
          </a:p>
          <a:p>
            <a:pPr marL="8255" algn="r"/>
            <a:endParaRPr lang="en-US" sz="6000">
              <a:solidFill>
                <a:srgbClr val="3D3D3D"/>
              </a:solidFill>
              <a:latin typeface="Barlow Black"/>
              <a:ea typeface="Barlow Black"/>
              <a:cs typeface="Barlow Black"/>
            </a:endParaRPr>
          </a:p>
          <a:p>
            <a:pPr marL="8255"/>
            <a:endParaRPr lang="en-US" sz="4700">
              <a:solidFill>
                <a:srgbClr val="3D3D3D"/>
              </a:solidFill>
              <a:latin typeface="Barlow Black"/>
              <a:ea typeface="Barlow Black"/>
              <a:cs typeface="Barlow Black"/>
            </a:endParaRPr>
          </a:p>
          <a:p>
            <a:pPr marL="8255"/>
            <a:endParaRPr lang="en-US" sz="6000">
              <a:solidFill>
                <a:srgbClr val="3D3D3D"/>
              </a:solidFill>
              <a:latin typeface="Barlow Black"/>
              <a:ea typeface="Barlow Black"/>
              <a:cs typeface="Barlow Black"/>
            </a:endParaRPr>
          </a:p>
        </p:txBody>
      </p:sp>
    </p:spTree>
    <p:extLst>
      <p:ext uri="{BB962C8B-B14F-4D97-AF65-F5344CB8AC3E}">
        <p14:creationId xmlns:p14="http://schemas.microsoft.com/office/powerpoint/2010/main" val="18244755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23EA3B1-5BDE-4815-9403-E17C025D51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0948" y="2070615"/>
            <a:ext cx="7071172" cy="28444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 err="1">
                <a:solidFill>
                  <a:schemeClr val="bg2">
                    <a:lumMod val="25000"/>
                  </a:schemeClr>
                </a:solidFill>
                <a:latin typeface="Avenir Next LT Pro"/>
                <a:cs typeface="Calibri"/>
              </a:rPr>
              <a:t>Eksctl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Avenir Next LT Pro"/>
                <a:cs typeface="Calibri"/>
              </a:rPr>
              <a:t> commands</a:t>
            </a:r>
          </a:p>
          <a:p>
            <a:r>
              <a:rPr lang="en-US" sz="2400" dirty="0" err="1">
                <a:solidFill>
                  <a:schemeClr val="bg2">
                    <a:lumMod val="25000"/>
                  </a:schemeClr>
                </a:solidFill>
                <a:latin typeface="Avenir Next LT Pro"/>
                <a:cs typeface="Calibri"/>
              </a:rPr>
              <a:t>Kubectl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Avenir Next LT Pro"/>
                <a:cs typeface="Calibri"/>
              </a:rPr>
              <a:t> commands</a:t>
            </a:r>
          </a:p>
          <a:p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Avenir Next LT Pro"/>
                <a:cs typeface="Calibri"/>
              </a:rPr>
              <a:t>Observing autoscaling and </a:t>
            </a:r>
            <a:r>
              <a:rPr lang="en-US" sz="2400" dirty="0" err="1">
                <a:solidFill>
                  <a:schemeClr val="bg2">
                    <a:lumMod val="25000"/>
                  </a:schemeClr>
                </a:solidFill>
                <a:latin typeface="Avenir Next LT Pro"/>
                <a:cs typeface="Calibri"/>
              </a:rPr>
              <a:t>nodegroup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Avenir Next LT Pro"/>
                <a:cs typeface="Calibri"/>
              </a:rPr>
              <a:t> information from AWS console</a:t>
            </a:r>
          </a:p>
          <a:p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Avenir Next LT Pro"/>
                <a:cs typeface="Calibri"/>
              </a:rPr>
              <a:t>Enabling </a:t>
            </a:r>
            <a:r>
              <a:rPr lang="en-US" sz="2400" dirty="0" err="1">
                <a:solidFill>
                  <a:schemeClr val="bg2">
                    <a:lumMod val="25000"/>
                  </a:schemeClr>
                </a:solidFill>
                <a:latin typeface="Avenir Next LT Pro"/>
                <a:cs typeface="Calibri"/>
              </a:rPr>
              <a:t>Cloudwatch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Avenir Next LT Pro"/>
                <a:cs typeface="Calibri"/>
              </a:rPr>
              <a:t> logging for EKS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84FAEA61-DFE3-4F57-A345-4DC9C06CBF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7714" y="5639735"/>
            <a:ext cx="2332007" cy="941285"/>
          </a:xfrm>
          <a:prstGeom prst="rect">
            <a:avLst/>
          </a:prstGeom>
        </p:spPr>
      </p:pic>
      <p:sp>
        <p:nvSpPr>
          <p:cNvPr id="6" name="Google Shape;91;p17">
            <a:extLst>
              <a:ext uri="{FF2B5EF4-FFF2-40B4-BE49-F238E27FC236}">
                <a16:creationId xmlns:a16="http://schemas.microsoft.com/office/drawing/2014/main" id="{CE6767B9-3F66-45F5-8634-EB41A9C08103}"/>
              </a:ext>
            </a:extLst>
          </p:cNvPr>
          <p:cNvSpPr/>
          <p:nvPr/>
        </p:nvSpPr>
        <p:spPr>
          <a:xfrm>
            <a:off x="3520" y="370556"/>
            <a:ext cx="487258" cy="1342465"/>
          </a:xfrm>
          <a:custGeom>
            <a:avLst/>
            <a:gdLst/>
            <a:ahLst/>
            <a:cxnLst/>
            <a:rect l="l" t="t" r="r" b="b"/>
            <a:pathLst>
              <a:path w="13563600" h="704850" extrusionOk="0">
                <a:moveTo>
                  <a:pt x="0" y="0"/>
                </a:moveTo>
                <a:lnTo>
                  <a:pt x="13563600" y="0"/>
                </a:lnTo>
                <a:lnTo>
                  <a:pt x="13563600" y="704850"/>
                </a:lnTo>
                <a:lnTo>
                  <a:pt x="0" y="704850"/>
                </a:lnTo>
                <a:lnTo>
                  <a:pt x="0" y="0"/>
                </a:lnTo>
                <a:close/>
              </a:path>
            </a:pathLst>
          </a:custGeom>
          <a:solidFill>
            <a:srgbClr val="119981"/>
          </a:solidFill>
          <a:ln w="9525" cap="flat" cmpd="sng">
            <a:solidFill>
              <a:srgbClr val="11998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highlight>
                <a:schemeClr val="lt1"/>
              </a:highlight>
            </a:endParaRPr>
          </a:p>
        </p:txBody>
      </p:sp>
      <p:sp>
        <p:nvSpPr>
          <p:cNvPr id="4" name="Google Shape;92;p17">
            <a:extLst>
              <a:ext uri="{FF2B5EF4-FFF2-40B4-BE49-F238E27FC236}">
                <a16:creationId xmlns:a16="http://schemas.microsoft.com/office/drawing/2014/main" id="{1149C26A-9C1D-45AD-87BF-3F345306D3BA}"/>
              </a:ext>
            </a:extLst>
          </p:cNvPr>
          <p:cNvSpPr txBox="1"/>
          <p:nvPr/>
        </p:nvSpPr>
        <p:spPr>
          <a:xfrm>
            <a:off x="673312" y="433478"/>
            <a:ext cx="7025005" cy="908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8255"/>
            <a:r>
              <a:rPr lang="en-US" sz="4400" b="1">
                <a:solidFill>
                  <a:srgbClr val="666666"/>
                </a:solidFill>
                <a:latin typeface="Avenir Next LT Pro"/>
                <a:sym typeface="Barlow Black"/>
              </a:rPr>
              <a:t>OBSERVABILITY </a:t>
            </a:r>
            <a:endParaRPr lang="en-US">
              <a:solidFill>
                <a:srgbClr val="000000"/>
              </a:solidFill>
              <a:latin typeface="Calibri" panose="020F0502020204030204"/>
              <a:cs typeface="Calibri" panose="020F0502020204030204"/>
              <a:sym typeface="Barlow Black"/>
            </a:endParaRPr>
          </a:p>
          <a:p>
            <a:pPr marL="8255"/>
            <a:r>
              <a:rPr lang="en-US" sz="4400" b="1">
                <a:solidFill>
                  <a:srgbClr val="666666"/>
                </a:solidFill>
                <a:latin typeface="Avenir Next LT Pro"/>
                <a:sym typeface="Barlow Black"/>
              </a:rPr>
              <a:t>IN EKS</a:t>
            </a: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5318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/>
          <p:nvPr/>
        </p:nvSpPr>
        <p:spPr>
          <a:xfrm>
            <a:off x="0" y="0"/>
            <a:ext cx="6874939" cy="6851142"/>
          </a:xfrm>
          <a:custGeom>
            <a:avLst/>
            <a:gdLst/>
            <a:ahLst/>
            <a:cxnLst/>
            <a:rect l="l" t="t" r="r" b="b"/>
            <a:pathLst>
              <a:path w="9439275" h="9258300" extrusionOk="0">
                <a:moveTo>
                  <a:pt x="0" y="0"/>
                </a:moveTo>
                <a:lnTo>
                  <a:pt x="9439275" y="0"/>
                </a:lnTo>
                <a:lnTo>
                  <a:pt x="9439275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  <a:effectLst>
            <a:outerShdw blurRad="215900" dist="38100" algn="l" rotWithShape="0">
              <a:prstClr val="black">
                <a:alpha val="17000"/>
              </a:prst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/>
          <a:p>
            <a:endParaRPr sz="1200"/>
          </a:p>
        </p:txBody>
      </p:sp>
      <p:sp>
        <p:nvSpPr>
          <p:cNvPr id="101" name="Google Shape;101;p18"/>
          <p:cNvSpPr txBox="1">
            <a:spLocks noGrp="1"/>
          </p:cNvSpPr>
          <p:nvPr>
            <p:ph type="title"/>
          </p:nvPr>
        </p:nvSpPr>
        <p:spPr>
          <a:xfrm>
            <a:off x="668388" y="1249617"/>
            <a:ext cx="5969113" cy="2193070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1" wrap="square" lIns="0" tIns="8467" rIns="0" bIns="0" anchor="t" anchorCtr="0">
            <a:noAutofit/>
          </a:bodyPr>
          <a:lstStyle/>
          <a:p>
            <a:pPr marL="8467">
              <a:lnSpc>
                <a:spcPct val="118305"/>
              </a:lnSpc>
            </a:pPr>
            <a:r>
              <a:rPr lang="en-IN" sz="4800" b="0">
                <a:solidFill>
                  <a:srgbClr val="119981"/>
                </a:solidFill>
                <a:latin typeface="Avenir Next LT Pro"/>
                <a:ea typeface="Barlow Black"/>
                <a:cs typeface="Barlow Black"/>
                <a:sym typeface="Barlow Black"/>
              </a:rPr>
              <a:t>4 </a:t>
            </a:r>
            <a:r>
              <a:rPr lang="en-IN" sz="4800" b="0">
                <a:solidFill>
                  <a:srgbClr val="3D3D3D"/>
                </a:solidFill>
                <a:latin typeface="Avenir Next LT Pro"/>
                <a:ea typeface="Barlow Black"/>
                <a:cs typeface="Barlow Black"/>
                <a:sym typeface="Barlow Black"/>
              </a:rPr>
              <a:t>YEARS</a:t>
            </a:r>
            <a:endParaRPr lang="en-IN" sz="4800" b="0">
              <a:solidFill>
                <a:srgbClr val="3D3D3D"/>
              </a:solidFill>
              <a:latin typeface="Avenir Next LT Pro"/>
              <a:ea typeface="Barlow Black"/>
              <a:cs typeface="Barlow Black"/>
            </a:endParaRPr>
          </a:p>
        </p:txBody>
      </p:sp>
      <p:sp>
        <p:nvSpPr>
          <p:cNvPr id="102" name="Google Shape;102;p18"/>
          <p:cNvSpPr txBox="1"/>
          <p:nvPr/>
        </p:nvSpPr>
        <p:spPr>
          <a:xfrm>
            <a:off x="724618" y="2707792"/>
            <a:ext cx="5126454" cy="2745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033" rIns="0" bIns="0" anchor="t" anchorCtr="0">
            <a:noAutofit/>
          </a:bodyPr>
          <a:lstStyle/>
          <a:p>
            <a:pPr marL="8255" marR="3175">
              <a:lnSpc>
                <a:spcPct val="116100"/>
              </a:lnSpc>
            </a:pPr>
            <a:r>
              <a:rPr lang="en-US" sz="2300">
                <a:solidFill>
                  <a:schemeClr val="bg2">
                    <a:lumMod val="50000"/>
                  </a:schemeClr>
                </a:solidFill>
                <a:latin typeface="Avenir Next LT Pro"/>
                <a:ea typeface="Barlow Light"/>
                <a:cs typeface="Barlow Light"/>
                <a:sym typeface="Barlow Light"/>
              </a:rPr>
              <a:t>We've helped our clients in their digital transformation journey  with our expertise in disruptive technologies (Cloud, DevOps, Analytics) that</a:t>
            </a:r>
            <a:r>
              <a:rPr lang="en-US" sz="2300">
                <a:latin typeface="Avenir Next LT Pro"/>
                <a:ea typeface="Barlow Light"/>
                <a:cs typeface="Barlow Light"/>
                <a:sym typeface="Barlow Light"/>
              </a:rPr>
              <a:t> </a:t>
            </a:r>
            <a:r>
              <a:rPr lang="en-US" sz="2300" b="1" i="1">
                <a:solidFill>
                  <a:srgbClr val="119981"/>
                </a:solidFill>
                <a:latin typeface="Avenir Next LT Pro"/>
                <a:ea typeface="Barlow Light"/>
                <a:cs typeface="Barlow Light"/>
                <a:sym typeface="Barlow Light"/>
              </a:rPr>
              <a:t>enables agility, efficiency and faster time-to-value.</a:t>
            </a:r>
            <a:r>
              <a:rPr lang="en-US" sz="2400" b="1" i="1">
                <a:solidFill>
                  <a:srgbClr val="119981"/>
                </a:solidFill>
                <a:latin typeface="Avenir Next LT Pro"/>
                <a:ea typeface="Barlow Light"/>
                <a:cs typeface="Barlow Light"/>
                <a:sym typeface="Barlow Light"/>
              </a:rPr>
              <a:t> </a:t>
            </a:r>
            <a:endParaRPr lang="en-US" sz="2400" b="1" i="1">
              <a:solidFill>
                <a:srgbClr val="119981"/>
              </a:solidFill>
              <a:latin typeface="Avenir Next LT Pro"/>
              <a:ea typeface="Barlow Light"/>
              <a:cs typeface="Barlow Light"/>
            </a:endParaRPr>
          </a:p>
        </p:txBody>
      </p:sp>
      <p:sp>
        <p:nvSpPr>
          <p:cNvPr id="103" name="Google Shape;103;p18"/>
          <p:cNvSpPr/>
          <p:nvPr/>
        </p:nvSpPr>
        <p:spPr>
          <a:xfrm>
            <a:off x="9380563" y="3789765"/>
            <a:ext cx="805343" cy="76399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1200"/>
          </a:p>
        </p:txBody>
      </p:sp>
      <p:sp>
        <p:nvSpPr>
          <p:cNvPr id="104" name="Google Shape;104;p18"/>
          <p:cNvSpPr/>
          <p:nvPr/>
        </p:nvSpPr>
        <p:spPr>
          <a:xfrm>
            <a:off x="9178934" y="5645438"/>
            <a:ext cx="2188029" cy="509081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1200"/>
          </a:p>
        </p:txBody>
      </p:sp>
      <p:sp>
        <p:nvSpPr>
          <p:cNvPr id="105" name="Google Shape;105;p18"/>
          <p:cNvSpPr/>
          <p:nvPr/>
        </p:nvSpPr>
        <p:spPr>
          <a:xfrm>
            <a:off x="7294747" y="4520085"/>
            <a:ext cx="4157800" cy="8774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1200"/>
          </a:p>
        </p:txBody>
      </p:sp>
      <p:sp>
        <p:nvSpPr>
          <p:cNvPr id="106" name="Google Shape;106;p18"/>
          <p:cNvSpPr/>
          <p:nvPr/>
        </p:nvSpPr>
        <p:spPr>
          <a:xfrm>
            <a:off x="7329543" y="5645438"/>
            <a:ext cx="1408057" cy="509081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1200"/>
          </a:p>
        </p:txBody>
      </p:sp>
      <p:sp>
        <p:nvSpPr>
          <p:cNvPr id="107" name="Google Shape;107;p18"/>
          <p:cNvSpPr/>
          <p:nvPr/>
        </p:nvSpPr>
        <p:spPr>
          <a:xfrm>
            <a:off x="7379999" y="3186963"/>
            <a:ext cx="1609182" cy="55079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1200"/>
          </a:p>
        </p:txBody>
      </p:sp>
      <p:pic>
        <p:nvPicPr>
          <p:cNvPr id="111" name="Google Shape;111;p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0330810" y="3424246"/>
            <a:ext cx="1283929" cy="12609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303744" y="3875591"/>
            <a:ext cx="1875189" cy="6088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9348325" y="1480411"/>
            <a:ext cx="2239216" cy="82552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1B0199D-656B-43B3-9BB0-BBA2B1301D4D}"/>
              </a:ext>
            </a:extLst>
          </p:cNvPr>
          <p:cNvSpPr txBox="1"/>
          <p:nvPr/>
        </p:nvSpPr>
        <p:spPr>
          <a:xfrm>
            <a:off x="609401" y="730755"/>
            <a:ext cx="2805607" cy="56938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100" b="1">
                <a:solidFill>
                  <a:srgbClr val="3D3D3D"/>
                </a:solidFill>
                <a:latin typeface="Avenir Next LT Pro"/>
                <a:ea typeface="Barlow"/>
                <a:cs typeface="Barlow"/>
                <a:sym typeface="Barlow"/>
              </a:rPr>
              <a:t>IN THE LAST</a:t>
            </a:r>
            <a:endParaRPr lang="en-IN" b="1">
              <a:solidFill>
                <a:srgbClr val="3D3D3D"/>
              </a:solidFill>
              <a:latin typeface="Avenir Next LT Pro"/>
            </a:endParaRPr>
          </a:p>
        </p:txBody>
      </p:sp>
      <p:sp>
        <p:nvSpPr>
          <p:cNvPr id="108" name="Google Shape;108;p18"/>
          <p:cNvSpPr/>
          <p:nvPr/>
        </p:nvSpPr>
        <p:spPr>
          <a:xfrm>
            <a:off x="9502041" y="542194"/>
            <a:ext cx="2120531" cy="836422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1200"/>
          </a:p>
        </p:txBody>
      </p:sp>
      <p:pic>
        <p:nvPicPr>
          <p:cNvPr id="17" name="Picture 2" descr="Image result for Dubai Expo logo">
            <a:extLst>
              <a:ext uri="{FF2B5EF4-FFF2-40B4-BE49-F238E27FC236}">
                <a16:creationId xmlns:a16="http://schemas.microsoft.com/office/drawing/2014/main" id="{524AE07F-A2B8-47FA-828A-36CE2C6BB1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8562" y="1585669"/>
            <a:ext cx="1557585" cy="825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result for darkmatter logo">
            <a:extLst>
              <a:ext uri="{FF2B5EF4-FFF2-40B4-BE49-F238E27FC236}">
                <a16:creationId xmlns:a16="http://schemas.microsoft.com/office/drawing/2014/main" id="{DAD590D4-4410-4648-8F67-ABE1755944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9543" y="2507527"/>
            <a:ext cx="3001266" cy="502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Image result for Dubai Airport logo">
            <a:extLst>
              <a:ext uri="{FF2B5EF4-FFF2-40B4-BE49-F238E27FC236}">
                <a16:creationId xmlns:a16="http://schemas.microsoft.com/office/drawing/2014/main" id="{4A08FFEC-9BE1-49E7-9181-DEC1AF4D11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2878" y="-141511"/>
            <a:ext cx="2463423" cy="2370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etisalat logo">
            <a:extLst>
              <a:ext uri="{FF2B5EF4-FFF2-40B4-BE49-F238E27FC236}">
                <a16:creationId xmlns:a16="http://schemas.microsoft.com/office/drawing/2014/main" id="{99AE51CC-1C15-4060-B723-8ACC86B1CB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7796" y="2535830"/>
            <a:ext cx="2431953" cy="9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DAB13230-350B-49C5-9B2C-44B1BEF818A1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257856" y="17207"/>
            <a:ext cx="4540432" cy="6854312"/>
          </a:xfrm>
          <a:prstGeom prst="rect">
            <a:avLst/>
          </a:prstGeom>
        </p:spPr>
      </p:pic>
      <p:sp>
        <p:nvSpPr>
          <p:cNvPr id="6" name="Google Shape;91;p17">
            <a:extLst>
              <a:ext uri="{FF2B5EF4-FFF2-40B4-BE49-F238E27FC236}">
                <a16:creationId xmlns:a16="http://schemas.microsoft.com/office/drawing/2014/main" id="{5A65CBDD-3CB1-4C53-9D12-AA55BDDA93B9}"/>
              </a:ext>
            </a:extLst>
          </p:cNvPr>
          <p:cNvSpPr/>
          <p:nvPr/>
        </p:nvSpPr>
        <p:spPr>
          <a:xfrm>
            <a:off x="8492" y="733471"/>
            <a:ext cx="430272" cy="1259203"/>
          </a:xfrm>
          <a:custGeom>
            <a:avLst/>
            <a:gdLst/>
            <a:ahLst/>
            <a:cxnLst/>
            <a:rect l="l" t="t" r="r" b="b"/>
            <a:pathLst>
              <a:path w="13563600" h="704850" extrusionOk="0">
                <a:moveTo>
                  <a:pt x="0" y="0"/>
                </a:moveTo>
                <a:lnTo>
                  <a:pt x="13563600" y="0"/>
                </a:lnTo>
                <a:lnTo>
                  <a:pt x="13563600" y="704850"/>
                </a:lnTo>
                <a:lnTo>
                  <a:pt x="0" y="704850"/>
                </a:lnTo>
                <a:lnTo>
                  <a:pt x="0" y="0"/>
                </a:lnTo>
                <a:close/>
              </a:path>
            </a:pathLst>
          </a:custGeom>
          <a:solidFill>
            <a:srgbClr val="119981"/>
          </a:solidFill>
          <a:ln w="9525" cap="flat" cmpd="sng">
            <a:solidFill>
              <a:srgbClr val="11998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endParaRPr sz="1200">
              <a:highlight>
                <a:schemeClr val="lt1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6165193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53946-4932-4FD4-8088-0E847B33D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EKS best practices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23EA3B1-5BDE-4815-9403-E17C025D51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6878" y="1826679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>
                <a:latin typeface="Avenir Next LT Pro"/>
                <a:cs typeface="Calibri"/>
              </a:rPr>
              <a:t>Deploy cluster on private subnets in multi AZ</a:t>
            </a:r>
            <a:endParaRPr lang="en-US">
              <a:latin typeface="Avenir Next LT Pro"/>
            </a:endParaRPr>
          </a:p>
          <a:p>
            <a:r>
              <a:rPr lang="en-US" sz="2400">
                <a:latin typeface="Avenir Next LT Pro"/>
                <a:cs typeface="Calibri"/>
              </a:rPr>
              <a:t>Create public subnets on each AZ for Load balancers </a:t>
            </a:r>
          </a:p>
          <a:p>
            <a:r>
              <a:rPr lang="en-US" sz="2400">
                <a:latin typeface="Avenir Next LT Pro"/>
                <a:cs typeface="Calibri"/>
              </a:rPr>
              <a:t>Rely on </a:t>
            </a:r>
            <a:r>
              <a:rPr lang="en-US" sz="2400" err="1">
                <a:latin typeface="Avenir Next LT Pro"/>
                <a:cs typeface="Calibri"/>
              </a:rPr>
              <a:t>nat</a:t>
            </a:r>
            <a:r>
              <a:rPr lang="en-US" sz="2400">
                <a:latin typeface="Avenir Next LT Pro"/>
                <a:cs typeface="Calibri"/>
              </a:rPr>
              <a:t> </a:t>
            </a:r>
            <a:r>
              <a:rPr lang="en-US" sz="2400" err="1">
                <a:latin typeface="Avenir Next LT Pro"/>
                <a:cs typeface="Calibri"/>
              </a:rPr>
              <a:t>gw</a:t>
            </a:r>
            <a:r>
              <a:rPr lang="en-US" sz="2400">
                <a:latin typeface="Avenir Next LT Pro"/>
                <a:cs typeface="Calibri"/>
              </a:rPr>
              <a:t> for outbound</a:t>
            </a:r>
          </a:p>
          <a:p>
            <a:r>
              <a:rPr lang="en-US" sz="2400">
                <a:latin typeface="Avenir Next LT Pro"/>
                <a:cs typeface="Calibri"/>
              </a:rPr>
              <a:t>Tag ELB subnets for EKS to identify </a:t>
            </a:r>
            <a:r>
              <a:rPr lang="en-US" sz="2400" err="1">
                <a:latin typeface="Avenir Next LT Pro"/>
                <a:cs typeface="Calibri"/>
              </a:rPr>
              <a:t>loadbalancer</a:t>
            </a:r>
            <a:r>
              <a:rPr lang="en-US" sz="2400">
                <a:latin typeface="Avenir Next LT Pro"/>
                <a:cs typeface="Calibri"/>
              </a:rPr>
              <a:t> subnets</a:t>
            </a:r>
          </a:p>
          <a:p>
            <a:r>
              <a:rPr lang="en-US" sz="2400">
                <a:latin typeface="Avenir Next LT Pro"/>
                <a:cs typeface="Calibri"/>
              </a:rPr>
              <a:t>Define </a:t>
            </a:r>
            <a:r>
              <a:rPr lang="en-US" sz="2400" err="1">
                <a:latin typeface="Avenir Next LT Pro"/>
                <a:cs typeface="Calibri"/>
              </a:rPr>
              <a:t>Cidr</a:t>
            </a:r>
            <a:r>
              <a:rPr lang="en-US" sz="2400">
                <a:latin typeface="Avenir Next LT Pro"/>
                <a:cs typeface="Calibri"/>
              </a:rPr>
              <a:t> for pod networking in cluster </a:t>
            </a:r>
            <a:r>
              <a:rPr lang="en-US" sz="2400" err="1">
                <a:latin typeface="Avenir Next LT Pro"/>
                <a:cs typeface="Calibri"/>
              </a:rPr>
              <a:t>yaml</a:t>
            </a:r>
            <a:endParaRPr lang="en-US" sz="2400">
              <a:latin typeface="Avenir Next LT Pro"/>
              <a:cs typeface="Calibri"/>
            </a:endParaRPr>
          </a:p>
          <a:p>
            <a:r>
              <a:rPr lang="en-US" sz="2400">
                <a:latin typeface="Avenir Next LT Pro"/>
                <a:cs typeface="Calibri"/>
              </a:rPr>
              <a:t>Deploy </a:t>
            </a:r>
            <a:r>
              <a:rPr lang="en-US" sz="2400" err="1">
                <a:latin typeface="Avenir Next LT Pro"/>
                <a:cs typeface="Calibri"/>
              </a:rPr>
              <a:t>Autoscaler</a:t>
            </a:r>
            <a:r>
              <a:rPr lang="en-US" sz="2400">
                <a:latin typeface="Avenir Next LT Pro"/>
                <a:cs typeface="Calibri"/>
              </a:rPr>
              <a:t> and Spot interrupt handler </a:t>
            </a:r>
            <a:r>
              <a:rPr lang="en-US" sz="2400" err="1">
                <a:latin typeface="Avenir Next LT Pro"/>
                <a:cs typeface="Calibri"/>
              </a:rPr>
              <a:t>yaml</a:t>
            </a:r>
            <a:endParaRPr lang="en-US" sz="2400">
              <a:latin typeface="Avenir Next LT Pro"/>
              <a:cs typeface="Calibri"/>
            </a:endParaRPr>
          </a:p>
          <a:p>
            <a:r>
              <a:rPr lang="en-US" sz="2400">
                <a:latin typeface="Avenir Next LT Pro"/>
                <a:cs typeface="Calibri"/>
              </a:rPr>
              <a:t>Use service accounts for deploying applications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8150A930-FD20-4B85-8195-C9DE8313CE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7714" y="5639735"/>
            <a:ext cx="2332007" cy="941285"/>
          </a:xfrm>
          <a:prstGeom prst="rect">
            <a:avLst/>
          </a:prstGeom>
        </p:spPr>
      </p:pic>
      <p:sp>
        <p:nvSpPr>
          <p:cNvPr id="4" name="Google Shape;91;p17">
            <a:extLst>
              <a:ext uri="{FF2B5EF4-FFF2-40B4-BE49-F238E27FC236}">
                <a16:creationId xmlns:a16="http://schemas.microsoft.com/office/drawing/2014/main" id="{115C267D-5AD5-442A-B19B-657F7FC799B2}"/>
              </a:ext>
            </a:extLst>
          </p:cNvPr>
          <p:cNvSpPr/>
          <p:nvPr/>
        </p:nvSpPr>
        <p:spPr>
          <a:xfrm>
            <a:off x="3520" y="370556"/>
            <a:ext cx="487258" cy="1342465"/>
          </a:xfrm>
          <a:custGeom>
            <a:avLst/>
            <a:gdLst/>
            <a:ahLst/>
            <a:cxnLst/>
            <a:rect l="l" t="t" r="r" b="b"/>
            <a:pathLst>
              <a:path w="13563600" h="704850" extrusionOk="0">
                <a:moveTo>
                  <a:pt x="0" y="0"/>
                </a:moveTo>
                <a:lnTo>
                  <a:pt x="13563600" y="0"/>
                </a:lnTo>
                <a:lnTo>
                  <a:pt x="13563600" y="704850"/>
                </a:lnTo>
                <a:lnTo>
                  <a:pt x="0" y="704850"/>
                </a:lnTo>
                <a:lnTo>
                  <a:pt x="0" y="0"/>
                </a:lnTo>
                <a:close/>
              </a:path>
            </a:pathLst>
          </a:custGeom>
          <a:solidFill>
            <a:srgbClr val="119981"/>
          </a:solidFill>
          <a:ln w="9525" cap="flat" cmpd="sng">
            <a:solidFill>
              <a:srgbClr val="11998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highlight>
                <a:schemeClr val="lt1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9961371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53946-4932-4FD4-8088-0E847B33D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Useful resources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23EA3B1-5BDE-4815-9403-E17C025D51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6923" y="1955106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dirty="0">
                <a:latin typeface="Avenir Next LT Pro"/>
                <a:ea typeface="+mn-lt"/>
                <a:cs typeface="+mn-lt"/>
              </a:rPr>
              <a:t>https://www.eksworkshop.com/beginner/150_spotworkers/deployhandler/</a:t>
            </a:r>
          </a:p>
          <a:p>
            <a:r>
              <a:rPr lang="en-US" sz="1800" dirty="0">
                <a:latin typeface="Avenir Next LT Pro"/>
                <a:ea typeface="+mn-lt"/>
                <a:cs typeface="+mn-lt"/>
              </a:rPr>
              <a:t>https://docs.aws.amazon.com/eks/latest/userguide/add-user-role.html</a:t>
            </a:r>
          </a:p>
          <a:p>
            <a:r>
              <a:rPr lang="en-US" sz="1800" dirty="0">
                <a:latin typeface="Avenir Next LT Pro"/>
                <a:ea typeface="+mn-lt"/>
                <a:cs typeface="+mn-lt"/>
              </a:rPr>
              <a:t>https://docs.aws.amazon.com/eks/latest/userguide/cluster-autoscaler.html</a:t>
            </a:r>
          </a:p>
          <a:p>
            <a:r>
              <a:rPr lang="en-US" sz="1800" dirty="0">
                <a:latin typeface="Avenir Next LT Pro"/>
                <a:ea typeface="+mn-lt"/>
                <a:cs typeface="+mn-lt"/>
              </a:rPr>
              <a:t>https://aws.amazon.com/ec2/spot/pricing/</a:t>
            </a:r>
          </a:p>
          <a:p>
            <a:r>
              <a:rPr lang="en-US" sz="1800" dirty="0">
                <a:latin typeface="Avenir Next LT Pro"/>
                <a:ea typeface="+mn-lt"/>
                <a:cs typeface="+mn-lt"/>
              </a:rPr>
              <a:t>https://aws.amazon.com/blogs/containers/de-mystifying-cluster-networking-for-amazon-eks-worker-nodes/</a:t>
            </a:r>
          </a:p>
          <a:p>
            <a:r>
              <a:rPr lang="en-US" sz="1800" dirty="0">
                <a:latin typeface="Avenir Next LT Pro"/>
                <a:ea typeface="+mn-lt"/>
                <a:cs typeface="+mn-lt"/>
              </a:rPr>
              <a:t>https://aws.amazon.com/ec2/pricing/on-demand/</a:t>
            </a:r>
          </a:p>
          <a:p>
            <a:r>
              <a:rPr lang="en-US" sz="1800" dirty="0">
                <a:latin typeface="Avenir Next LT Pro"/>
                <a:ea typeface="+mn-lt"/>
                <a:cs typeface="+mn-lt"/>
              </a:rPr>
              <a:t>https://eksctl.io/usage/creating-and-managing-clusters/</a:t>
            </a:r>
          </a:p>
          <a:p>
            <a:r>
              <a:rPr lang="en-US" sz="1800" dirty="0">
                <a:latin typeface="Avenir Next LT Pro"/>
                <a:ea typeface="+mn-lt"/>
                <a:cs typeface="+mn-lt"/>
              </a:rPr>
              <a:t>https://github.com/weaveworks/eksctl</a:t>
            </a:r>
            <a:endParaRPr lang="en-US" sz="1800">
              <a:latin typeface="Avenir Next LT Pro"/>
              <a:cs typeface="Calibri"/>
            </a:endParaRPr>
          </a:p>
          <a:p>
            <a:endParaRPr lang="en-US" sz="2400" dirty="0">
              <a:latin typeface="Calibri"/>
              <a:cs typeface="Calibri"/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8150A930-FD20-4B85-8195-C9DE8313CE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7714" y="5639735"/>
            <a:ext cx="2332007" cy="941285"/>
          </a:xfrm>
          <a:prstGeom prst="rect">
            <a:avLst/>
          </a:prstGeom>
        </p:spPr>
      </p:pic>
      <p:sp>
        <p:nvSpPr>
          <p:cNvPr id="4" name="Google Shape;91;p17">
            <a:extLst>
              <a:ext uri="{FF2B5EF4-FFF2-40B4-BE49-F238E27FC236}">
                <a16:creationId xmlns:a16="http://schemas.microsoft.com/office/drawing/2014/main" id="{115C267D-5AD5-442A-B19B-657F7FC799B2}"/>
              </a:ext>
            </a:extLst>
          </p:cNvPr>
          <p:cNvSpPr/>
          <p:nvPr/>
        </p:nvSpPr>
        <p:spPr>
          <a:xfrm>
            <a:off x="3520" y="370556"/>
            <a:ext cx="487258" cy="1342465"/>
          </a:xfrm>
          <a:custGeom>
            <a:avLst/>
            <a:gdLst/>
            <a:ahLst/>
            <a:cxnLst/>
            <a:rect l="l" t="t" r="r" b="b"/>
            <a:pathLst>
              <a:path w="13563600" h="704850" extrusionOk="0">
                <a:moveTo>
                  <a:pt x="0" y="0"/>
                </a:moveTo>
                <a:lnTo>
                  <a:pt x="13563600" y="0"/>
                </a:lnTo>
                <a:lnTo>
                  <a:pt x="13563600" y="704850"/>
                </a:lnTo>
                <a:lnTo>
                  <a:pt x="0" y="704850"/>
                </a:lnTo>
                <a:lnTo>
                  <a:pt x="0" y="0"/>
                </a:lnTo>
                <a:close/>
              </a:path>
            </a:pathLst>
          </a:custGeom>
          <a:solidFill>
            <a:srgbClr val="119981"/>
          </a:solidFill>
          <a:ln w="9525" cap="flat" cmpd="sng">
            <a:solidFill>
              <a:srgbClr val="11998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highlight>
                <a:schemeClr val="lt1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6482722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53946-4932-4FD4-8088-0E847B33D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Q&amp;A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8150A930-FD20-4B85-8195-C9DE8313CE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7714" y="5639735"/>
            <a:ext cx="2332007" cy="941285"/>
          </a:xfrm>
          <a:prstGeom prst="rect">
            <a:avLst/>
          </a:prstGeom>
        </p:spPr>
      </p:pic>
      <p:sp>
        <p:nvSpPr>
          <p:cNvPr id="4" name="Google Shape;91;p17">
            <a:extLst>
              <a:ext uri="{FF2B5EF4-FFF2-40B4-BE49-F238E27FC236}">
                <a16:creationId xmlns:a16="http://schemas.microsoft.com/office/drawing/2014/main" id="{115C267D-5AD5-442A-B19B-657F7FC799B2}"/>
              </a:ext>
            </a:extLst>
          </p:cNvPr>
          <p:cNvSpPr/>
          <p:nvPr/>
        </p:nvSpPr>
        <p:spPr>
          <a:xfrm>
            <a:off x="3520" y="370556"/>
            <a:ext cx="487258" cy="1342465"/>
          </a:xfrm>
          <a:custGeom>
            <a:avLst/>
            <a:gdLst/>
            <a:ahLst/>
            <a:cxnLst/>
            <a:rect l="l" t="t" r="r" b="b"/>
            <a:pathLst>
              <a:path w="13563600" h="704850" extrusionOk="0">
                <a:moveTo>
                  <a:pt x="0" y="0"/>
                </a:moveTo>
                <a:lnTo>
                  <a:pt x="13563600" y="0"/>
                </a:lnTo>
                <a:lnTo>
                  <a:pt x="13563600" y="704850"/>
                </a:lnTo>
                <a:lnTo>
                  <a:pt x="0" y="704850"/>
                </a:lnTo>
                <a:lnTo>
                  <a:pt x="0" y="0"/>
                </a:lnTo>
                <a:close/>
              </a:path>
            </a:pathLst>
          </a:custGeom>
          <a:solidFill>
            <a:srgbClr val="119981"/>
          </a:solidFill>
          <a:ln w="9525" cap="flat" cmpd="sng">
            <a:solidFill>
              <a:srgbClr val="11998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highlight>
                <a:schemeClr val="lt1"/>
              </a:highligh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AA409B-4C82-46C2-B856-801393D84C12}"/>
              </a:ext>
            </a:extLst>
          </p:cNvPr>
          <p:cNvSpPr txBox="1"/>
          <p:nvPr/>
        </p:nvSpPr>
        <p:spPr>
          <a:xfrm>
            <a:off x="2909299" y="2900736"/>
            <a:ext cx="360794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Avenir Next LT Pro"/>
                <a:cs typeface="Calibri"/>
              </a:rPr>
              <a:t>Thank you!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7BB206-8284-4952-8D38-E77499EC9BCD}"/>
              </a:ext>
            </a:extLst>
          </p:cNvPr>
          <p:cNvSpPr txBox="1"/>
          <p:nvPr/>
        </p:nvSpPr>
        <p:spPr>
          <a:xfrm>
            <a:off x="7858019" y="4484668"/>
            <a:ext cx="3393895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dirty="0">
                <a:latin typeface="Avenir Next LT Pro"/>
              </a:rPr>
              <a:t>fayad@adfolk.com</a:t>
            </a:r>
          </a:p>
          <a:p>
            <a:r>
              <a:rPr lang="en-US" sz="2400" dirty="0">
                <a:latin typeface="Avenir Next LT Pro"/>
                <a:cs typeface="Calibri"/>
              </a:rPr>
              <a:t>nihil.b@adfolks.com</a:t>
            </a:r>
          </a:p>
        </p:txBody>
      </p:sp>
    </p:spTree>
    <p:extLst>
      <p:ext uri="{BB962C8B-B14F-4D97-AF65-F5344CB8AC3E}">
        <p14:creationId xmlns:p14="http://schemas.microsoft.com/office/powerpoint/2010/main" val="5986816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53946-4932-4FD4-8088-0E847B33D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Thank you!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8150A930-FD20-4B85-8195-C9DE8313CE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7714" y="5639735"/>
            <a:ext cx="2332007" cy="941285"/>
          </a:xfrm>
          <a:prstGeom prst="rect">
            <a:avLst/>
          </a:prstGeom>
        </p:spPr>
      </p:pic>
      <p:sp>
        <p:nvSpPr>
          <p:cNvPr id="4" name="Google Shape;91;p17">
            <a:extLst>
              <a:ext uri="{FF2B5EF4-FFF2-40B4-BE49-F238E27FC236}">
                <a16:creationId xmlns:a16="http://schemas.microsoft.com/office/drawing/2014/main" id="{115C267D-5AD5-442A-B19B-657F7FC799B2}"/>
              </a:ext>
            </a:extLst>
          </p:cNvPr>
          <p:cNvSpPr/>
          <p:nvPr/>
        </p:nvSpPr>
        <p:spPr>
          <a:xfrm>
            <a:off x="3520" y="370556"/>
            <a:ext cx="487258" cy="1342465"/>
          </a:xfrm>
          <a:custGeom>
            <a:avLst/>
            <a:gdLst/>
            <a:ahLst/>
            <a:cxnLst/>
            <a:rect l="l" t="t" r="r" b="b"/>
            <a:pathLst>
              <a:path w="13563600" h="704850" extrusionOk="0">
                <a:moveTo>
                  <a:pt x="0" y="0"/>
                </a:moveTo>
                <a:lnTo>
                  <a:pt x="13563600" y="0"/>
                </a:lnTo>
                <a:lnTo>
                  <a:pt x="13563600" y="704850"/>
                </a:lnTo>
                <a:lnTo>
                  <a:pt x="0" y="704850"/>
                </a:lnTo>
                <a:lnTo>
                  <a:pt x="0" y="0"/>
                </a:lnTo>
                <a:close/>
              </a:path>
            </a:pathLst>
          </a:custGeom>
          <a:solidFill>
            <a:srgbClr val="119981"/>
          </a:solidFill>
          <a:ln w="9525" cap="flat" cmpd="sng">
            <a:solidFill>
              <a:srgbClr val="11998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highlight>
                <a:schemeClr val="lt1"/>
              </a:highligh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7BB206-8284-4952-8D38-E77499EC9BCD}"/>
              </a:ext>
            </a:extLst>
          </p:cNvPr>
          <p:cNvSpPr txBox="1"/>
          <p:nvPr/>
        </p:nvSpPr>
        <p:spPr>
          <a:xfrm>
            <a:off x="4304873" y="3063410"/>
            <a:ext cx="3393895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dirty="0">
                <a:latin typeface="Avenir Next LT Pro"/>
              </a:rPr>
              <a:t>fayad@adfolk.com</a:t>
            </a:r>
          </a:p>
          <a:p>
            <a:r>
              <a:rPr lang="en-US" sz="2400" dirty="0">
                <a:latin typeface="Avenir Next LT Pro"/>
                <a:cs typeface="Calibri"/>
              </a:rPr>
              <a:t>nihil.b@adfolks.com</a:t>
            </a:r>
          </a:p>
          <a:p>
            <a:r>
              <a:rPr lang="en-US" sz="2400" dirty="0">
                <a:latin typeface="Avenir Next LT Pro"/>
                <a:cs typeface="Calibri"/>
              </a:rPr>
              <a:t>github.com/</a:t>
            </a:r>
            <a:r>
              <a:rPr lang="en-US" sz="2400" dirty="0" err="1">
                <a:latin typeface="Avenir Next LT Pro"/>
                <a:cs typeface="Calibri"/>
              </a:rPr>
              <a:t>adfolks</a:t>
            </a:r>
            <a:endParaRPr lang="en-US" sz="2400">
              <a:latin typeface="Avenir Next LT Pro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11039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310;p28">
            <a:extLst>
              <a:ext uri="{FF2B5EF4-FFF2-40B4-BE49-F238E27FC236}">
                <a16:creationId xmlns:a16="http://schemas.microsoft.com/office/drawing/2014/main" id="{BE7E56D4-317E-4A70-9C19-10171D340615}"/>
              </a:ext>
            </a:extLst>
          </p:cNvPr>
          <p:cNvSpPr/>
          <p:nvPr/>
        </p:nvSpPr>
        <p:spPr>
          <a:xfrm>
            <a:off x="-2095" y="-10809"/>
            <a:ext cx="12367413" cy="6858000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solidFill>
            <a:srgbClr val="EFEFE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endParaRPr sz="1200"/>
          </a:p>
        </p:txBody>
      </p:sp>
      <p:sp>
        <p:nvSpPr>
          <p:cNvPr id="3" name="Google Shape;320;p28">
            <a:extLst>
              <a:ext uri="{FF2B5EF4-FFF2-40B4-BE49-F238E27FC236}">
                <a16:creationId xmlns:a16="http://schemas.microsoft.com/office/drawing/2014/main" id="{74060FEC-B940-414E-858B-7C54837AD41D}"/>
              </a:ext>
            </a:extLst>
          </p:cNvPr>
          <p:cNvSpPr txBox="1">
            <a:spLocks/>
          </p:cNvSpPr>
          <p:nvPr/>
        </p:nvSpPr>
        <p:spPr>
          <a:xfrm>
            <a:off x="589633" y="684420"/>
            <a:ext cx="10646179" cy="1151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005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8467" marR="3387"/>
            <a:r>
              <a:rPr lang="en-US" sz="4400" b="1">
                <a:solidFill>
                  <a:srgbClr val="3D3D3D"/>
                </a:solidFill>
                <a:latin typeface="Avenir Next LT Pro"/>
                <a:sym typeface="Barlow Black"/>
              </a:rPr>
              <a:t>A COMPLETE DIGITAL TRANSFORMATION EXPERIENCE</a:t>
            </a:r>
            <a:endParaRPr lang="en-US" sz="4400" b="1">
              <a:solidFill>
                <a:srgbClr val="3D3D3D"/>
              </a:solidFill>
              <a:latin typeface="Avenir Next LT Pro"/>
            </a:endParaRPr>
          </a:p>
        </p:txBody>
      </p:sp>
      <p:sp>
        <p:nvSpPr>
          <p:cNvPr id="5" name="Google Shape;91;p17">
            <a:extLst>
              <a:ext uri="{FF2B5EF4-FFF2-40B4-BE49-F238E27FC236}">
                <a16:creationId xmlns:a16="http://schemas.microsoft.com/office/drawing/2014/main" id="{320B1DCF-A995-45C2-B4F8-8DAB0A62197B}"/>
              </a:ext>
            </a:extLst>
          </p:cNvPr>
          <p:cNvSpPr/>
          <p:nvPr/>
        </p:nvSpPr>
        <p:spPr>
          <a:xfrm>
            <a:off x="8492" y="733471"/>
            <a:ext cx="430272" cy="1259203"/>
          </a:xfrm>
          <a:custGeom>
            <a:avLst/>
            <a:gdLst/>
            <a:ahLst/>
            <a:cxnLst/>
            <a:rect l="l" t="t" r="r" b="b"/>
            <a:pathLst>
              <a:path w="13563600" h="704850" extrusionOk="0">
                <a:moveTo>
                  <a:pt x="0" y="0"/>
                </a:moveTo>
                <a:lnTo>
                  <a:pt x="13563600" y="0"/>
                </a:lnTo>
                <a:lnTo>
                  <a:pt x="13563600" y="704850"/>
                </a:lnTo>
                <a:lnTo>
                  <a:pt x="0" y="704850"/>
                </a:lnTo>
                <a:lnTo>
                  <a:pt x="0" y="0"/>
                </a:lnTo>
                <a:close/>
              </a:path>
            </a:pathLst>
          </a:custGeom>
          <a:solidFill>
            <a:srgbClr val="119981"/>
          </a:solidFill>
          <a:ln w="9525" cap="flat" cmpd="sng">
            <a:solidFill>
              <a:srgbClr val="11998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endParaRPr sz="1200">
              <a:highlight>
                <a:schemeClr val="lt1"/>
              </a:highlight>
            </a:endParaRPr>
          </a:p>
        </p:txBody>
      </p:sp>
      <p:pic>
        <p:nvPicPr>
          <p:cNvPr id="8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ABBC37A3-C359-42BB-AFBB-06FA9D377F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3841" y="1676334"/>
            <a:ext cx="8768261" cy="4937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271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/>
          <p:nvPr/>
        </p:nvSpPr>
        <p:spPr>
          <a:xfrm>
            <a:off x="-21013" y="847798"/>
            <a:ext cx="1335601" cy="287869"/>
          </a:xfrm>
          <a:custGeom>
            <a:avLst/>
            <a:gdLst/>
            <a:ahLst/>
            <a:cxnLst/>
            <a:rect l="l" t="t" r="r" b="b"/>
            <a:pathLst>
              <a:path w="13563600" h="704850" extrusionOk="0">
                <a:moveTo>
                  <a:pt x="0" y="0"/>
                </a:moveTo>
                <a:lnTo>
                  <a:pt x="13563600" y="0"/>
                </a:lnTo>
                <a:lnTo>
                  <a:pt x="13563600" y="704850"/>
                </a:lnTo>
                <a:lnTo>
                  <a:pt x="0" y="704850"/>
                </a:lnTo>
                <a:lnTo>
                  <a:pt x="0" y="0"/>
                </a:lnTo>
                <a:close/>
              </a:path>
            </a:pathLst>
          </a:custGeom>
          <a:solidFill>
            <a:srgbClr val="119981"/>
          </a:solidFill>
          <a:ln w="9525" cap="flat" cmpd="sng">
            <a:solidFill>
              <a:srgbClr val="11998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endParaRPr lang="en-US" sz="1200">
              <a:highlight>
                <a:srgbClr val="FFFFFF"/>
              </a:highlight>
            </a:endParaRPr>
          </a:p>
        </p:txBody>
      </p:sp>
      <p:sp>
        <p:nvSpPr>
          <p:cNvPr id="92" name="Google Shape;92;p17"/>
          <p:cNvSpPr txBox="1"/>
          <p:nvPr/>
        </p:nvSpPr>
        <p:spPr>
          <a:xfrm>
            <a:off x="1430232" y="641758"/>
            <a:ext cx="3921125" cy="908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8467"/>
            <a:r>
              <a:rPr lang="en-US" sz="4400" b="1">
                <a:solidFill>
                  <a:srgbClr val="666666"/>
                </a:solidFill>
                <a:latin typeface="Avenir Next LT Pro"/>
                <a:ea typeface="Barlow Black"/>
                <a:cs typeface="Barlow Black"/>
                <a:sym typeface="Barlow Black"/>
              </a:rPr>
              <a:t>WEBINAR</a:t>
            </a:r>
            <a:endParaRPr lang="en-US" sz="4400" b="1">
              <a:latin typeface="Avenir Next LT Pro"/>
            </a:endParaRPr>
          </a:p>
          <a:p>
            <a:pPr marL="8467" algn="r"/>
            <a:br>
              <a:rPr lang="en-US" sz="6000">
                <a:latin typeface="Barlow Black"/>
                <a:ea typeface="Barlow Black"/>
                <a:cs typeface="Barlow Black"/>
              </a:rPr>
            </a:br>
            <a:endParaRPr lang="en-US" sz="5300">
              <a:solidFill>
                <a:srgbClr val="3D3D3D"/>
              </a:solidFill>
              <a:latin typeface="Barlow Black"/>
              <a:ea typeface="Barlow Black"/>
              <a:cs typeface="Barlow Black"/>
            </a:endParaRPr>
          </a:p>
          <a:p>
            <a:pPr marL="8467" algn="r"/>
            <a:endParaRPr lang="en-US" sz="6000">
              <a:solidFill>
                <a:srgbClr val="3D3D3D"/>
              </a:solidFill>
              <a:latin typeface="Barlow Black"/>
              <a:ea typeface="Barlow Black"/>
              <a:cs typeface="Barlow Black"/>
              <a:sym typeface="Barlow Black"/>
            </a:endParaRPr>
          </a:p>
          <a:p>
            <a:pPr marL="8467"/>
            <a:endParaRPr lang="en-US" sz="4700">
              <a:solidFill>
                <a:srgbClr val="3D3D3D"/>
              </a:solidFill>
              <a:latin typeface="Barlow Black"/>
              <a:ea typeface="Barlow Black"/>
              <a:cs typeface="Barlow Black"/>
              <a:sym typeface="Barlow Black"/>
            </a:endParaRPr>
          </a:p>
          <a:p>
            <a:pPr marL="8467"/>
            <a:endParaRPr lang="en-US" sz="6000">
              <a:solidFill>
                <a:srgbClr val="3D3D3D"/>
              </a:solidFill>
              <a:latin typeface="Barlow Black"/>
              <a:ea typeface="Barlow Black"/>
              <a:cs typeface="Barlow Black"/>
            </a:endParaRPr>
          </a:p>
        </p:txBody>
      </p:sp>
      <p:pic>
        <p:nvPicPr>
          <p:cNvPr id="4" name="Graphic 4">
            <a:extLst>
              <a:ext uri="{FF2B5EF4-FFF2-40B4-BE49-F238E27FC236}">
                <a16:creationId xmlns:a16="http://schemas.microsoft.com/office/drawing/2014/main" id="{4FECCBAD-18E9-4D5F-B11D-DBCE6DE9B8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7714" y="5639735"/>
            <a:ext cx="2332007" cy="941285"/>
          </a:xfrm>
          <a:prstGeom prst="rect">
            <a:avLst/>
          </a:prstGeom>
        </p:spPr>
      </p:pic>
      <p:sp>
        <p:nvSpPr>
          <p:cNvPr id="5" name="Google Shape;296;p27">
            <a:extLst>
              <a:ext uri="{FF2B5EF4-FFF2-40B4-BE49-F238E27FC236}">
                <a16:creationId xmlns:a16="http://schemas.microsoft.com/office/drawing/2014/main" id="{45ABB623-BFD1-4C7C-ADF2-3D9537E56C8D}"/>
              </a:ext>
            </a:extLst>
          </p:cNvPr>
          <p:cNvSpPr/>
          <p:nvPr/>
        </p:nvSpPr>
        <p:spPr>
          <a:xfrm>
            <a:off x="863" y="1385447"/>
            <a:ext cx="12192000" cy="88900"/>
          </a:xfrm>
          <a:custGeom>
            <a:avLst/>
            <a:gdLst/>
            <a:ahLst/>
            <a:cxnLst/>
            <a:rect l="l" t="t" r="r" b="b"/>
            <a:pathLst>
              <a:path w="18288000" h="133350" extrusionOk="0">
                <a:moveTo>
                  <a:pt x="0" y="0"/>
                </a:moveTo>
                <a:lnTo>
                  <a:pt x="18288001" y="0"/>
                </a:lnTo>
                <a:lnTo>
                  <a:pt x="18288001" y="133349"/>
                </a:lnTo>
                <a:lnTo>
                  <a:pt x="0" y="133349"/>
                </a:lnTo>
                <a:lnTo>
                  <a:pt x="0" y="0"/>
                </a:lnTo>
                <a:close/>
              </a:path>
            </a:pathLst>
          </a:custGeom>
          <a:solidFill>
            <a:srgbClr val="119981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0" tIns="0" rIns="0" bIns="0" anchor="t" anchorCtr="0">
            <a:noAutofit/>
          </a:bodyPr>
          <a:lstStyle/>
          <a:p>
            <a:endParaRPr sz="12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757391-A4FA-419E-9A63-DB7D39A2A2E2}"/>
              </a:ext>
            </a:extLst>
          </p:cNvPr>
          <p:cNvSpPr txBox="1"/>
          <p:nvPr/>
        </p:nvSpPr>
        <p:spPr>
          <a:xfrm>
            <a:off x="1247308" y="3190815"/>
            <a:ext cx="9060180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0960" tIns="30480" rIns="60960" bIns="3048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900">
                <a:solidFill>
                  <a:srgbClr val="3D3D3D"/>
                </a:solidFill>
                <a:latin typeface="Avenir Next LT Pro"/>
                <a:cs typeface="Segoe UI"/>
              </a:rPr>
              <a:t>AWS EKS </a:t>
            </a:r>
            <a:endParaRPr lang="en-US">
              <a:solidFill>
                <a:srgbClr val="A1E8D9"/>
              </a:solidFill>
              <a:latin typeface="Arial"/>
              <a:cs typeface="Arial"/>
            </a:endParaRPr>
          </a:p>
          <a:p>
            <a:pPr algn="ctr"/>
            <a:r>
              <a:rPr lang="en-US" sz="2900">
                <a:solidFill>
                  <a:srgbClr val="3D3D3D"/>
                </a:solidFill>
                <a:ea typeface="+mn-lt"/>
                <a:cs typeface="+mn-lt"/>
              </a:rPr>
              <a:t>Elastic Kubernetes </a:t>
            </a:r>
            <a:r>
              <a:rPr lang="en-US" sz="2900">
                <a:solidFill>
                  <a:srgbClr val="3D3D3D"/>
                </a:solidFill>
                <a:latin typeface="Arial"/>
                <a:cs typeface="Arial"/>
              </a:rPr>
              <a:t>Services</a:t>
            </a:r>
            <a:endParaRPr lang="en-US" sz="2900">
              <a:solidFill>
                <a:srgbClr val="A1E8D9"/>
              </a:solidFill>
              <a:latin typeface="Avenir Next LT Pro"/>
              <a:cs typeface="Segoe UI"/>
            </a:endParaRPr>
          </a:p>
        </p:txBody>
      </p:sp>
      <p:sp>
        <p:nvSpPr>
          <p:cNvPr id="12" name="Google Shape;91;p17">
            <a:extLst>
              <a:ext uri="{FF2B5EF4-FFF2-40B4-BE49-F238E27FC236}">
                <a16:creationId xmlns:a16="http://schemas.microsoft.com/office/drawing/2014/main" id="{84F3F581-EC68-400F-865A-CFCDB0EF5F98}"/>
              </a:ext>
            </a:extLst>
          </p:cNvPr>
          <p:cNvSpPr/>
          <p:nvPr/>
        </p:nvSpPr>
        <p:spPr>
          <a:xfrm>
            <a:off x="4284286" y="847798"/>
            <a:ext cx="7896421" cy="287869"/>
          </a:xfrm>
          <a:custGeom>
            <a:avLst/>
            <a:gdLst/>
            <a:ahLst/>
            <a:cxnLst/>
            <a:rect l="l" t="t" r="r" b="b"/>
            <a:pathLst>
              <a:path w="13563600" h="704850" extrusionOk="0">
                <a:moveTo>
                  <a:pt x="0" y="0"/>
                </a:moveTo>
                <a:lnTo>
                  <a:pt x="13563600" y="0"/>
                </a:lnTo>
                <a:lnTo>
                  <a:pt x="13563600" y="704850"/>
                </a:lnTo>
                <a:lnTo>
                  <a:pt x="0" y="704850"/>
                </a:lnTo>
                <a:lnTo>
                  <a:pt x="0" y="0"/>
                </a:lnTo>
                <a:close/>
              </a:path>
            </a:pathLst>
          </a:custGeom>
          <a:solidFill>
            <a:srgbClr val="119981"/>
          </a:solidFill>
          <a:ln w="9525" cap="flat" cmpd="sng">
            <a:solidFill>
              <a:srgbClr val="11998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endParaRPr lang="en-US" sz="1200">
              <a:highlight>
                <a:srgbClr val="FFFFFF"/>
              </a:highlight>
            </a:endParaRPr>
          </a:p>
        </p:txBody>
      </p:sp>
      <p:sp>
        <p:nvSpPr>
          <p:cNvPr id="11" name="Google Shape;296;p27">
            <a:extLst>
              <a:ext uri="{FF2B5EF4-FFF2-40B4-BE49-F238E27FC236}">
                <a16:creationId xmlns:a16="http://schemas.microsoft.com/office/drawing/2014/main" id="{13376EE4-DD4D-4111-B76B-211917758F0C}"/>
              </a:ext>
            </a:extLst>
          </p:cNvPr>
          <p:cNvSpPr/>
          <p:nvPr/>
        </p:nvSpPr>
        <p:spPr>
          <a:xfrm flipV="1">
            <a:off x="3500202" y="4205066"/>
            <a:ext cx="4595061" cy="29972"/>
          </a:xfrm>
          <a:custGeom>
            <a:avLst/>
            <a:gdLst/>
            <a:ahLst/>
            <a:cxnLst/>
            <a:rect l="l" t="t" r="r" b="b"/>
            <a:pathLst>
              <a:path w="18288000" h="133350" extrusionOk="0">
                <a:moveTo>
                  <a:pt x="0" y="0"/>
                </a:moveTo>
                <a:lnTo>
                  <a:pt x="18288001" y="0"/>
                </a:lnTo>
                <a:lnTo>
                  <a:pt x="18288001" y="133349"/>
                </a:lnTo>
                <a:lnTo>
                  <a:pt x="0" y="133349"/>
                </a:lnTo>
                <a:lnTo>
                  <a:pt x="0" y="0"/>
                </a:lnTo>
                <a:close/>
              </a:path>
            </a:pathLst>
          </a:custGeom>
          <a:solidFill>
            <a:srgbClr val="119981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0" tIns="0" rIns="0" bIns="0" anchor="t" anchorCtr="0">
            <a:noAutofit/>
          </a:bodyPr>
          <a:lstStyle/>
          <a:p>
            <a:endParaRPr sz="1200"/>
          </a:p>
        </p:txBody>
      </p:sp>
    </p:spTree>
    <p:extLst>
      <p:ext uri="{BB962C8B-B14F-4D97-AF65-F5344CB8AC3E}">
        <p14:creationId xmlns:p14="http://schemas.microsoft.com/office/powerpoint/2010/main" val="3435504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339676-E092-49BE-84A5-86240F22A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03600" y="2648585"/>
            <a:ext cx="9154160" cy="219741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>
                <a:latin typeface="Avenir Next LT Pro"/>
                <a:cs typeface="Calibri"/>
              </a:rPr>
              <a:t>Managed Kubernetes Service from AWS</a:t>
            </a:r>
            <a:endParaRPr lang="en-US" sz="2400">
              <a:latin typeface="Avenir Next LT Pro"/>
              <a:cs typeface="Arial"/>
            </a:endParaRPr>
          </a:p>
          <a:p>
            <a:r>
              <a:rPr lang="en-US" sz="2400">
                <a:latin typeface="Avenir Next LT Pro"/>
                <a:cs typeface="Calibri"/>
              </a:rPr>
              <a:t>Deploy, Scale and Manage containerized applications</a:t>
            </a:r>
          </a:p>
          <a:p>
            <a:r>
              <a:rPr lang="en-US" sz="2400">
                <a:latin typeface="Avenir Next LT Pro"/>
                <a:cs typeface="Calibri"/>
              </a:rPr>
              <a:t>Launched in June 2018</a:t>
            </a:r>
          </a:p>
          <a:p>
            <a:r>
              <a:rPr lang="en-US" sz="2400">
                <a:latin typeface="Avenir Next LT Pro"/>
                <a:cs typeface="Calibri"/>
              </a:rPr>
              <a:t>Ensuring High Availability</a:t>
            </a:r>
          </a:p>
          <a:p>
            <a:pPr marL="0" indent="0">
              <a:buNone/>
            </a:pPr>
            <a:endParaRPr lang="en-US" sz="2400">
              <a:latin typeface="Avenir Next LT Pro"/>
              <a:cs typeface="Calibri"/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58F86A1E-45C6-4AD1-A2C5-FAD9D4AD22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7714" y="5639735"/>
            <a:ext cx="2332007" cy="941285"/>
          </a:xfrm>
          <a:prstGeom prst="rect">
            <a:avLst/>
          </a:prstGeom>
        </p:spPr>
      </p:pic>
      <p:sp>
        <p:nvSpPr>
          <p:cNvPr id="8" name="Google Shape;92;p17">
            <a:extLst>
              <a:ext uri="{FF2B5EF4-FFF2-40B4-BE49-F238E27FC236}">
                <a16:creationId xmlns:a16="http://schemas.microsoft.com/office/drawing/2014/main" id="{4A5D1F64-0A3B-44E9-916F-6A24F141CFB3}"/>
              </a:ext>
            </a:extLst>
          </p:cNvPr>
          <p:cNvSpPr txBox="1"/>
          <p:nvPr/>
        </p:nvSpPr>
        <p:spPr>
          <a:xfrm>
            <a:off x="1430232" y="641758"/>
            <a:ext cx="6323965" cy="908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8255"/>
            <a:r>
              <a:rPr lang="en-US" sz="4400" b="1">
                <a:solidFill>
                  <a:srgbClr val="666666"/>
                </a:solidFill>
                <a:latin typeface="Avenir Next LT Pro"/>
                <a:sym typeface="Barlow Black"/>
              </a:rPr>
              <a:t>What is Amazon EKS?</a:t>
            </a:r>
            <a:endParaRPr lang="en-US">
              <a:cs typeface="Calibri" panose="020F0502020204030204"/>
            </a:endParaRPr>
          </a:p>
          <a:p>
            <a:pPr marL="8255"/>
            <a:endParaRPr lang="en-US" sz="4700">
              <a:solidFill>
                <a:srgbClr val="3D3D3D"/>
              </a:solidFill>
              <a:latin typeface="Barlow Black"/>
              <a:ea typeface="Barlow Black"/>
              <a:cs typeface="Barlow Black"/>
            </a:endParaRPr>
          </a:p>
          <a:p>
            <a:pPr marL="8255"/>
            <a:endParaRPr lang="en-US" sz="6000">
              <a:solidFill>
                <a:srgbClr val="3D3D3D"/>
              </a:solidFill>
              <a:latin typeface="Barlow Black"/>
              <a:ea typeface="Barlow Black"/>
              <a:cs typeface="Barlow Black"/>
            </a:endParaRPr>
          </a:p>
        </p:txBody>
      </p:sp>
      <p:sp>
        <p:nvSpPr>
          <p:cNvPr id="14" name="Google Shape;91;p17">
            <a:extLst>
              <a:ext uri="{FF2B5EF4-FFF2-40B4-BE49-F238E27FC236}">
                <a16:creationId xmlns:a16="http://schemas.microsoft.com/office/drawing/2014/main" id="{39B7914A-13B3-49D7-A9F7-D140C9C18D69}"/>
              </a:ext>
            </a:extLst>
          </p:cNvPr>
          <p:cNvSpPr/>
          <p:nvPr/>
        </p:nvSpPr>
        <p:spPr>
          <a:xfrm>
            <a:off x="-21013" y="847798"/>
            <a:ext cx="1335601" cy="287869"/>
          </a:xfrm>
          <a:custGeom>
            <a:avLst/>
            <a:gdLst/>
            <a:ahLst/>
            <a:cxnLst/>
            <a:rect l="l" t="t" r="r" b="b"/>
            <a:pathLst>
              <a:path w="13563600" h="704850" extrusionOk="0">
                <a:moveTo>
                  <a:pt x="0" y="0"/>
                </a:moveTo>
                <a:lnTo>
                  <a:pt x="13563600" y="0"/>
                </a:lnTo>
                <a:lnTo>
                  <a:pt x="13563600" y="704850"/>
                </a:lnTo>
                <a:lnTo>
                  <a:pt x="0" y="704850"/>
                </a:lnTo>
                <a:lnTo>
                  <a:pt x="0" y="0"/>
                </a:lnTo>
                <a:close/>
              </a:path>
            </a:pathLst>
          </a:custGeom>
          <a:solidFill>
            <a:srgbClr val="119981"/>
          </a:solidFill>
          <a:ln w="9525" cap="flat" cmpd="sng">
            <a:solidFill>
              <a:srgbClr val="11998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endParaRPr lang="en-US" sz="1200">
              <a:highlight>
                <a:srgbClr val="FFFFFF"/>
              </a:highlight>
            </a:endParaRPr>
          </a:p>
        </p:txBody>
      </p:sp>
      <p:sp>
        <p:nvSpPr>
          <p:cNvPr id="16" name="Google Shape;296;p27">
            <a:extLst>
              <a:ext uri="{FF2B5EF4-FFF2-40B4-BE49-F238E27FC236}">
                <a16:creationId xmlns:a16="http://schemas.microsoft.com/office/drawing/2014/main" id="{5461653E-FB27-49D5-8315-7C2B787ECFDA}"/>
              </a:ext>
            </a:extLst>
          </p:cNvPr>
          <p:cNvSpPr/>
          <p:nvPr/>
        </p:nvSpPr>
        <p:spPr>
          <a:xfrm>
            <a:off x="863" y="1385447"/>
            <a:ext cx="12192000" cy="88900"/>
          </a:xfrm>
          <a:custGeom>
            <a:avLst/>
            <a:gdLst/>
            <a:ahLst/>
            <a:cxnLst/>
            <a:rect l="l" t="t" r="r" b="b"/>
            <a:pathLst>
              <a:path w="18288000" h="133350" extrusionOk="0">
                <a:moveTo>
                  <a:pt x="0" y="0"/>
                </a:moveTo>
                <a:lnTo>
                  <a:pt x="18288001" y="0"/>
                </a:lnTo>
                <a:lnTo>
                  <a:pt x="18288001" y="133349"/>
                </a:lnTo>
                <a:lnTo>
                  <a:pt x="0" y="133349"/>
                </a:lnTo>
                <a:lnTo>
                  <a:pt x="0" y="0"/>
                </a:lnTo>
                <a:close/>
              </a:path>
            </a:pathLst>
          </a:custGeom>
          <a:solidFill>
            <a:srgbClr val="119981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0" tIns="0" rIns="0" bIns="0" anchor="t" anchorCtr="0">
            <a:noAutofit/>
          </a:bodyPr>
          <a:lstStyle/>
          <a:p>
            <a:endParaRPr sz="1200"/>
          </a:p>
        </p:txBody>
      </p:sp>
      <p:sp>
        <p:nvSpPr>
          <p:cNvPr id="20" name="Google Shape;91;p17">
            <a:extLst>
              <a:ext uri="{FF2B5EF4-FFF2-40B4-BE49-F238E27FC236}">
                <a16:creationId xmlns:a16="http://schemas.microsoft.com/office/drawing/2014/main" id="{90C75CDF-73C0-4AD6-B106-71DAC6352770}"/>
              </a:ext>
            </a:extLst>
          </p:cNvPr>
          <p:cNvSpPr/>
          <p:nvPr/>
        </p:nvSpPr>
        <p:spPr>
          <a:xfrm>
            <a:off x="7515166" y="847798"/>
            <a:ext cx="4670621" cy="287869"/>
          </a:xfrm>
          <a:custGeom>
            <a:avLst/>
            <a:gdLst/>
            <a:ahLst/>
            <a:cxnLst/>
            <a:rect l="l" t="t" r="r" b="b"/>
            <a:pathLst>
              <a:path w="13563600" h="704850" extrusionOk="0">
                <a:moveTo>
                  <a:pt x="0" y="0"/>
                </a:moveTo>
                <a:lnTo>
                  <a:pt x="13563600" y="0"/>
                </a:lnTo>
                <a:lnTo>
                  <a:pt x="13563600" y="704850"/>
                </a:lnTo>
                <a:lnTo>
                  <a:pt x="0" y="704850"/>
                </a:lnTo>
                <a:lnTo>
                  <a:pt x="0" y="0"/>
                </a:lnTo>
                <a:close/>
              </a:path>
            </a:pathLst>
          </a:custGeom>
          <a:solidFill>
            <a:srgbClr val="119981"/>
          </a:solidFill>
          <a:ln w="9525" cap="flat" cmpd="sng">
            <a:solidFill>
              <a:srgbClr val="11998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endParaRPr lang="en-US" sz="1200"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261985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DD96E-36BB-4FAF-8F6A-61CE630FA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79800" y="299402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>
                <a:latin typeface="Avenir Next LT Pro"/>
                <a:cs typeface="Calibri"/>
              </a:rPr>
              <a:t>Detecting and replacing unhealthy control planes</a:t>
            </a:r>
            <a:endParaRPr lang="en-US">
              <a:latin typeface="Avenir Next LT Pro"/>
            </a:endParaRPr>
          </a:p>
          <a:p>
            <a:r>
              <a:rPr lang="en-US" sz="2400">
                <a:latin typeface="Avenir Next LT Pro"/>
                <a:cs typeface="Calibri"/>
              </a:rPr>
              <a:t>Automated version upgrades</a:t>
            </a:r>
          </a:p>
          <a:p>
            <a:r>
              <a:rPr lang="en-US" sz="2400">
                <a:latin typeface="Avenir Next LT Pro"/>
                <a:cs typeface="Calibri"/>
              </a:rPr>
              <a:t>Automated patching of control planes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462D1B9B-BE4C-420C-B810-D93A656226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7714" y="5639735"/>
            <a:ext cx="2332007" cy="941285"/>
          </a:xfrm>
          <a:prstGeom prst="rect">
            <a:avLst/>
          </a:prstGeom>
        </p:spPr>
      </p:pic>
      <p:sp>
        <p:nvSpPr>
          <p:cNvPr id="4" name="Google Shape;320;p28">
            <a:extLst>
              <a:ext uri="{FF2B5EF4-FFF2-40B4-BE49-F238E27FC236}">
                <a16:creationId xmlns:a16="http://schemas.microsoft.com/office/drawing/2014/main" id="{2FFC7F7F-312A-4210-B894-F6A152C7AE34}"/>
              </a:ext>
            </a:extLst>
          </p:cNvPr>
          <p:cNvSpPr txBox="1">
            <a:spLocks/>
          </p:cNvSpPr>
          <p:nvPr/>
        </p:nvSpPr>
        <p:spPr>
          <a:xfrm>
            <a:off x="640433" y="476140"/>
            <a:ext cx="10646179" cy="1151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005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8255" marR="3175"/>
            <a:r>
              <a:rPr lang="en-US" sz="4400" b="1">
                <a:solidFill>
                  <a:srgbClr val="3D3D3D"/>
                </a:solidFill>
                <a:latin typeface="Avenir Next LT Pro"/>
                <a:sym typeface="Barlow Black"/>
              </a:rPr>
              <a:t>MANAGING </a:t>
            </a:r>
            <a:endParaRPr lang="en-US">
              <a:sym typeface="Barlow Black"/>
            </a:endParaRPr>
          </a:p>
          <a:p>
            <a:pPr marL="8255" marR="3175"/>
            <a:r>
              <a:rPr lang="en-US" sz="4400" b="1">
                <a:solidFill>
                  <a:srgbClr val="3D3D3D"/>
                </a:solidFill>
                <a:latin typeface="Avenir Next LT Pro"/>
                <a:sym typeface="Barlow Black"/>
              </a:rPr>
              <a:t>CONTROL PLANES</a:t>
            </a:r>
            <a:endParaRPr lang="en-US"/>
          </a:p>
        </p:txBody>
      </p:sp>
      <p:sp>
        <p:nvSpPr>
          <p:cNvPr id="10" name="Google Shape;91;p17">
            <a:extLst>
              <a:ext uri="{FF2B5EF4-FFF2-40B4-BE49-F238E27FC236}">
                <a16:creationId xmlns:a16="http://schemas.microsoft.com/office/drawing/2014/main" id="{1756B556-CA60-456C-A3EA-094F7F085F09}"/>
              </a:ext>
            </a:extLst>
          </p:cNvPr>
          <p:cNvSpPr/>
          <p:nvPr/>
        </p:nvSpPr>
        <p:spPr>
          <a:xfrm>
            <a:off x="-1668" y="454071"/>
            <a:ext cx="430272" cy="1259203"/>
          </a:xfrm>
          <a:custGeom>
            <a:avLst/>
            <a:gdLst/>
            <a:ahLst/>
            <a:cxnLst/>
            <a:rect l="l" t="t" r="r" b="b"/>
            <a:pathLst>
              <a:path w="13563600" h="704850" extrusionOk="0">
                <a:moveTo>
                  <a:pt x="0" y="0"/>
                </a:moveTo>
                <a:lnTo>
                  <a:pt x="13563600" y="0"/>
                </a:lnTo>
                <a:lnTo>
                  <a:pt x="13563600" y="704850"/>
                </a:lnTo>
                <a:lnTo>
                  <a:pt x="0" y="704850"/>
                </a:lnTo>
                <a:lnTo>
                  <a:pt x="0" y="0"/>
                </a:lnTo>
                <a:close/>
              </a:path>
            </a:pathLst>
          </a:custGeom>
          <a:solidFill>
            <a:srgbClr val="119981"/>
          </a:solidFill>
          <a:ln w="9525" cap="flat" cmpd="sng">
            <a:solidFill>
              <a:srgbClr val="11998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endParaRPr sz="1200">
              <a:highlight>
                <a:schemeClr val="lt1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553037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427AF5F-9A0E-42B7-A252-FD64C9885F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DD96E-36BB-4FAF-8F6A-61CE630FA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840" y="2943225"/>
            <a:ext cx="4152774" cy="430346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>
                <a:latin typeface="Avenir Next LT Pro"/>
                <a:cs typeface="Calibri"/>
              </a:rPr>
              <a:t>Runs single tenant Kubernetes control plane for each cluster</a:t>
            </a:r>
          </a:p>
          <a:p>
            <a:pPr marL="0" indent="0">
              <a:buNone/>
            </a:pPr>
            <a:r>
              <a:rPr lang="en-US" sz="2000" err="1">
                <a:latin typeface="Avenir Next LT Pro"/>
                <a:ea typeface="+mn-lt"/>
                <a:cs typeface="+mn-lt"/>
              </a:rPr>
              <a:t>Atleast</a:t>
            </a:r>
            <a:r>
              <a:rPr lang="en-US" sz="2000">
                <a:latin typeface="Avenir Next LT Pro"/>
                <a:ea typeface="+mn-lt"/>
                <a:cs typeface="+mn-lt"/>
              </a:rPr>
              <a:t> 2 API server nodes and 2 </a:t>
            </a:r>
            <a:r>
              <a:rPr lang="en-US" sz="2000" err="1">
                <a:latin typeface="Avenir Next LT Pro"/>
                <a:ea typeface="+mn-lt"/>
                <a:cs typeface="+mn-lt"/>
              </a:rPr>
              <a:t>etcd</a:t>
            </a:r>
            <a:r>
              <a:rPr lang="en-US" sz="2000">
                <a:latin typeface="Avenir Next LT Pro"/>
                <a:ea typeface="+mn-lt"/>
                <a:cs typeface="+mn-lt"/>
              </a:rPr>
              <a:t> nodes in multi AZ</a:t>
            </a:r>
          </a:p>
          <a:p>
            <a:pPr marL="0" indent="0">
              <a:buNone/>
            </a:pPr>
            <a:endParaRPr lang="en-US" sz="2000">
              <a:cs typeface="Calibri"/>
            </a:endParaRPr>
          </a:p>
          <a:p>
            <a:pPr marL="0" indent="0">
              <a:buNone/>
            </a:pPr>
            <a:endParaRPr lang="en-US" sz="2000">
              <a:cs typeface="Calibri"/>
            </a:endParaRPr>
          </a:p>
        </p:txBody>
      </p:sp>
      <p:pic>
        <p:nvPicPr>
          <p:cNvPr id="4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9B964A2A-BDBA-48AD-A3E6-364EF97655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" r="17811"/>
          <a:stretch/>
        </p:blipFill>
        <p:spPr>
          <a:xfrm>
            <a:off x="5183500" y="2000802"/>
            <a:ext cx="6170299" cy="4224808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8F8FD01E-008E-4557-BF40-6D7E365AFD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7714" y="5639735"/>
            <a:ext cx="2332007" cy="941285"/>
          </a:xfrm>
          <a:prstGeom prst="rect">
            <a:avLst/>
          </a:prstGeom>
        </p:spPr>
      </p:pic>
      <p:sp>
        <p:nvSpPr>
          <p:cNvPr id="6" name="Google Shape;91;p17">
            <a:extLst>
              <a:ext uri="{FF2B5EF4-FFF2-40B4-BE49-F238E27FC236}">
                <a16:creationId xmlns:a16="http://schemas.microsoft.com/office/drawing/2014/main" id="{BB4B31B1-2FA7-426B-B0AE-95B00551EDB5}"/>
              </a:ext>
            </a:extLst>
          </p:cNvPr>
          <p:cNvSpPr/>
          <p:nvPr/>
        </p:nvSpPr>
        <p:spPr>
          <a:xfrm>
            <a:off x="-1668" y="454071"/>
            <a:ext cx="430272" cy="1259203"/>
          </a:xfrm>
          <a:custGeom>
            <a:avLst/>
            <a:gdLst/>
            <a:ahLst/>
            <a:cxnLst/>
            <a:rect l="l" t="t" r="r" b="b"/>
            <a:pathLst>
              <a:path w="13563600" h="704850" extrusionOk="0">
                <a:moveTo>
                  <a:pt x="0" y="0"/>
                </a:moveTo>
                <a:lnTo>
                  <a:pt x="13563600" y="0"/>
                </a:lnTo>
                <a:lnTo>
                  <a:pt x="13563600" y="704850"/>
                </a:lnTo>
                <a:lnTo>
                  <a:pt x="0" y="704850"/>
                </a:lnTo>
                <a:lnTo>
                  <a:pt x="0" y="0"/>
                </a:lnTo>
                <a:close/>
              </a:path>
            </a:pathLst>
          </a:custGeom>
          <a:solidFill>
            <a:srgbClr val="119981"/>
          </a:solidFill>
          <a:ln w="9525" cap="flat" cmpd="sng">
            <a:solidFill>
              <a:srgbClr val="11998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endParaRPr sz="1200">
              <a:highlight>
                <a:schemeClr val="lt1"/>
              </a:highlight>
            </a:endParaRPr>
          </a:p>
        </p:txBody>
      </p:sp>
      <p:sp>
        <p:nvSpPr>
          <p:cNvPr id="8" name="Google Shape;320;p28">
            <a:extLst>
              <a:ext uri="{FF2B5EF4-FFF2-40B4-BE49-F238E27FC236}">
                <a16:creationId xmlns:a16="http://schemas.microsoft.com/office/drawing/2014/main" id="{95F9049F-B9EF-4BCF-AC05-A2C744A28347}"/>
              </a:ext>
            </a:extLst>
          </p:cNvPr>
          <p:cNvSpPr txBox="1">
            <a:spLocks/>
          </p:cNvSpPr>
          <p:nvPr/>
        </p:nvSpPr>
        <p:spPr>
          <a:xfrm>
            <a:off x="625193" y="399940"/>
            <a:ext cx="10646179" cy="1151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005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8255" marR="3175"/>
            <a:r>
              <a:rPr lang="en-US" sz="4400" b="1">
                <a:solidFill>
                  <a:srgbClr val="3D3D3D"/>
                </a:solidFill>
                <a:latin typeface="Avenir Next LT Pro"/>
                <a:sym typeface="Barlow Black"/>
              </a:rPr>
              <a:t>CONTROL</a:t>
            </a:r>
          </a:p>
          <a:p>
            <a:pPr marL="8255" marR="3175"/>
            <a:r>
              <a:rPr lang="en-US" sz="4400" b="1">
                <a:solidFill>
                  <a:srgbClr val="3D3D3D"/>
                </a:solidFill>
                <a:latin typeface="Avenir Next LT Pro"/>
              </a:rPr>
              <a:t>PLANE ARCHITECTURE</a:t>
            </a:r>
          </a:p>
        </p:txBody>
      </p:sp>
    </p:spTree>
    <p:extLst>
      <p:ext uri="{BB962C8B-B14F-4D97-AF65-F5344CB8AC3E}">
        <p14:creationId xmlns:p14="http://schemas.microsoft.com/office/powerpoint/2010/main" val="1788851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DD96E-36BB-4FAF-8F6A-61CE630FA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5360" y="2359025"/>
            <a:ext cx="10515600" cy="217709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endParaRPr lang="en-US" sz="2400">
              <a:latin typeface="Arial"/>
              <a:ea typeface="+mn-lt"/>
              <a:cs typeface="+mn-lt"/>
            </a:endParaRPr>
          </a:p>
          <a:p>
            <a:pPr marL="0" indent="0" algn="ctr">
              <a:buNone/>
            </a:pPr>
            <a:endParaRPr lang="en-US" sz="2400">
              <a:latin typeface="Arial"/>
              <a:ea typeface="+mn-lt"/>
              <a:cs typeface="+mn-lt"/>
            </a:endParaRPr>
          </a:p>
          <a:p>
            <a:pPr marL="0" indent="0" algn="ctr">
              <a:buNone/>
            </a:pPr>
            <a:r>
              <a:rPr lang="en-US" sz="2400">
                <a:latin typeface="Avenir Next LT Pro"/>
                <a:ea typeface="+mn-lt"/>
                <a:cs typeface="+mn-lt"/>
              </a:rPr>
              <a:t>IAM, Load balancers, VPC and DevOps specific services </a:t>
            </a:r>
          </a:p>
          <a:p>
            <a:pPr marL="0" indent="0" algn="ctr">
              <a:buNone/>
            </a:pPr>
            <a:r>
              <a:rPr lang="en-US" sz="2400">
                <a:latin typeface="Avenir Next LT Pro"/>
                <a:ea typeface="+mn-lt"/>
                <a:cs typeface="+mn-lt"/>
              </a:rPr>
              <a:t>like ECR, </a:t>
            </a:r>
            <a:r>
              <a:rPr lang="en-US" sz="2400" err="1">
                <a:latin typeface="Avenir Next LT Pro"/>
                <a:ea typeface="+mn-lt"/>
                <a:cs typeface="+mn-lt"/>
              </a:rPr>
              <a:t>CodeBuild</a:t>
            </a:r>
            <a:r>
              <a:rPr lang="en-US" sz="2400">
                <a:latin typeface="Avenir Next LT Pro"/>
                <a:ea typeface="+mn-lt"/>
                <a:cs typeface="+mn-lt"/>
              </a:rPr>
              <a:t>, </a:t>
            </a:r>
            <a:r>
              <a:rPr lang="en-US" sz="2400" err="1">
                <a:latin typeface="Avenir Next LT Pro"/>
                <a:ea typeface="+mn-lt"/>
                <a:cs typeface="+mn-lt"/>
              </a:rPr>
              <a:t>CodeCommit</a:t>
            </a:r>
            <a:r>
              <a:rPr lang="en-US" sz="2400">
                <a:latin typeface="Avenir Next LT Pro"/>
                <a:ea typeface="+mn-lt"/>
                <a:cs typeface="+mn-lt"/>
              </a:rPr>
              <a:t> and </a:t>
            </a:r>
            <a:r>
              <a:rPr lang="en-US" sz="2400" err="1">
                <a:latin typeface="Avenir Next LT Pro"/>
                <a:ea typeface="+mn-lt"/>
                <a:cs typeface="+mn-lt"/>
              </a:rPr>
              <a:t>CodeDeploy</a:t>
            </a:r>
            <a:endParaRPr lang="en-US" sz="2400">
              <a:latin typeface="Avenir Next LT Pro"/>
              <a:cs typeface="Calibri"/>
            </a:endParaRPr>
          </a:p>
          <a:p>
            <a:pPr marL="0" indent="0" algn="ctr">
              <a:buNone/>
            </a:pPr>
            <a:endParaRPr lang="en-US" sz="2400">
              <a:latin typeface="Arial"/>
              <a:cs typeface="Calibri"/>
            </a:endParaRPr>
          </a:p>
          <a:p>
            <a:pPr algn="ctr"/>
            <a:endParaRPr lang="en-US" sz="2400">
              <a:latin typeface="Arial"/>
              <a:cs typeface="Calibri"/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BB18A408-B38A-4836-8AFB-D1470FCDB7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7714" y="5639735"/>
            <a:ext cx="2332007" cy="941285"/>
          </a:xfrm>
          <a:prstGeom prst="rect">
            <a:avLst/>
          </a:prstGeom>
        </p:spPr>
      </p:pic>
      <p:sp>
        <p:nvSpPr>
          <p:cNvPr id="4" name="Google Shape;91;p17">
            <a:extLst>
              <a:ext uri="{FF2B5EF4-FFF2-40B4-BE49-F238E27FC236}">
                <a16:creationId xmlns:a16="http://schemas.microsoft.com/office/drawing/2014/main" id="{79C3075C-5296-48DF-9BD7-C1B1E964F327}"/>
              </a:ext>
            </a:extLst>
          </p:cNvPr>
          <p:cNvSpPr/>
          <p:nvPr/>
        </p:nvSpPr>
        <p:spPr>
          <a:xfrm>
            <a:off x="3520" y="370556"/>
            <a:ext cx="487258" cy="1342465"/>
          </a:xfrm>
          <a:custGeom>
            <a:avLst/>
            <a:gdLst/>
            <a:ahLst/>
            <a:cxnLst/>
            <a:rect l="l" t="t" r="r" b="b"/>
            <a:pathLst>
              <a:path w="13563600" h="704850" extrusionOk="0">
                <a:moveTo>
                  <a:pt x="0" y="0"/>
                </a:moveTo>
                <a:lnTo>
                  <a:pt x="13563600" y="0"/>
                </a:lnTo>
                <a:lnTo>
                  <a:pt x="13563600" y="704850"/>
                </a:lnTo>
                <a:lnTo>
                  <a:pt x="0" y="704850"/>
                </a:lnTo>
                <a:lnTo>
                  <a:pt x="0" y="0"/>
                </a:lnTo>
                <a:close/>
              </a:path>
            </a:pathLst>
          </a:custGeom>
          <a:solidFill>
            <a:srgbClr val="119981"/>
          </a:solidFill>
          <a:ln w="9525" cap="flat" cmpd="sng">
            <a:solidFill>
              <a:srgbClr val="11998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highlight>
                <a:schemeClr val="lt1"/>
              </a:highlight>
            </a:endParaRPr>
          </a:p>
        </p:txBody>
      </p:sp>
      <p:sp>
        <p:nvSpPr>
          <p:cNvPr id="8" name="Google Shape;320;p28">
            <a:extLst>
              <a:ext uri="{FF2B5EF4-FFF2-40B4-BE49-F238E27FC236}">
                <a16:creationId xmlns:a16="http://schemas.microsoft.com/office/drawing/2014/main" id="{478B1910-2161-4A77-89D3-091B74F331E6}"/>
              </a:ext>
            </a:extLst>
          </p:cNvPr>
          <p:cNvSpPr txBox="1">
            <a:spLocks/>
          </p:cNvSpPr>
          <p:nvPr/>
        </p:nvSpPr>
        <p:spPr>
          <a:xfrm>
            <a:off x="879193" y="465980"/>
            <a:ext cx="10646179" cy="1151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005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8255" marR="3175"/>
            <a:r>
              <a:rPr lang="en-US" sz="4400" b="1">
                <a:solidFill>
                  <a:srgbClr val="3D3D3D"/>
                </a:solidFill>
                <a:latin typeface="Avenir Next LT Pro"/>
              </a:rPr>
              <a:t>INTEGRATES WITH </a:t>
            </a:r>
          </a:p>
          <a:p>
            <a:pPr marL="8255" marR="3175"/>
            <a:r>
              <a:rPr lang="en-US" sz="4400" b="1">
                <a:solidFill>
                  <a:srgbClr val="3D3D3D"/>
                </a:solidFill>
                <a:latin typeface="Avenir Next LT Pro"/>
              </a:rPr>
              <a:t>AWS SERVICES</a:t>
            </a:r>
          </a:p>
        </p:txBody>
      </p:sp>
      <p:sp>
        <p:nvSpPr>
          <p:cNvPr id="13" name="Google Shape;296;p27">
            <a:extLst>
              <a:ext uri="{FF2B5EF4-FFF2-40B4-BE49-F238E27FC236}">
                <a16:creationId xmlns:a16="http://schemas.microsoft.com/office/drawing/2014/main" id="{57E1AAA6-4CAC-4ED9-9BFA-8A6DDAC326BE}"/>
              </a:ext>
            </a:extLst>
          </p:cNvPr>
          <p:cNvSpPr/>
          <p:nvPr/>
        </p:nvSpPr>
        <p:spPr>
          <a:xfrm flipV="1">
            <a:off x="2687402" y="4225386"/>
            <a:ext cx="7150301" cy="45212"/>
          </a:xfrm>
          <a:custGeom>
            <a:avLst/>
            <a:gdLst/>
            <a:ahLst/>
            <a:cxnLst/>
            <a:rect l="l" t="t" r="r" b="b"/>
            <a:pathLst>
              <a:path w="18288000" h="133350" extrusionOk="0">
                <a:moveTo>
                  <a:pt x="0" y="0"/>
                </a:moveTo>
                <a:lnTo>
                  <a:pt x="18288001" y="0"/>
                </a:lnTo>
                <a:lnTo>
                  <a:pt x="18288001" y="133349"/>
                </a:lnTo>
                <a:lnTo>
                  <a:pt x="0" y="133349"/>
                </a:lnTo>
                <a:lnTo>
                  <a:pt x="0" y="0"/>
                </a:lnTo>
                <a:close/>
              </a:path>
            </a:pathLst>
          </a:custGeom>
          <a:solidFill>
            <a:srgbClr val="119981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0" tIns="0" rIns="0" bIns="0" anchor="t" anchorCtr="0">
            <a:noAutofit/>
          </a:bodyPr>
          <a:lstStyle/>
          <a:p>
            <a:endParaRPr sz="1200"/>
          </a:p>
        </p:txBody>
      </p:sp>
    </p:spTree>
    <p:extLst>
      <p:ext uri="{BB962C8B-B14F-4D97-AF65-F5344CB8AC3E}">
        <p14:creationId xmlns:p14="http://schemas.microsoft.com/office/powerpoint/2010/main" val="4828624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DD96E-36BB-4FAF-8F6A-61CE630FA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0600" y="2953385"/>
            <a:ext cx="9194800" cy="170465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>
                <a:latin typeface="Avenir Next LT Pro"/>
                <a:ea typeface="+mn-lt"/>
                <a:cs typeface="+mn-lt"/>
              </a:rPr>
              <a:t>Easily migrate any Kubernetes standard applications to EKS</a:t>
            </a:r>
            <a:endParaRPr lang="en-US" sz="2400">
              <a:latin typeface="Avenir Next LT Pro"/>
              <a:cs typeface="Calibri"/>
            </a:endParaRPr>
          </a:p>
          <a:p>
            <a:r>
              <a:rPr lang="en-US" sz="2400">
                <a:latin typeface="Avenir Next LT Pro"/>
                <a:cs typeface="Calibri"/>
              </a:rPr>
              <a:t>Updating manifest files and deploying</a:t>
            </a:r>
          </a:p>
          <a:p>
            <a:r>
              <a:rPr lang="en-US" sz="2400">
                <a:latin typeface="Avenir Next LT Pro"/>
                <a:cs typeface="Calibri"/>
              </a:rPr>
              <a:t>Identifying the right storage drivers </a:t>
            </a:r>
          </a:p>
          <a:p>
            <a:endParaRPr lang="en-US" sz="2400">
              <a:cs typeface="Calibri"/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14523FB1-56B0-44C7-AB71-83C2E2A3C8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7714" y="5639735"/>
            <a:ext cx="2332007" cy="941285"/>
          </a:xfrm>
          <a:prstGeom prst="rect">
            <a:avLst/>
          </a:prstGeom>
        </p:spPr>
      </p:pic>
      <p:sp>
        <p:nvSpPr>
          <p:cNvPr id="4" name="Google Shape;91;p17">
            <a:extLst>
              <a:ext uri="{FF2B5EF4-FFF2-40B4-BE49-F238E27FC236}">
                <a16:creationId xmlns:a16="http://schemas.microsoft.com/office/drawing/2014/main" id="{405CA860-831C-4ABF-9D7A-0D3F50FACCAD}"/>
              </a:ext>
            </a:extLst>
          </p:cNvPr>
          <p:cNvSpPr/>
          <p:nvPr/>
        </p:nvSpPr>
        <p:spPr>
          <a:xfrm>
            <a:off x="3520" y="370556"/>
            <a:ext cx="487258" cy="1342465"/>
          </a:xfrm>
          <a:custGeom>
            <a:avLst/>
            <a:gdLst/>
            <a:ahLst/>
            <a:cxnLst/>
            <a:rect l="l" t="t" r="r" b="b"/>
            <a:pathLst>
              <a:path w="13563600" h="704850" extrusionOk="0">
                <a:moveTo>
                  <a:pt x="0" y="0"/>
                </a:moveTo>
                <a:lnTo>
                  <a:pt x="13563600" y="0"/>
                </a:lnTo>
                <a:lnTo>
                  <a:pt x="13563600" y="704850"/>
                </a:lnTo>
                <a:lnTo>
                  <a:pt x="0" y="704850"/>
                </a:lnTo>
                <a:lnTo>
                  <a:pt x="0" y="0"/>
                </a:lnTo>
                <a:close/>
              </a:path>
            </a:pathLst>
          </a:custGeom>
          <a:solidFill>
            <a:srgbClr val="119981"/>
          </a:solidFill>
          <a:ln w="9525" cap="flat" cmpd="sng">
            <a:solidFill>
              <a:srgbClr val="11998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highlight>
                <a:schemeClr val="lt1"/>
              </a:highlight>
            </a:endParaRPr>
          </a:p>
        </p:txBody>
      </p:sp>
      <p:sp>
        <p:nvSpPr>
          <p:cNvPr id="8" name="Google Shape;320;p28">
            <a:extLst>
              <a:ext uri="{FF2B5EF4-FFF2-40B4-BE49-F238E27FC236}">
                <a16:creationId xmlns:a16="http://schemas.microsoft.com/office/drawing/2014/main" id="{D153BA0F-5B05-4440-889E-DDB4E51361C0}"/>
              </a:ext>
            </a:extLst>
          </p:cNvPr>
          <p:cNvSpPr txBox="1">
            <a:spLocks/>
          </p:cNvSpPr>
          <p:nvPr/>
        </p:nvSpPr>
        <p:spPr>
          <a:xfrm>
            <a:off x="686153" y="410100"/>
            <a:ext cx="10646179" cy="1151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005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8255" marR="3175"/>
            <a:r>
              <a:rPr lang="en-US" sz="4400" b="1">
                <a:solidFill>
                  <a:srgbClr val="3D3D3D"/>
                </a:solidFill>
                <a:latin typeface="Avenir Next LT Pro"/>
              </a:rPr>
              <a:t>MIGRATING </a:t>
            </a:r>
            <a:endParaRPr lang="en-US"/>
          </a:p>
          <a:p>
            <a:pPr marL="8255" marR="3175"/>
            <a:r>
              <a:rPr lang="en-US" sz="4400" b="1">
                <a:solidFill>
                  <a:srgbClr val="3D3D3D"/>
                </a:solidFill>
                <a:latin typeface="Avenir Next LT Pro"/>
              </a:rPr>
              <a:t>TO EKS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8786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b4f350fd-9542-4c7d-a1d2-9e21c5e0cbf2">
      <UserInfo>
        <DisplayName>Nihil Babu</DisplayName>
        <AccountId>91</AccountId>
        <AccountType/>
      </UserInfo>
      <UserInfo>
        <DisplayName>Arathy Rahul (Adfolks LLC)</DisplayName>
        <AccountId>57</AccountId>
        <AccountType/>
      </UserInfo>
      <UserInfo>
        <DisplayName>Asiya Ali</DisplayName>
        <AccountId>152</AccountId>
        <AccountType/>
      </UserInfo>
      <UserInfo>
        <DisplayName>Aadesh Gopal</DisplayName>
        <AccountId>149</AccountId>
        <AccountType/>
      </UserInfo>
      <UserInfo>
        <DisplayName>Rahul Raj</DisplayName>
        <AccountId>23</AccountId>
        <AccountType/>
      </UserInfo>
    </SharedWithUsers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735C6915884D644AED6E536122E037E" ma:contentTypeVersion="12" ma:contentTypeDescription="Create a new document." ma:contentTypeScope="" ma:versionID="7ed656644c26693ba025e61df3a5cbd4">
  <xsd:schema xmlns:xsd="http://www.w3.org/2001/XMLSchema" xmlns:xs="http://www.w3.org/2001/XMLSchema" xmlns:p="http://schemas.microsoft.com/office/2006/metadata/properties" xmlns:ns2="83242b0f-0cc0-4bf9-8094-cfe7b9298222" xmlns:ns3="b4f350fd-9542-4c7d-a1d2-9e21c5e0cbf2" targetNamespace="http://schemas.microsoft.com/office/2006/metadata/properties" ma:root="true" ma:fieldsID="a2dda3868acb8c38cd5eb5efc632cde3" ns2:_="" ns3:_="">
    <xsd:import namespace="83242b0f-0cc0-4bf9-8094-cfe7b9298222"/>
    <xsd:import namespace="b4f350fd-9542-4c7d-a1d2-9e21c5e0cbf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242b0f-0cc0-4bf9-8094-cfe7b929822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4f350fd-9542-4c7d-a1d2-9e21c5e0cbf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17E5CF4-403F-4141-B6A5-5070187DC6E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E54ECD0-7F3F-4F72-AC02-DEE1B9A4E97A}">
  <ds:schemaRefs>
    <ds:schemaRef ds:uri="http://schemas.microsoft.com/office/2006/metadata/properties"/>
    <ds:schemaRef ds:uri="http://schemas.microsoft.com/office/infopath/2007/PartnerControls"/>
    <ds:schemaRef ds:uri="b4f350fd-9542-4c7d-a1d2-9e21c5e0cbf2"/>
  </ds:schemaRefs>
</ds:datastoreItem>
</file>

<file path=customXml/itemProps3.xml><?xml version="1.0" encoding="utf-8"?>
<ds:datastoreItem xmlns:ds="http://schemas.openxmlformats.org/officeDocument/2006/customXml" ds:itemID="{2E09C527-2168-4A32-99FB-17224C14CFC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3242b0f-0cc0-4bf9-8094-cfe7b9298222"/>
    <ds:schemaRef ds:uri="b4f350fd-9542-4c7d-a1d2-9e21c5e0cbf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23</Slides>
  <Notes>4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25" baseType="lpstr">
      <vt:lpstr>office theme</vt:lpstr>
      <vt:lpstr>Tropic</vt:lpstr>
      <vt:lpstr>PowerPoint Presentation</vt:lpstr>
      <vt:lpstr>4 YEARS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EKS best practices</vt:lpstr>
      <vt:lpstr>Useful resources</vt:lpstr>
      <vt:lpstr>Q&amp;A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149</cp:revision>
  <dcterms:created xsi:type="dcterms:W3CDTF">2020-08-16T06:06:32Z</dcterms:created>
  <dcterms:modified xsi:type="dcterms:W3CDTF">2020-08-18T06:49:44Z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0x0101008735C6915884D644AED6E536122E037E</vt:lpwstr>
  </property>
  <property fmtid="{D5CDD505-2E9C-101B-9397-08002B2CF9AE}" pid="3" name="_SourceUrl">
    <vt:lpwstr/>
  </property>
  <property fmtid="{D5CDD505-2E9C-101B-9397-08002B2CF9AE}" pid="4" name="_SharedFileIndex">
    <vt:lpwstr/>
  </property>
  <property fmtid="{D5CDD505-2E9C-101B-9397-08002B2CF9AE}" pid="5" name="ComplianceAssetId">
    <vt:lpwstr/>
  </property>
</Properties>
</file>