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63" r:id="rId5"/>
  </p:sldMasterIdLst>
  <p:notesMasterIdLst>
    <p:notesMasterId r:id="rId32"/>
  </p:notesMasterIdLst>
  <p:sldIdLst>
    <p:sldId id="1649" r:id="rId6"/>
    <p:sldId id="1648" r:id="rId7"/>
    <p:sldId id="1647" r:id="rId8"/>
    <p:sldId id="1650" r:id="rId9"/>
    <p:sldId id="257" r:id="rId10"/>
    <p:sldId id="259" r:id="rId11"/>
    <p:sldId id="263" r:id="rId12"/>
    <p:sldId id="261" r:id="rId13"/>
    <p:sldId id="262" r:id="rId14"/>
    <p:sldId id="264" r:id="rId15"/>
    <p:sldId id="1639" r:id="rId16"/>
    <p:sldId id="1640" r:id="rId17"/>
    <p:sldId id="1638" r:id="rId18"/>
    <p:sldId id="1652" r:id="rId19"/>
    <p:sldId id="1646" r:id="rId20"/>
    <p:sldId id="1641" r:id="rId21"/>
    <p:sldId id="1642" r:id="rId22"/>
    <p:sldId id="1643" r:id="rId23"/>
    <p:sldId id="1655" r:id="rId24"/>
    <p:sldId id="1657" r:id="rId25"/>
    <p:sldId id="1656" r:id="rId26"/>
    <p:sldId id="1644" r:id="rId27"/>
    <p:sldId id="1645" r:id="rId28"/>
    <p:sldId id="1654" r:id="rId29"/>
    <p:sldId id="1651" r:id="rId30"/>
    <p:sldId id="165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yad Fami" initials="FF" lastIdx="1" clrIdx="0">
    <p:extLst>
      <p:ext uri="{19B8F6BF-5375-455C-9EA6-DF929625EA0E}">
        <p15:presenceInfo xmlns:p15="http://schemas.microsoft.com/office/powerpoint/2012/main" userId="S::fayad@adfolks.com::8e321cb4-a996-45a5-95d3-a15dbcf3e6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468D7-37FB-7B10-29EA-A6682A715D78}" v="443" dt="2020-08-17T10:12:28.900"/>
    <p1510:client id="{53BBE3D2-7DC6-C52F-271C-A83E2D17651A}" v="603" dt="2020-08-17T10:51:06.629"/>
    <p1510:client id="{637F2237-D3FE-FB80-F0E5-1E8D96465E3C}" v="659" dt="2020-08-18T07:52:57.054"/>
    <p1510:client id="{6AB71E48-B766-DBE0-E3B0-5F8952668C03}" v="50" dt="2020-08-17T10:55:14.052"/>
    <p1510:client id="{8314491E-3BED-4250-06A0-D862EAFBD5D3}" v="28" dt="2020-08-17T10:57:57.504"/>
    <p1510:client id="{BDF5051D-52F9-9045-AEEC-CB24AE9D46F7}" v="26" dt="2020-08-16T08:57:11.021"/>
    <p1510:client id="{D7CCE21C-4140-E3BD-6BDF-C7C1B28AF7F4}" v="5053" dt="2020-08-17T09:28:27.087"/>
    <p1510:client id="{ECA0C67E-F82E-D9D3-C065-59CCF17A5E01}" v="3" dt="2020-08-17T10:53:37.925"/>
    <p1510:client id="{F67FD0C8-958C-279C-05F0-669BCF6C9E9B}" v="954" dt="2020-08-18T06:48:29.704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6T01:45:25.457" idx="1">
    <p:pos x="10" y="10"/>
    <p:text>Place icons for Fargate, ECS, EKS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1D289-BFF6-49B9-A71A-819E77E689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160E9FD-5D80-456E-AEF6-E1654D3B85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Fargate</a:t>
          </a:r>
          <a:r>
            <a:rPr lang="en-US"/>
            <a:t> if you want abstraction on Kubernetes </a:t>
          </a:r>
          <a:r>
            <a:rPr lang="en-US">
              <a:latin typeface="Calibri Light" panose="020F0302020204030204"/>
            </a:rPr>
            <a:t>cluster. Serverless</a:t>
          </a:r>
          <a:r>
            <a:rPr lang="en-US"/>
            <a:t> compute engine for Kubernetes</a:t>
          </a:r>
          <a:endParaRPr lang="en-US" b="0" i="0" u="none" strike="noStrike" cap="all" baseline="0" noProof="0">
            <a:latin typeface="Calibri Light"/>
            <a:cs typeface="Calibri Light"/>
          </a:endParaRPr>
        </a:p>
      </dgm:t>
    </dgm:pt>
    <dgm:pt modelId="{9812AED5-3F72-4036-8FB0-78459C2A6767}" type="parTrans" cxnId="{BBA4CFA4-4CBC-496A-8CA8-BFA737A53314}">
      <dgm:prSet/>
      <dgm:spPr/>
      <dgm:t>
        <a:bodyPr/>
        <a:lstStyle/>
        <a:p>
          <a:endParaRPr lang="en-US"/>
        </a:p>
      </dgm:t>
    </dgm:pt>
    <dgm:pt modelId="{EB21D3B2-73D2-42BA-860B-9AFE94C41C20}" type="sibTrans" cxnId="{BBA4CFA4-4CBC-496A-8CA8-BFA737A53314}">
      <dgm:prSet/>
      <dgm:spPr/>
      <dgm:t>
        <a:bodyPr/>
        <a:lstStyle/>
        <a:p>
          <a:endParaRPr lang="en-US"/>
        </a:p>
      </dgm:t>
    </dgm:pt>
    <dgm:pt modelId="{3281C8BE-DF34-4E26-B861-00581003E3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ECS is basically docker as a service without any orchestration </a:t>
          </a:r>
          <a:r>
            <a:rPr lang="en-US">
              <a:latin typeface="Calibri Light" panose="020F0302020204030204"/>
            </a:rPr>
            <a:t>engine. </a:t>
          </a:r>
        </a:p>
      </dgm:t>
    </dgm:pt>
    <dgm:pt modelId="{A8869249-1773-4C6D-9D06-EED02E32EBFD}" type="parTrans" cxnId="{639FDBB8-0526-48D7-8E19-94E7C92A41D3}">
      <dgm:prSet/>
      <dgm:spPr/>
      <dgm:t>
        <a:bodyPr/>
        <a:lstStyle/>
        <a:p>
          <a:endParaRPr lang="en-US"/>
        </a:p>
      </dgm:t>
    </dgm:pt>
    <dgm:pt modelId="{08BB8B96-88D1-4894-9A06-591CB6D3020C}" type="sibTrans" cxnId="{639FDBB8-0526-48D7-8E19-94E7C92A41D3}">
      <dgm:prSet/>
      <dgm:spPr/>
      <dgm:t>
        <a:bodyPr/>
        <a:lstStyle/>
        <a:p>
          <a:endParaRPr lang="en-US"/>
        </a:p>
      </dgm:t>
    </dgm:pt>
    <dgm:pt modelId="{79E191F4-1E08-4E44-8937-68A31E17C44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EKS</a:t>
          </a:r>
          <a:r>
            <a:rPr lang="en-US"/>
            <a:t> is for complete control on cluster with Kubernetes as orchestrator</a:t>
          </a:r>
        </a:p>
      </dgm:t>
    </dgm:pt>
    <dgm:pt modelId="{CFD5AF79-D275-4FAF-9C19-98380AE8D86D}" type="parTrans" cxnId="{B11D0A12-1468-4127-9B48-88E04389F951}">
      <dgm:prSet/>
      <dgm:spPr/>
    </dgm:pt>
    <dgm:pt modelId="{1A6D6CB7-2F6F-45DD-983B-2EEDFA73FFBD}" type="sibTrans" cxnId="{B11D0A12-1468-4127-9B48-88E04389F951}">
      <dgm:prSet/>
      <dgm:spPr/>
    </dgm:pt>
    <dgm:pt modelId="{334E1D44-461B-46A2-BDF1-FD6D3C7E8FFB}" type="pres">
      <dgm:prSet presAssocID="{76A1D289-BFF6-49B9-A71A-819E77E6897D}" presName="root" presStyleCnt="0">
        <dgm:presLayoutVars>
          <dgm:dir/>
          <dgm:resizeHandles val="exact"/>
        </dgm:presLayoutVars>
      </dgm:prSet>
      <dgm:spPr/>
    </dgm:pt>
    <dgm:pt modelId="{BC2E3040-63AA-4665-B5C3-7C65BDF31B34}" type="pres">
      <dgm:prSet presAssocID="{1160E9FD-5D80-456E-AEF6-E1654D3B85F8}" presName="compNode" presStyleCnt="0"/>
      <dgm:spPr/>
    </dgm:pt>
    <dgm:pt modelId="{ED062958-857F-4228-A80F-C691BFCED6DE}" type="pres">
      <dgm:prSet presAssocID="{1160E9FD-5D80-456E-AEF6-E1654D3B85F8}" presName="iconBgRect" presStyleLbl="bgShp" presStyleIdx="0" presStyleCnt="3"/>
      <dgm:spPr/>
    </dgm:pt>
    <dgm:pt modelId="{E8772000-AD1E-48A4-9AE7-8B045B991303}" type="pres">
      <dgm:prSet presAssocID="{1160E9FD-5D80-456E-AEF6-E1654D3B85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19BA15-D4C9-4945-BEAC-F165766E7BF5}" type="pres">
      <dgm:prSet presAssocID="{1160E9FD-5D80-456E-AEF6-E1654D3B85F8}" presName="spaceRect" presStyleCnt="0"/>
      <dgm:spPr/>
    </dgm:pt>
    <dgm:pt modelId="{4940F289-4AA8-44C4-942F-BF08E4EEB6B4}" type="pres">
      <dgm:prSet presAssocID="{1160E9FD-5D80-456E-AEF6-E1654D3B85F8}" presName="textRect" presStyleLbl="revTx" presStyleIdx="0" presStyleCnt="3">
        <dgm:presLayoutVars>
          <dgm:chMax val="1"/>
          <dgm:chPref val="1"/>
        </dgm:presLayoutVars>
      </dgm:prSet>
      <dgm:spPr/>
    </dgm:pt>
    <dgm:pt modelId="{62993470-F98C-4C4D-8FA1-E611F935722D}" type="pres">
      <dgm:prSet presAssocID="{EB21D3B2-73D2-42BA-860B-9AFE94C41C20}" presName="sibTrans" presStyleCnt="0"/>
      <dgm:spPr/>
    </dgm:pt>
    <dgm:pt modelId="{6D4A0BFF-8B08-4AD5-9144-24337C037868}" type="pres">
      <dgm:prSet presAssocID="{3281C8BE-DF34-4E26-B861-00581003E3FC}" presName="compNode" presStyleCnt="0"/>
      <dgm:spPr/>
    </dgm:pt>
    <dgm:pt modelId="{999EE84B-6A19-4889-B964-F12D7458763A}" type="pres">
      <dgm:prSet presAssocID="{3281C8BE-DF34-4E26-B861-00581003E3FC}" presName="iconBgRect" presStyleLbl="bgShp" presStyleIdx="1" presStyleCnt="3"/>
      <dgm:spPr/>
    </dgm:pt>
    <dgm:pt modelId="{EAC502A5-6FC1-4CD7-BE1A-C553E2F23B49}" type="pres">
      <dgm:prSet presAssocID="{3281C8BE-DF34-4E26-B861-00581003E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48259E-866B-4AF1-B575-624AE13F9551}" type="pres">
      <dgm:prSet presAssocID="{3281C8BE-DF34-4E26-B861-00581003E3FC}" presName="spaceRect" presStyleCnt="0"/>
      <dgm:spPr/>
    </dgm:pt>
    <dgm:pt modelId="{C2D4C230-E4BC-4D6C-B4F6-2894CC8A9012}" type="pres">
      <dgm:prSet presAssocID="{3281C8BE-DF34-4E26-B861-00581003E3FC}" presName="textRect" presStyleLbl="revTx" presStyleIdx="1" presStyleCnt="3">
        <dgm:presLayoutVars>
          <dgm:chMax val="1"/>
          <dgm:chPref val="1"/>
        </dgm:presLayoutVars>
      </dgm:prSet>
      <dgm:spPr/>
    </dgm:pt>
    <dgm:pt modelId="{EEFB966E-9D5E-4F2E-9287-83ABF8D96CF8}" type="pres">
      <dgm:prSet presAssocID="{08BB8B96-88D1-4894-9A06-591CB6D3020C}" presName="sibTrans" presStyleCnt="0"/>
      <dgm:spPr/>
    </dgm:pt>
    <dgm:pt modelId="{9FE2CF9B-0E55-48B1-BE42-B4A86A011CF9}" type="pres">
      <dgm:prSet presAssocID="{79E191F4-1E08-4E44-8937-68A31E17C448}" presName="compNode" presStyleCnt="0"/>
      <dgm:spPr/>
    </dgm:pt>
    <dgm:pt modelId="{644C7B03-92F3-4C23-9E6F-BD92856948BC}" type="pres">
      <dgm:prSet presAssocID="{79E191F4-1E08-4E44-8937-68A31E17C448}" presName="iconBgRect" presStyleLbl="bgShp" presStyleIdx="2" presStyleCnt="3"/>
      <dgm:spPr/>
    </dgm:pt>
    <dgm:pt modelId="{7978BE6F-2980-4B7A-A166-923910E57F83}" type="pres">
      <dgm:prSet presAssocID="{79E191F4-1E08-4E44-8937-68A31E17C448}" presName="iconRect" presStyleLbl="node1" presStyleIdx="2" presStyleCnt="3"/>
      <dgm:spPr>
        <a:ln>
          <a:noFill/>
        </a:ln>
      </dgm:spPr>
    </dgm:pt>
    <dgm:pt modelId="{20C1DC80-D982-4FD6-85F5-BD595DA1EDB2}" type="pres">
      <dgm:prSet presAssocID="{79E191F4-1E08-4E44-8937-68A31E17C448}" presName="spaceRect" presStyleCnt="0"/>
      <dgm:spPr/>
    </dgm:pt>
    <dgm:pt modelId="{3DB7AB0A-AEBD-46C4-8C69-97248477712E}" type="pres">
      <dgm:prSet presAssocID="{79E191F4-1E08-4E44-8937-68A31E17C4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1D0A12-1468-4127-9B48-88E04389F951}" srcId="{76A1D289-BFF6-49B9-A71A-819E77E6897D}" destId="{79E191F4-1E08-4E44-8937-68A31E17C448}" srcOrd="2" destOrd="0" parTransId="{CFD5AF79-D275-4FAF-9C19-98380AE8D86D}" sibTransId="{1A6D6CB7-2F6F-45DD-983B-2EEDFA73FFBD}"/>
    <dgm:cxn modelId="{71EE7750-2C5D-4666-BC8E-2305782A3880}" type="presOf" srcId="{3281C8BE-DF34-4E26-B861-00581003E3FC}" destId="{C2D4C230-E4BC-4D6C-B4F6-2894CC8A9012}" srcOrd="0" destOrd="0" presId="urn:microsoft.com/office/officeart/2018/5/layout/IconCircleLabelList"/>
    <dgm:cxn modelId="{7748418E-746E-44DE-A0E0-CE829125DAD2}" type="presOf" srcId="{1160E9FD-5D80-456E-AEF6-E1654D3B85F8}" destId="{4940F289-4AA8-44C4-942F-BF08E4EEB6B4}" srcOrd="0" destOrd="0" presId="urn:microsoft.com/office/officeart/2018/5/layout/IconCircleLabelList"/>
    <dgm:cxn modelId="{DB594493-45BF-425B-BB6F-E0B6E18E502E}" type="presOf" srcId="{76A1D289-BFF6-49B9-A71A-819E77E6897D}" destId="{334E1D44-461B-46A2-BDF1-FD6D3C7E8FFB}" srcOrd="0" destOrd="0" presId="urn:microsoft.com/office/officeart/2018/5/layout/IconCircleLabelList"/>
    <dgm:cxn modelId="{BBA4CFA4-4CBC-496A-8CA8-BFA737A53314}" srcId="{76A1D289-BFF6-49B9-A71A-819E77E6897D}" destId="{1160E9FD-5D80-456E-AEF6-E1654D3B85F8}" srcOrd="0" destOrd="0" parTransId="{9812AED5-3F72-4036-8FB0-78459C2A6767}" sibTransId="{EB21D3B2-73D2-42BA-860B-9AFE94C41C20}"/>
    <dgm:cxn modelId="{639FDBB8-0526-48D7-8E19-94E7C92A41D3}" srcId="{76A1D289-BFF6-49B9-A71A-819E77E6897D}" destId="{3281C8BE-DF34-4E26-B861-00581003E3FC}" srcOrd="1" destOrd="0" parTransId="{A8869249-1773-4C6D-9D06-EED02E32EBFD}" sibTransId="{08BB8B96-88D1-4894-9A06-591CB6D3020C}"/>
    <dgm:cxn modelId="{869636FD-B270-490D-BFE6-733A2D3AFB56}" type="presOf" srcId="{79E191F4-1E08-4E44-8937-68A31E17C448}" destId="{3DB7AB0A-AEBD-46C4-8C69-97248477712E}" srcOrd="0" destOrd="0" presId="urn:microsoft.com/office/officeart/2018/5/layout/IconCircleLabelList"/>
    <dgm:cxn modelId="{C18FE00D-2088-4B06-9369-AA2D92BB8789}" type="presParOf" srcId="{334E1D44-461B-46A2-BDF1-FD6D3C7E8FFB}" destId="{BC2E3040-63AA-4665-B5C3-7C65BDF31B34}" srcOrd="0" destOrd="0" presId="urn:microsoft.com/office/officeart/2018/5/layout/IconCircleLabelList"/>
    <dgm:cxn modelId="{338862C7-4EE1-4B13-B2B1-675772C3CC30}" type="presParOf" srcId="{BC2E3040-63AA-4665-B5C3-7C65BDF31B34}" destId="{ED062958-857F-4228-A80F-C691BFCED6DE}" srcOrd="0" destOrd="0" presId="urn:microsoft.com/office/officeart/2018/5/layout/IconCircleLabelList"/>
    <dgm:cxn modelId="{2E85E358-2D08-4C37-8B05-2BCCA456CC57}" type="presParOf" srcId="{BC2E3040-63AA-4665-B5C3-7C65BDF31B34}" destId="{E8772000-AD1E-48A4-9AE7-8B045B991303}" srcOrd="1" destOrd="0" presId="urn:microsoft.com/office/officeart/2018/5/layout/IconCircleLabelList"/>
    <dgm:cxn modelId="{9A4E3C09-51B5-4D1C-AD40-7740CF74228A}" type="presParOf" srcId="{BC2E3040-63AA-4665-B5C3-7C65BDF31B34}" destId="{4F19BA15-D4C9-4945-BEAC-F165766E7BF5}" srcOrd="2" destOrd="0" presId="urn:microsoft.com/office/officeart/2018/5/layout/IconCircleLabelList"/>
    <dgm:cxn modelId="{0DA5E7A2-B15A-44BF-AA84-E01FAF5FC07C}" type="presParOf" srcId="{BC2E3040-63AA-4665-B5C3-7C65BDF31B34}" destId="{4940F289-4AA8-44C4-942F-BF08E4EEB6B4}" srcOrd="3" destOrd="0" presId="urn:microsoft.com/office/officeart/2018/5/layout/IconCircleLabelList"/>
    <dgm:cxn modelId="{6ED59C0C-9DE9-4F6F-80B4-494F30D388FA}" type="presParOf" srcId="{334E1D44-461B-46A2-BDF1-FD6D3C7E8FFB}" destId="{62993470-F98C-4C4D-8FA1-E611F935722D}" srcOrd="1" destOrd="0" presId="urn:microsoft.com/office/officeart/2018/5/layout/IconCircleLabelList"/>
    <dgm:cxn modelId="{3D8EBFCF-FCBF-48F3-BF22-2D8E307AC0DA}" type="presParOf" srcId="{334E1D44-461B-46A2-BDF1-FD6D3C7E8FFB}" destId="{6D4A0BFF-8B08-4AD5-9144-24337C037868}" srcOrd="2" destOrd="0" presId="urn:microsoft.com/office/officeart/2018/5/layout/IconCircleLabelList"/>
    <dgm:cxn modelId="{393E2377-E3D4-4027-8991-0E779CFF7E48}" type="presParOf" srcId="{6D4A0BFF-8B08-4AD5-9144-24337C037868}" destId="{999EE84B-6A19-4889-B964-F12D7458763A}" srcOrd="0" destOrd="0" presId="urn:microsoft.com/office/officeart/2018/5/layout/IconCircleLabelList"/>
    <dgm:cxn modelId="{30C99EE7-ED45-43B2-B288-A41005B0689E}" type="presParOf" srcId="{6D4A0BFF-8B08-4AD5-9144-24337C037868}" destId="{EAC502A5-6FC1-4CD7-BE1A-C553E2F23B49}" srcOrd="1" destOrd="0" presId="urn:microsoft.com/office/officeart/2018/5/layout/IconCircleLabelList"/>
    <dgm:cxn modelId="{46F501B9-FC59-4DF2-A19C-B046AB87EE21}" type="presParOf" srcId="{6D4A0BFF-8B08-4AD5-9144-24337C037868}" destId="{E548259E-866B-4AF1-B575-624AE13F9551}" srcOrd="2" destOrd="0" presId="urn:microsoft.com/office/officeart/2018/5/layout/IconCircleLabelList"/>
    <dgm:cxn modelId="{EF43FCCC-7B0C-4157-BA95-D14DED77EA19}" type="presParOf" srcId="{6D4A0BFF-8B08-4AD5-9144-24337C037868}" destId="{C2D4C230-E4BC-4D6C-B4F6-2894CC8A9012}" srcOrd="3" destOrd="0" presId="urn:microsoft.com/office/officeart/2018/5/layout/IconCircleLabelList"/>
    <dgm:cxn modelId="{C972C2A6-8F53-46C1-9D73-F9985355F5B7}" type="presParOf" srcId="{334E1D44-461B-46A2-BDF1-FD6D3C7E8FFB}" destId="{EEFB966E-9D5E-4F2E-9287-83ABF8D96CF8}" srcOrd="3" destOrd="0" presId="urn:microsoft.com/office/officeart/2018/5/layout/IconCircleLabelList"/>
    <dgm:cxn modelId="{E87DE88B-ABE9-4BA5-90A6-28E641F9B7C6}" type="presParOf" srcId="{334E1D44-461B-46A2-BDF1-FD6D3C7E8FFB}" destId="{9FE2CF9B-0E55-48B1-BE42-B4A86A011CF9}" srcOrd="4" destOrd="0" presId="urn:microsoft.com/office/officeart/2018/5/layout/IconCircleLabelList"/>
    <dgm:cxn modelId="{BAE21474-5887-4357-9121-FAFCC46A6826}" type="presParOf" srcId="{9FE2CF9B-0E55-48B1-BE42-B4A86A011CF9}" destId="{644C7B03-92F3-4C23-9E6F-BD92856948BC}" srcOrd="0" destOrd="0" presId="urn:microsoft.com/office/officeart/2018/5/layout/IconCircleLabelList"/>
    <dgm:cxn modelId="{F56A86D7-B3B4-4FE4-91DC-45A620AFBB58}" type="presParOf" srcId="{9FE2CF9B-0E55-48B1-BE42-B4A86A011CF9}" destId="{7978BE6F-2980-4B7A-A166-923910E57F83}" srcOrd="1" destOrd="0" presId="urn:microsoft.com/office/officeart/2018/5/layout/IconCircleLabelList"/>
    <dgm:cxn modelId="{972149FE-F08D-4016-9F35-E87A34168C79}" type="presParOf" srcId="{9FE2CF9B-0E55-48B1-BE42-B4A86A011CF9}" destId="{20C1DC80-D982-4FD6-85F5-BD595DA1EDB2}" srcOrd="2" destOrd="0" presId="urn:microsoft.com/office/officeart/2018/5/layout/IconCircleLabelList"/>
    <dgm:cxn modelId="{8F8F9341-B741-4E75-8D17-B4EE0F73A22A}" type="presParOf" srcId="{9FE2CF9B-0E55-48B1-BE42-B4A86A011CF9}" destId="{3DB7AB0A-AEBD-46C4-8C69-9724847771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62958-857F-4228-A80F-C691BFCED6DE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72000-AD1E-48A4-9AE7-8B045B991303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0F289-4AA8-44C4-942F-BF08E4EEB6B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err="1"/>
            <a:t>Fargate</a:t>
          </a:r>
          <a:r>
            <a:rPr lang="en-US" sz="1500" kern="1200"/>
            <a:t> if you want abstraction on Kubernetes </a:t>
          </a:r>
          <a:r>
            <a:rPr lang="en-US" sz="1500" kern="1200">
              <a:latin typeface="Calibri Light" panose="020F0302020204030204"/>
            </a:rPr>
            <a:t>cluster. Serverless</a:t>
          </a:r>
          <a:r>
            <a:rPr lang="en-US" sz="1500" kern="1200"/>
            <a:t> compute engine for Kubernetes</a:t>
          </a:r>
          <a:endParaRPr lang="en-US" sz="1500" b="0" i="0" u="none" strike="noStrike" kern="1200" cap="all" baseline="0" noProof="0">
            <a:latin typeface="Calibri Light"/>
            <a:cs typeface="Calibri Light"/>
          </a:endParaRPr>
        </a:p>
      </dsp:txBody>
      <dsp:txXfrm>
        <a:off x="75768" y="3053772"/>
        <a:ext cx="3093750" cy="720000"/>
      </dsp:txXfrm>
    </dsp:sp>
    <dsp:sp modelId="{999EE84B-6A19-4889-B964-F12D7458763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502A5-6FC1-4CD7-BE1A-C553E2F23B49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4C230-E4BC-4D6C-B4F6-2894CC8A9012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ECS is basically docker as a service without any orchestration </a:t>
          </a:r>
          <a:r>
            <a:rPr lang="en-US" sz="1500" kern="1200">
              <a:latin typeface="Calibri Light" panose="020F0302020204030204"/>
            </a:rPr>
            <a:t>engine. </a:t>
          </a:r>
        </a:p>
      </dsp:txBody>
      <dsp:txXfrm>
        <a:off x="3710925" y="3053772"/>
        <a:ext cx="3093750" cy="720000"/>
      </dsp:txXfrm>
    </dsp:sp>
    <dsp:sp modelId="{644C7B03-92F3-4C23-9E6F-BD92856948BC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8BE6F-2980-4B7A-A166-923910E57F83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AB0A-AEBD-46C4-8C69-97248477712E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EKS</a:t>
          </a:r>
          <a:r>
            <a:rPr lang="en-US" sz="1500" kern="1200"/>
            <a:t> is for complete control on cluster with Kubernetes as orchestrator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02B6-4F2D-F541-8F5A-310ED50AAEC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73AD-D832-6648-A621-A542D8B2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28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1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2000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460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40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8554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511057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700"/>
            <a:ext cx="9515557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133"/>
            <a:ext cx="9515557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2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70947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9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2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70947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9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5401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800" cy="545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600" cy="2234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600" cy="164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400" cy="798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marL="304815" lvl="0" indent="-15240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800" cy="205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800" cy="142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304815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 algn="ctr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 algn="ctr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 algn="ctr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 algn="ctr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 algn="ctr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406025" y="1533597"/>
            <a:ext cx="9380000" cy="2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5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58516" y="2530475"/>
            <a:ext cx="4933200" cy="3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04815" lvl="0" indent="-15240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09630" lvl="1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2pPr>
            <a:lvl3pPr marL="914446" lvl="2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3pPr>
            <a:lvl4pPr marL="1219261" lvl="3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4pPr>
            <a:lvl5pPr marL="1524076" lvl="4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5pPr>
            <a:lvl6pPr marL="1828891" lvl="5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6pPr>
            <a:lvl7pPr marL="2133707" lvl="6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7pPr>
            <a:lvl8pPr marL="2438522" lvl="7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8pPr>
            <a:lvl9pPr marL="2743337" lvl="8" indent="-152408" algn="l" rtl="0">
              <a:spcBef>
                <a:spcPts val="2133"/>
              </a:spcBef>
              <a:spcAft>
                <a:spcPts val="2133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7063" y="289514"/>
            <a:ext cx="11655840" cy="899665"/>
          </a:xfrm>
        </p:spPr>
        <p:txBody>
          <a:bodyPr tIns="45720" bIns="45720"/>
          <a:lstStyle>
            <a:lvl1pPr>
              <a:defRPr lang="en-US" sz="3600" b="0" kern="1200" cap="none" spc="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7064" y="1189179"/>
            <a:ext cx="11655078" cy="851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144091041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7063" y="289514"/>
            <a:ext cx="11655840" cy="899665"/>
          </a:xfrm>
        </p:spPr>
        <p:txBody>
          <a:bodyPr tIns="45720" bIns="45720"/>
          <a:lstStyle>
            <a:lvl1pPr>
              <a:defRPr lang="en-US" sz="3600" b="0" kern="1200" cap="none" spc="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7064" y="1189179"/>
            <a:ext cx="11655078" cy="851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144091041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/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"/>
              <a:buChar char="●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omments" Target="../comments/commen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weaveworks/eksct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18" Type="http://schemas.microsoft.com/office/2007/relationships/hdphoto" Target="../media/hdphoto3.wdp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jpe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22273" y="2222782"/>
            <a:ext cx="12192000" cy="532678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91" name="Google Shape;91;p17"/>
          <p:cNvSpPr/>
          <p:nvPr/>
        </p:nvSpPr>
        <p:spPr>
          <a:xfrm>
            <a:off x="13852" y="1531218"/>
            <a:ext cx="12194101" cy="558006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solidFill>
                <a:srgbClr val="119981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70774" y="3203064"/>
            <a:ext cx="6060538" cy="12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67"/>
            <a:r>
              <a:rPr lang="en-US" sz="3600" b="1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DELIVERING ON DIGITAL TRANSFORMATION</a:t>
            </a:r>
            <a:br>
              <a:rPr lang="en-US" sz="3600" b="1">
                <a:latin typeface="Avenir Next LT Pro"/>
                <a:ea typeface="Barlow Black"/>
                <a:cs typeface="Barlow Black"/>
              </a:rPr>
            </a:br>
            <a:r>
              <a:rPr lang="en-US" sz="3600" b="1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&amp; DISRUPTIVE TECHNOLOGIES</a:t>
            </a:r>
            <a:endParaRPr lang="en-US" sz="3600" b="1">
              <a:solidFill>
                <a:srgbClr val="3D3D3D"/>
              </a:solidFill>
              <a:latin typeface="Avenir Next LT Pro"/>
              <a:ea typeface="Barlow Black"/>
              <a:cs typeface="Barlow Black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9467" y="2194049"/>
            <a:ext cx="12184634" cy="50514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4FC606AA-FFF2-4F4E-963E-E0C538A86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33" y="348867"/>
            <a:ext cx="3352799" cy="13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E93A6A8-6550-406E-9496-C66376F0A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530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7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C5704B-2375-4B03-948D-A12C5F02A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314575"/>
            <a:ext cx="2114550" cy="21145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9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id="{317B6E54-90CC-45A1-B6EB-0F39C5D86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0125" y="2314575"/>
            <a:ext cx="2171700" cy="21526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80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DB3D7D5E-7FB6-477E-8BCB-C89B3F274F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150" y="2362200"/>
            <a:ext cx="2105025" cy="21050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6" name="Google Shape;91;p17">
            <a:extLst>
              <a:ext uri="{FF2B5EF4-FFF2-40B4-BE49-F238E27FC236}">
                <a16:creationId xmlns:a16="http://schemas.microsoft.com/office/drawing/2014/main" id="{66A9F2D7-C1DB-40B1-A12F-F9EF46143131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8" name="Google Shape;320;p28">
            <a:extLst>
              <a:ext uri="{FF2B5EF4-FFF2-40B4-BE49-F238E27FC236}">
                <a16:creationId xmlns:a16="http://schemas.microsoft.com/office/drawing/2014/main" id="{15B10E00-75E6-4513-A08A-0FC61562AB0B}"/>
              </a:ext>
            </a:extLst>
          </p:cNvPr>
          <p:cNvSpPr txBox="1">
            <a:spLocks/>
          </p:cNvSpPr>
          <p:nvPr/>
        </p:nvSpPr>
        <p:spPr>
          <a:xfrm>
            <a:off x="704464" y="411636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EKS, </a:t>
            </a:r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Fargate</a:t>
            </a:r>
            <a:r>
              <a:rPr lang="en-US" sz="4400" b="1">
                <a:solidFill>
                  <a:srgbClr val="3D3D3D"/>
                </a:solidFill>
                <a:latin typeface="Avenir Next LT Pro"/>
              </a:rPr>
              <a:t> </a:t>
            </a:r>
            <a:endParaRPr lang="en-US"/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&amp; ECS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463" y="2003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ea typeface="+mn-lt"/>
                <a:cs typeface="+mn-lt"/>
              </a:rPr>
              <a:t>Autoscaling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Pod Networking in EKS with CNI plugin</a:t>
            </a:r>
          </a:p>
          <a:p>
            <a:r>
              <a:rPr lang="en-US" sz="2400">
                <a:latin typeface="Avenir Next LT Pro"/>
                <a:cs typeface="Calibri"/>
              </a:rPr>
              <a:t>ELB support (Classic, Application and Network)</a:t>
            </a:r>
          </a:p>
          <a:p>
            <a:r>
              <a:rPr lang="en-US" sz="2400" err="1">
                <a:latin typeface="Avenir Next LT Pro"/>
                <a:cs typeface="Calibri"/>
              </a:rPr>
              <a:t>Nodegroups</a:t>
            </a:r>
            <a:r>
              <a:rPr lang="en-US" sz="2400">
                <a:latin typeface="Avenir Next LT Pro"/>
                <a:cs typeface="Calibri"/>
              </a:rPr>
              <a:t> (managed and self-managed)</a:t>
            </a:r>
          </a:p>
          <a:p>
            <a:r>
              <a:rPr lang="en-US" sz="2400">
                <a:latin typeface="Avenir Next LT Pro"/>
                <a:cs typeface="Calibri"/>
              </a:rPr>
              <a:t>Spot Instances and Spot Interrupt Handlers</a:t>
            </a:r>
          </a:p>
          <a:p>
            <a:r>
              <a:rPr lang="en-US" sz="2400">
                <a:latin typeface="Avenir Next LT Pro"/>
                <a:cs typeface="Calibri"/>
              </a:rPr>
              <a:t>Support for persistent volumes</a:t>
            </a: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09142F-573D-421F-85CB-9091933B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F76389C-566A-4AD7-8CF7-F25C809C74F8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7C9D791E-2BA5-47F6-AFC7-92081FC482B0}"/>
              </a:ext>
            </a:extLst>
          </p:cNvPr>
          <p:cNvSpPr txBox="1">
            <a:spLocks/>
          </p:cNvSpPr>
          <p:nvPr/>
        </p:nvSpPr>
        <p:spPr>
          <a:xfrm>
            <a:off x="681073" y="4151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Features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in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1" y="2607688"/>
            <a:ext cx="5376758" cy="1643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nir Next LT Pro"/>
                <a:ea typeface="+mn-lt"/>
                <a:cs typeface="+mn-lt"/>
                <a:hlinkClick r:id="rId2"/>
              </a:rPr>
              <a:t>https://github.com/weaveworks/eksctl</a:t>
            </a:r>
            <a:endParaRPr lang="en-US" sz="200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err="1">
                <a:latin typeface="Avenir Next LT Pro"/>
                <a:ea typeface="+mn-lt"/>
                <a:cs typeface="+mn-lt"/>
              </a:rPr>
              <a:t>eksctl</a:t>
            </a:r>
            <a:r>
              <a:rPr lang="en-US" sz="2000">
                <a:latin typeface="Avenir Next LT Pro"/>
                <a:ea typeface="+mn-lt"/>
                <a:cs typeface="+mn-lt"/>
              </a:rPr>
              <a:t> create cluster -f 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cluster.yaml</a:t>
            </a:r>
            <a:endParaRPr lang="en-US" sz="2000" err="1">
              <a:latin typeface="Avenir Next LT Pro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8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8EF41F4-081A-4B44-8C10-016C97CF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44" y="1282636"/>
            <a:ext cx="4810874" cy="1623669"/>
          </a:xfrm>
          <a:prstGeom prst="rect">
            <a:avLst/>
          </a:prstGeom>
        </p:spPr>
      </p:pic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E12C5-9DE0-42C3-AFBF-6C3BDFA6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39" y="3183407"/>
            <a:ext cx="4810874" cy="28573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819E97-8AAC-4AA5-8656-1755FA195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5" name="Google Shape;91;p17">
            <a:extLst>
              <a:ext uri="{FF2B5EF4-FFF2-40B4-BE49-F238E27FC236}">
                <a16:creationId xmlns:a16="http://schemas.microsoft.com/office/drawing/2014/main" id="{9CA3B217-800D-46C5-B9A9-FCAE6308E5FD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" name="Google Shape;320;p28">
            <a:extLst>
              <a:ext uri="{FF2B5EF4-FFF2-40B4-BE49-F238E27FC236}">
                <a16:creationId xmlns:a16="http://schemas.microsoft.com/office/drawing/2014/main" id="{4FABCBD0-3C53-4A25-9903-FA0470ABD76F}"/>
              </a:ext>
            </a:extLst>
          </p:cNvPr>
          <p:cNvSpPr txBox="1">
            <a:spLocks/>
          </p:cNvSpPr>
          <p:nvPr/>
        </p:nvSpPr>
        <p:spPr>
          <a:xfrm>
            <a:off x="704464" y="411636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Eksctl</a:t>
            </a:r>
            <a:r>
              <a:rPr lang="en-US" sz="4400" b="1">
                <a:solidFill>
                  <a:srgbClr val="3D3D3D"/>
                </a:solidFill>
                <a:latin typeface="Avenir Next LT Pro"/>
              </a:rPr>
              <a:t> cli tool for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Creating clusters</a:t>
            </a:r>
          </a:p>
        </p:txBody>
      </p:sp>
    </p:spTree>
    <p:extLst>
      <p:ext uri="{BB962C8B-B14F-4D97-AF65-F5344CB8AC3E}">
        <p14:creationId xmlns:p14="http://schemas.microsoft.com/office/powerpoint/2010/main" val="15707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D528FCD-46C8-4299-95E1-B4694D12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63568"/>
              </p:ext>
            </p:extLst>
          </p:nvPr>
        </p:nvGraphicFramePr>
        <p:xfrm>
          <a:off x="702516" y="1962649"/>
          <a:ext cx="11030811" cy="359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09">
                  <a:extLst>
                    <a:ext uri="{9D8B030D-6E8A-4147-A177-3AD203B41FA5}">
                      <a16:colId xmlns:a16="http://schemas.microsoft.com/office/drawing/2014/main" val="1718013709"/>
                    </a:ext>
                  </a:extLst>
                </a:gridCol>
                <a:gridCol w="4324851">
                  <a:extLst>
                    <a:ext uri="{9D8B030D-6E8A-4147-A177-3AD203B41FA5}">
                      <a16:colId xmlns:a16="http://schemas.microsoft.com/office/drawing/2014/main" val="1990358366"/>
                    </a:ext>
                  </a:extLst>
                </a:gridCol>
                <a:gridCol w="4324851">
                  <a:extLst>
                    <a:ext uri="{9D8B030D-6E8A-4147-A177-3AD203B41FA5}">
                      <a16:colId xmlns:a16="http://schemas.microsoft.com/office/drawing/2014/main" val="1769369918"/>
                    </a:ext>
                  </a:extLst>
                </a:gridCol>
              </a:tblGrid>
              <a:tr h="439401">
                <a:tc>
                  <a:txBody>
                    <a:bodyPr/>
                    <a:lstStyle/>
                    <a:p>
                      <a:pPr marL="36576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89630" marR="89630" marT="44814" marB="44814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The Old Way</a:t>
                      </a:r>
                    </a:p>
                  </a:txBody>
                  <a:tcPr marL="89630" marR="89630" marT="44814" marB="4481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With EKS</a:t>
                      </a:r>
                    </a:p>
                  </a:txBody>
                  <a:tcPr marL="89630" marR="89630" marT="44814" marB="4481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7751"/>
                  </a:ext>
                </a:extLst>
              </a:tr>
              <a:tr h="1400958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/>
                          <a:cs typeface="Segoe UI Semibold"/>
                        </a:rPr>
                        <a:t>Create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Provision network and VMs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Install dozens of system components including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</a:rPr>
                        <a:t>etcd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Create and install certificates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Register agent nodes with control plane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create cluster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90433"/>
                  </a:ext>
                </a:extLst>
              </a:tr>
              <a:tr h="758851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Upgrade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Upgrade your master nodes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Cordon/drain and upgrade worker nodes individually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upgrade cluster</a:t>
                      </a:r>
                    </a:p>
                    <a:p>
                      <a:pPr marL="9144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upgrade nodegroup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38365"/>
                  </a:ext>
                </a:extLst>
              </a:tr>
              <a:tr h="992344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Scale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Provision new VMs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Install system components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Register nodes with API server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scale nodegroup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87615"/>
                  </a:ext>
                </a:extLst>
              </a:tr>
            </a:tbl>
          </a:graphicData>
        </a:graphic>
      </p:graphicFrame>
      <p:grpSp>
        <p:nvGrpSpPr>
          <p:cNvPr id="39" name="Group 9">
            <a:extLst>
              <a:ext uri="{FF2B5EF4-FFF2-40B4-BE49-F238E27FC236}">
                <a16:creationId xmlns:a16="http://schemas.microsoft.com/office/drawing/2014/main" id="{21AA80ED-5438-465F-BDE6-E6FE82DE81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717" y="2053407"/>
            <a:ext cx="227156" cy="263640"/>
            <a:chOff x="-395" y="771"/>
            <a:chExt cx="193" cy="224"/>
          </a:xfrm>
        </p:grpSpPr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65F6E7F-F0FF-4DED-9F76-F5F06E2E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5" y="963"/>
              <a:ext cx="193" cy="32"/>
            </a:xfrm>
            <a:custGeom>
              <a:avLst/>
              <a:gdLst>
                <a:gd name="T0" fmla="*/ 0 w 91"/>
                <a:gd name="T1" fmla="*/ 0 h 15"/>
                <a:gd name="T2" fmla="*/ 16 w 91"/>
                <a:gd name="T3" fmla="*/ 15 h 15"/>
                <a:gd name="T4" fmla="*/ 31 w 91"/>
                <a:gd name="T5" fmla="*/ 0 h 15"/>
                <a:gd name="T6" fmla="*/ 91 w 91"/>
                <a:gd name="T7" fmla="*/ 0 h 15"/>
                <a:gd name="T8" fmla="*/ 75 w 91"/>
                <a:gd name="T9" fmla="*/ 15 h 15"/>
                <a:gd name="T10" fmla="*/ 16 w 9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5">
                  <a:moveTo>
                    <a:pt x="0" y="0"/>
                  </a:moveTo>
                  <a:cubicBezTo>
                    <a:pt x="0" y="8"/>
                    <a:pt x="7" y="15"/>
                    <a:pt x="16" y="15"/>
                  </a:cubicBezTo>
                  <a:cubicBezTo>
                    <a:pt x="24" y="15"/>
                    <a:pt x="31" y="8"/>
                    <a:pt x="3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8"/>
                    <a:pt x="84" y="15"/>
                    <a:pt x="75" y="15"/>
                  </a:cubicBezTo>
                  <a:cubicBezTo>
                    <a:pt x="16" y="15"/>
                    <a:pt x="16" y="15"/>
                    <a:pt x="16" y="1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07B4532-D951-4C3E-B1F4-97210762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5" y="771"/>
              <a:ext cx="169" cy="194"/>
            </a:xfrm>
            <a:custGeom>
              <a:avLst/>
              <a:gdLst>
                <a:gd name="T0" fmla="*/ 0 w 169"/>
                <a:gd name="T1" fmla="*/ 194 h 194"/>
                <a:gd name="T2" fmla="*/ 0 w 169"/>
                <a:gd name="T3" fmla="*/ 0 h 194"/>
                <a:gd name="T4" fmla="*/ 169 w 169"/>
                <a:gd name="T5" fmla="*/ 0 h 194"/>
                <a:gd name="T6" fmla="*/ 169 w 169"/>
                <a:gd name="T7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94">
                  <a:moveTo>
                    <a:pt x="0" y="194"/>
                  </a:moveTo>
                  <a:lnTo>
                    <a:pt x="0" y="0"/>
                  </a:lnTo>
                  <a:lnTo>
                    <a:pt x="169" y="0"/>
                  </a:lnTo>
                  <a:lnTo>
                    <a:pt x="169" y="19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9553DFF3-2433-41AB-8C53-D3C8F29F6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820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9B42B79D-A569-4B6B-A669-75C24EA91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866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B5703A35-71FF-4E77-B5BE-CFE8062C8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915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31EF62F3-C0FD-4028-819D-7216B0DB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820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850496-2056-4F98-8835-D8752D4D7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866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8BF84A4F-D604-4D86-B9A7-AE70899C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915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48" name="arrow_15_bidi">
            <a:extLst>
              <a:ext uri="{FF2B5EF4-FFF2-40B4-BE49-F238E27FC236}">
                <a16:creationId xmlns:a16="http://schemas.microsoft.com/office/drawing/2014/main" id="{0E58EC96-E34E-4D38-B6AB-2C9598BDC74D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3195458" y="2053407"/>
            <a:ext cx="264844" cy="26364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7843" tIns="43921" rIns="87843" bIns="43921" numCol="1" anchor="t" anchorCtr="0" compatLnSpc="1">
            <a:prstTxWarp prst="textNoShape">
              <a:avLst/>
            </a:prstTxWarp>
          </a:bodyPr>
          <a:lstStyle/>
          <a:p>
            <a:pPr defTabSz="878221">
              <a:defRPr/>
            </a:pPr>
            <a:endParaRPr lang="en-US" sz="1730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9" name="arrow_15_bidi">
            <a:extLst>
              <a:ext uri="{FF2B5EF4-FFF2-40B4-BE49-F238E27FC236}">
                <a16:creationId xmlns:a16="http://schemas.microsoft.com/office/drawing/2014/main" id="{02E98F42-A062-4924-9D29-16B039FF8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7171" y="2053407"/>
            <a:ext cx="264844" cy="26364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7843" tIns="43921" rIns="87843" bIns="43921" numCol="1" anchor="t" anchorCtr="0" compatLnSpc="1">
            <a:prstTxWarp prst="textNoShape">
              <a:avLst/>
            </a:prstTxWarp>
          </a:bodyPr>
          <a:lstStyle/>
          <a:p>
            <a:pPr defTabSz="878221">
              <a:defRPr/>
            </a:pPr>
            <a:endParaRPr lang="en-US" sz="1730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A46-8A0E-4205-8447-F3FCAEA60F5B}"/>
              </a:ext>
            </a:extLst>
          </p:cNvPr>
          <p:cNvSpPr/>
          <p:nvPr/>
        </p:nvSpPr>
        <p:spPr>
          <a:xfrm>
            <a:off x="695636" y="976813"/>
            <a:ext cx="11426970" cy="39224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961"/>
              <a:t>Manage and operate Kubernetes with ease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C09472A6-20AB-4868-8D25-C713F626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4AE41A-94DC-4326-880A-E3E3C657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5B88B9E1-A2F1-4F7A-BC75-726565BD0298}"/>
              </a:ext>
            </a:extLst>
          </p:cNvPr>
          <p:cNvSpPr/>
          <p:nvPr/>
        </p:nvSpPr>
        <p:spPr>
          <a:xfrm>
            <a:off x="-1560" y="13179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5" name="Google Shape;320;p28">
            <a:extLst>
              <a:ext uri="{FF2B5EF4-FFF2-40B4-BE49-F238E27FC236}">
                <a16:creationId xmlns:a16="http://schemas.microsoft.com/office/drawing/2014/main" id="{DA0733C3-68A5-4B36-A595-50831B333EAA}"/>
              </a:ext>
            </a:extLst>
          </p:cNvPr>
          <p:cNvSpPr txBox="1">
            <a:spLocks/>
          </p:cNvSpPr>
          <p:nvPr/>
        </p:nvSpPr>
        <p:spPr>
          <a:xfrm>
            <a:off x="669731" y="323504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EKS MAKES KUBERNETES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66" y="14554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create cluster –f </a:t>
            </a:r>
            <a:r>
              <a:rPr lang="en-US" sz="2400" dirty="0" err="1">
                <a:latin typeface="Consolas"/>
                <a:cs typeface="Calibri"/>
              </a:rPr>
              <a:t>cluster.yaml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get clusters</a:t>
            </a: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get </a:t>
            </a:r>
            <a:r>
              <a:rPr lang="en-US" sz="2400" dirty="0" err="1">
                <a:latin typeface="Consolas"/>
                <a:cs typeface="Calibri"/>
              </a:rPr>
              <a:t>nodegroups</a:t>
            </a:r>
            <a:r>
              <a:rPr lang="en-US" sz="2400" dirty="0">
                <a:latin typeface="Consolas"/>
                <a:cs typeface="Calibri"/>
              </a:rPr>
              <a:t> –-cluster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upgrade 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  <a:endParaRPr lang="en-US" dirty="0">
              <a:cs typeface="Calibri" panose="020F0502020204030204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upgrade </a:t>
            </a:r>
            <a:r>
              <a:rPr lang="en-US" sz="2400" dirty="0" err="1">
                <a:latin typeface="Consolas"/>
                <a:cs typeface="Calibri"/>
              </a:rPr>
              <a:t>nodegroup</a:t>
            </a:r>
            <a:r>
              <a:rPr lang="en-US" sz="2400" dirty="0">
                <a:latin typeface="Consolas"/>
                <a:cs typeface="Calibri"/>
              </a:rPr>
              <a:t> ng-1 --cluster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</a:p>
          <a:p>
            <a:r>
              <a:rPr lang="en-US" sz="2400" dirty="0">
                <a:latin typeface="Consolas"/>
                <a:cs typeface="Calibri"/>
              </a:rPr>
              <a:t>$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eksctl</a:t>
            </a:r>
            <a:r>
              <a:rPr lang="en-US" sz="2400" dirty="0">
                <a:latin typeface="Consolas"/>
                <a:ea typeface="+mn-lt"/>
                <a:cs typeface="+mn-lt"/>
              </a:rPr>
              <a:t> scale ng ng-1 --cluster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eks</a:t>
            </a:r>
            <a:r>
              <a:rPr lang="en-US" sz="2400" dirty="0">
                <a:latin typeface="Consolas"/>
                <a:ea typeface="+mn-lt"/>
                <a:cs typeface="+mn-lt"/>
              </a:rPr>
              <a:t>-webinar-demo --nodes=3 --nodes-min=2 --nodes-max=4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delete cluster –f </a:t>
            </a:r>
            <a:r>
              <a:rPr lang="en-US" sz="2400" dirty="0" err="1">
                <a:latin typeface="Consolas"/>
                <a:cs typeface="Calibri"/>
              </a:rPr>
              <a:t>cluster.yaml</a:t>
            </a: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09142F-573D-421F-85CB-9091933B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F76389C-566A-4AD7-8CF7-F25C809C74F8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7C9D791E-2BA5-47F6-AFC7-92081FC482B0}"/>
              </a:ext>
            </a:extLst>
          </p:cNvPr>
          <p:cNvSpPr txBox="1">
            <a:spLocks/>
          </p:cNvSpPr>
          <p:nvPr/>
        </p:nvSpPr>
        <p:spPr>
          <a:xfrm>
            <a:off x="681073" y="4151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 dirty="0" err="1">
                <a:solidFill>
                  <a:srgbClr val="3D3D3D"/>
                </a:solidFill>
                <a:latin typeface="Avenir Next LT Pro"/>
              </a:rPr>
              <a:t>Eksctl</a:t>
            </a:r>
            <a:r>
              <a:rPr lang="en-US" sz="4400" b="1" dirty="0">
                <a:solidFill>
                  <a:srgbClr val="3D3D3D"/>
                </a:solidFill>
                <a:latin typeface="Avenir Next LT Pro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13460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6B2B7F04-5A97-4205-8CB8-8F1CD2CC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r="1762" b="1"/>
          <a:stretch/>
        </p:blipFill>
        <p:spPr>
          <a:xfrm>
            <a:off x="4136029" y="873166"/>
            <a:ext cx="7629249" cy="523771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220CB4B-34DB-4822-8A9C-939D5829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8" name="Google Shape;91;p17">
            <a:extLst>
              <a:ext uri="{FF2B5EF4-FFF2-40B4-BE49-F238E27FC236}">
                <a16:creationId xmlns:a16="http://schemas.microsoft.com/office/drawing/2014/main" id="{EAF2C668-9569-405C-96A3-DE1DDCD7A5DB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10" name="Google Shape;320;p28">
            <a:extLst>
              <a:ext uri="{FF2B5EF4-FFF2-40B4-BE49-F238E27FC236}">
                <a16:creationId xmlns:a16="http://schemas.microsoft.com/office/drawing/2014/main" id="{DE21AE72-4EEE-46D9-9521-5F58A3E27E3F}"/>
              </a:ext>
            </a:extLst>
          </p:cNvPr>
          <p:cNvSpPr txBox="1">
            <a:spLocks/>
          </p:cNvSpPr>
          <p:nvPr/>
        </p:nvSpPr>
        <p:spPr>
          <a:xfrm>
            <a:off x="594713" y="3999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DEPLOYING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A CLUSTER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835" y="1359032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VPC</a:t>
            </a:r>
          </a:p>
          <a:p>
            <a:r>
              <a:rPr lang="en-US" sz="2400">
                <a:latin typeface="Avenir Next LT Pro"/>
                <a:cs typeface="Calibri"/>
              </a:rPr>
              <a:t>3 Private subnets for worker nodes</a:t>
            </a:r>
          </a:p>
          <a:p>
            <a:r>
              <a:rPr lang="en-US" sz="2400">
                <a:latin typeface="Avenir Next LT Pro"/>
                <a:cs typeface="Calibri"/>
              </a:rPr>
              <a:t>3 Public subnets for load balancers</a:t>
            </a:r>
          </a:p>
          <a:p>
            <a:r>
              <a:rPr lang="en-US" sz="2400">
                <a:latin typeface="Avenir Next LT Pro"/>
                <a:cs typeface="Calibri"/>
              </a:rPr>
              <a:t>Nat gateway</a:t>
            </a:r>
          </a:p>
          <a:p>
            <a:r>
              <a:rPr lang="en-US" sz="2400">
                <a:latin typeface="Avenir Next LT Pro"/>
                <a:cs typeface="Calibri"/>
              </a:rPr>
              <a:t>Internet gateway</a:t>
            </a:r>
          </a:p>
          <a:p>
            <a:r>
              <a:rPr lang="en-US" sz="2400">
                <a:latin typeface="Avenir Next LT Pro"/>
                <a:cs typeface="Calibri"/>
              </a:rPr>
              <a:t>Tag load balancer subnets to denote ELB subnets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B5E6DC-E98E-4A63-A659-49462A7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3696608-BF4E-41BB-B759-8614FFD4C6C3}"/>
              </a:ext>
            </a:extLst>
          </p:cNvPr>
          <p:cNvSpPr txBox="1">
            <a:spLocks/>
          </p:cNvSpPr>
          <p:nvPr/>
        </p:nvSpPr>
        <p:spPr>
          <a:xfrm>
            <a:off x="609953" y="6285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PRE-REQUISITES</a:t>
            </a:r>
            <a:endParaRPr lang="en-US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9A378C68-A0E3-4E70-B83D-02E03DC76D8F}"/>
              </a:ext>
            </a:extLst>
          </p:cNvPr>
          <p:cNvSpPr/>
          <p:nvPr/>
        </p:nvSpPr>
        <p:spPr>
          <a:xfrm>
            <a:off x="-1668" y="352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81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B9356E-C6DB-4834-8820-A6736BEEF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50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473A62C-FCD1-489B-AE3C-7A15261C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FB58D8F5-E203-4FD9-8304-917C63A74444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7" name="Google Shape;320;p28">
            <a:extLst>
              <a:ext uri="{FF2B5EF4-FFF2-40B4-BE49-F238E27FC236}">
                <a16:creationId xmlns:a16="http://schemas.microsoft.com/office/drawing/2014/main" id="{A691EAAF-B5B4-4641-ACEB-3C9063D26314}"/>
              </a:ext>
            </a:extLst>
          </p:cNvPr>
          <p:cNvSpPr txBox="1">
            <a:spLocks/>
          </p:cNvSpPr>
          <p:nvPr/>
        </p:nvSpPr>
        <p:spPr>
          <a:xfrm>
            <a:off x="615033" y="73522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CREATING CLUSTER 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WITH </a:t>
            </a:r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Eksctl</a:t>
            </a:r>
          </a:p>
        </p:txBody>
      </p:sp>
    </p:spTree>
    <p:extLst>
      <p:ext uri="{BB962C8B-B14F-4D97-AF65-F5344CB8AC3E}">
        <p14:creationId xmlns:p14="http://schemas.microsoft.com/office/powerpoint/2010/main" val="425992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75" y="1790188"/>
            <a:ext cx="9019479" cy="3719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Adding IAM user to cluster</a:t>
            </a:r>
          </a:p>
          <a:p>
            <a:r>
              <a:rPr lang="en-US" sz="2400">
                <a:cs typeface="Calibri"/>
              </a:rPr>
              <a:t>Apply cluster </a:t>
            </a:r>
            <a:r>
              <a:rPr lang="en-US" sz="2400" err="1">
                <a:cs typeface="Calibri"/>
              </a:rPr>
              <a:t>autoscaler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Apply Spot Interrupt handlers</a:t>
            </a:r>
          </a:p>
        </p:txBody>
      </p:sp>
      <p:sp>
        <p:nvSpPr>
          <p:cNvPr id="3" name="Google Shape;91;p17">
            <a:extLst>
              <a:ext uri="{FF2B5EF4-FFF2-40B4-BE49-F238E27FC236}">
                <a16:creationId xmlns:a16="http://schemas.microsoft.com/office/drawing/2014/main" id="{AED8017F-0444-4287-B788-1B722EADD191}"/>
              </a:ext>
            </a:extLst>
          </p:cNvPr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7" name="Google Shape;296;p27">
            <a:extLst>
              <a:ext uri="{FF2B5EF4-FFF2-40B4-BE49-F238E27FC236}">
                <a16:creationId xmlns:a16="http://schemas.microsoft.com/office/drawing/2014/main" id="{F9D4DA70-0537-4F59-AEEC-E175D72123F8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9" name="Google Shape;91;p17">
            <a:extLst>
              <a:ext uri="{FF2B5EF4-FFF2-40B4-BE49-F238E27FC236}">
                <a16:creationId xmlns:a16="http://schemas.microsoft.com/office/drawing/2014/main" id="{DEF515EF-57D8-45F5-9B00-3519A98F73A2}"/>
              </a:ext>
            </a:extLst>
          </p:cNvPr>
          <p:cNvSpPr/>
          <p:nvPr/>
        </p:nvSpPr>
        <p:spPr>
          <a:xfrm>
            <a:off x="8287326" y="847798"/>
            <a:ext cx="389846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2FA0A9-CED9-4FB8-9761-00BFB2F0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13" name="Google Shape;92;p17">
            <a:extLst>
              <a:ext uri="{FF2B5EF4-FFF2-40B4-BE49-F238E27FC236}">
                <a16:creationId xmlns:a16="http://schemas.microsoft.com/office/drawing/2014/main" id="{855B6A96-DA2C-435F-95B3-920FD0385FD8}"/>
              </a:ext>
            </a:extLst>
          </p:cNvPr>
          <p:cNvSpPr txBox="1"/>
          <p:nvPr/>
        </p:nvSpPr>
        <p:spPr>
          <a:xfrm>
            <a:off x="1359112" y="636678"/>
            <a:ext cx="702500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CLUSTER MANAGEMENT</a:t>
            </a:r>
            <a:endParaRPr lang="en-US"/>
          </a:p>
          <a:p>
            <a:pPr marL="8255" algn="r"/>
            <a:br>
              <a:rPr lang="en-US" sz="6000">
                <a:latin typeface="Barlow Black"/>
                <a:ea typeface="Barlow Black"/>
                <a:cs typeface="Barlow Black"/>
              </a:rPr>
            </a:br>
            <a:endParaRPr lang="en-US" sz="53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 algn="r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447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531" y="2086785"/>
            <a:ext cx="10190252" cy="313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Edit auth configmap with $ </a:t>
            </a:r>
            <a:r>
              <a:rPr lang="en-US" sz="2400">
                <a:latin typeface="Consolas"/>
                <a:ea typeface="+mn-lt"/>
                <a:cs typeface="+mn-lt"/>
              </a:rPr>
              <a:t>kubectl edit -n kube-system configmap/aws-auth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Add user specific information under mapusers</a:t>
            </a:r>
          </a:p>
          <a:p>
            <a:r>
              <a:rPr lang="en-US" sz="2400" dirty="0">
                <a:latin typeface="Avenir Next LT Pro"/>
                <a:cs typeface="Calibri"/>
              </a:rPr>
              <a:t>https://docs.aws.amazon.com/eks/latest/userguide/add-user-role.html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B5E6DC-E98E-4A63-A659-49462A7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3696608-BF4E-41BB-B759-8614FFD4C6C3}"/>
              </a:ext>
            </a:extLst>
          </p:cNvPr>
          <p:cNvSpPr txBox="1">
            <a:spLocks/>
          </p:cNvSpPr>
          <p:nvPr/>
        </p:nvSpPr>
        <p:spPr>
          <a:xfrm>
            <a:off x="609953" y="6285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Adding your IAM user to cluster</a:t>
            </a:r>
            <a:endParaRPr lang="en-US" sz="4400" b="1" dirty="0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9A378C68-A0E3-4E70-B83D-02E03DC76D8F}"/>
              </a:ext>
            </a:extLst>
          </p:cNvPr>
          <p:cNvSpPr/>
          <p:nvPr/>
        </p:nvSpPr>
        <p:spPr>
          <a:xfrm>
            <a:off x="-1668" y="352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020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6874939" cy="6851142"/>
          </a:xfrm>
          <a:custGeom>
            <a:avLst/>
            <a:gdLst/>
            <a:ahLst/>
            <a:cxnLst/>
            <a:rect l="l" t="t" r="r" b="b"/>
            <a:pathLst>
              <a:path w="9439275" h="9258300" extrusionOk="0">
                <a:moveTo>
                  <a:pt x="0" y="0"/>
                </a:moveTo>
                <a:lnTo>
                  <a:pt x="9439275" y="0"/>
                </a:lnTo>
                <a:lnTo>
                  <a:pt x="943927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215900" dist="38100" algn="l" rotWithShape="0">
              <a:prstClr val="black">
                <a:alpha val="17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endParaRPr sz="12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68388" y="1249617"/>
            <a:ext cx="5969113" cy="219307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8467" rIns="0" bIns="0" anchor="t" anchorCtr="0">
            <a:noAutofit/>
          </a:bodyPr>
          <a:lstStyle/>
          <a:p>
            <a:pPr marL="8467">
              <a:lnSpc>
                <a:spcPct val="118305"/>
              </a:lnSpc>
            </a:pPr>
            <a:r>
              <a:rPr lang="en-IN" sz="4800" b="0">
                <a:solidFill>
                  <a:srgbClr val="119981"/>
                </a:solidFill>
                <a:latin typeface="Avenir Next LT Pro"/>
                <a:ea typeface="Barlow Black"/>
                <a:cs typeface="Barlow Black"/>
                <a:sym typeface="Barlow Black"/>
              </a:rPr>
              <a:t>4 </a:t>
            </a:r>
            <a:r>
              <a:rPr lang="en-IN" sz="4800" b="0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YEARS</a:t>
            </a:r>
            <a:endParaRPr lang="en-IN" sz="4800" b="0">
              <a:solidFill>
                <a:srgbClr val="3D3D3D"/>
              </a:solidFill>
              <a:latin typeface="Avenir Next LT Pro"/>
              <a:ea typeface="Barlow Black"/>
              <a:cs typeface="Barlow Black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24618" y="2707792"/>
            <a:ext cx="5126454" cy="274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3" rIns="0" bIns="0" anchor="t" anchorCtr="0">
            <a:noAutofit/>
          </a:bodyPr>
          <a:lstStyle/>
          <a:p>
            <a:pPr marL="8255" marR="3175">
              <a:lnSpc>
                <a:spcPct val="116100"/>
              </a:lnSpc>
            </a:pPr>
            <a:r>
              <a:rPr lang="en-US" sz="2300">
                <a:solidFill>
                  <a:schemeClr val="bg2">
                    <a:lumMod val="50000"/>
                  </a:schemeClr>
                </a:solidFill>
                <a:latin typeface="Avenir Next LT Pro"/>
                <a:ea typeface="Barlow Light"/>
                <a:cs typeface="Barlow Light"/>
                <a:sym typeface="Barlow Light"/>
              </a:rPr>
              <a:t>We've helped our clients in their digital transformation journey  with our expertise in disruptive technologies (Cloud, DevOps, Analytics) that</a:t>
            </a:r>
            <a:r>
              <a:rPr lang="en-US" sz="2300">
                <a:latin typeface="Avenir Next LT Pro"/>
                <a:ea typeface="Barlow Light"/>
                <a:cs typeface="Barlow Light"/>
                <a:sym typeface="Barlow Light"/>
              </a:rPr>
              <a:t> </a:t>
            </a:r>
            <a:r>
              <a:rPr lang="en-US" sz="2300" b="1" i="1">
                <a:solidFill>
                  <a:srgbClr val="119981"/>
                </a:solidFill>
                <a:latin typeface="Avenir Next LT Pro"/>
                <a:ea typeface="Barlow Light"/>
                <a:cs typeface="Barlow Light"/>
                <a:sym typeface="Barlow Light"/>
              </a:rPr>
              <a:t>enables agility, efficiency and faster time-to-value.</a:t>
            </a:r>
            <a:r>
              <a:rPr lang="en-US" sz="2400" b="1" i="1">
                <a:solidFill>
                  <a:srgbClr val="119981"/>
                </a:solidFill>
                <a:latin typeface="Avenir Next LT Pro"/>
                <a:ea typeface="Barlow Light"/>
                <a:cs typeface="Barlow Light"/>
                <a:sym typeface="Barlow Light"/>
              </a:rPr>
              <a:t> </a:t>
            </a:r>
            <a:endParaRPr lang="en-US" sz="2400" b="1" i="1">
              <a:solidFill>
                <a:srgbClr val="119981"/>
              </a:solidFill>
              <a:latin typeface="Avenir Next LT Pro"/>
              <a:ea typeface="Barlow Light"/>
              <a:cs typeface="Barlow Ligh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9380563" y="3789765"/>
            <a:ext cx="805343" cy="76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9178934" y="5645438"/>
            <a:ext cx="2188029" cy="5090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7294747" y="4520085"/>
            <a:ext cx="4157800" cy="87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7329543" y="5645438"/>
            <a:ext cx="1408057" cy="50908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7379999" y="3186963"/>
            <a:ext cx="1609182" cy="55079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810" y="3424246"/>
            <a:ext cx="1283929" cy="126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03744" y="3875591"/>
            <a:ext cx="1875189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48325" y="1480411"/>
            <a:ext cx="2239216" cy="825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0199D-656B-43B3-9BB0-BBA2B1301D4D}"/>
              </a:ext>
            </a:extLst>
          </p:cNvPr>
          <p:cNvSpPr txBox="1"/>
          <p:nvPr/>
        </p:nvSpPr>
        <p:spPr>
          <a:xfrm>
            <a:off x="609401" y="730755"/>
            <a:ext cx="2805607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b="1">
                <a:solidFill>
                  <a:srgbClr val="3D3D3D"/>
                </a:solidFill>
                <a:latin typeface="Avenir Next LT Pro"/>
                <a:ea typeface="Barlow"/>
                <a:cs typeface="Barlow"/>
                <a:sym typeface="Barlow"/>
              </a:rPr>
              <a:t>IN THE LAST</a:t>
            </a:r>
            <a:endParaRPr lang="en-IN" b="1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502041" y="542194"/>
            <a:ext cx="2120531" cy="83642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7" name="Picture 2" descr="Image result for Dubai Expo logo">
            <a:extLst>
              <a:ext uri="{FF2B5EF4-FFF2-40B4-BE49-F238E27FC236}">
                <a16:creationId xmlns:a16="http://schemas.microsoft.com/office/drawing/2014/main" id="{524AE07F-A2B8-47FA-828A-36CE2C6B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62" y="1585669"/>
            <a:ext cx="1557585" cy="8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arkmatter logo">
            <a:extLst>
              <a:ext uri="{FF2B5EF4-FFF2-40B4-BE49-F238E27FC236}">
                <a16:creationId xmlns:a16="http://schemas.microsoft.com/office/drawing/2014/main" id="{DAD590D4-4410-4648-8F67-ABE17559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43" y="2507527"/>
            <a:ext cx="3001266" cy="5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Dubai Airport logo">
            <a:extLst>
              <a:ext uri="{FF2B5EF4-FFF2-40B4-BE49-F238E27FC236}">
                <a16:creationId xmlns:a16="http://schemas.microsoft.com/office/drawing/2014/main" id="{4A08FFEC-9BE1-49E7-9181-DEC1AF4D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78" y="-141511"/>
            <a:ext cx="2463423" cy="23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tisalat logo">
            <a:extLst>
              <a:ext uri="{FF2B5EF4-FFF2-40B4-BE49-F238E27FC236}">
                <a16:creationId xmlns:a16="http://schemas.microsoft.com/office/drawing/2014/main" id="{99AE51CC-1C15-4060-B723-8ACC86B1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96" y="2535830"/>
            <a:ext cx="2431953" cy="9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13230-350B-49C5-9B2C-44B1BEF818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57856" y="17207"/>
            <a:ext cx="4540432" cy="6854312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5A65CBDD-3CB1-4C53-9D12-AA55BDDA93B9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51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531" y="2086785"/>
            <a:ext cx="10190252" cy="313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Adding autoscaling specific configs in cluster.yaml before deploy</a:t>
            </a:r>
          </a:p>
          <a:p>
            <a:r>
              <a:rPr lang="en-US" sz="2400">
                <a:latin typeface="Avenir Next LT Pro"/>
                <a:cs typeface="Calibri"/>
              </a:rPr>
              <a:t>Adding tags to autoscaling groups for discovery after cluster deploy</a:t>
            </a:r>
            <a:endParaRPr lang="en-US" sz="2400" dirty="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Modifying cluster-autoscaler.yaml with your clustername, nodegroups</a:t>
            </a:r>
          </a:p>
          <a:p>
            <a:r>
              <a:rPr lang="en-US" sz="2400">
                <a:latin typeface="Avenir Next LT Pro"/>
                <a:ea typeface="+mn-lt"/>
                <a:cs typeface="+mn-lt"/>
              </a:rPr>
              <a:t>Applying cluster-autoscaler.yaml into cluster</a:t>
            </a:r>
            <a:endParaRPr lang="en-US" sz="2400" dirty="0">
              <a:latin typeface="Avenir Next LT Pro"/>
              <a:cs typeface="Calibri"/>
            </a:endParaRPr>
          </a:p>
          <a:p>
            <a:r>
              <a:rPr lang="en-US" sz="2400" dirty="0">
                <a:latin typeface="Avenir Next LT Pro"/>
                <a:ea typeface="+mn-lt"/>
                <a:cs typeface="+mn-lt"/>
              </a:rPr>
              <a:t>https://docs.aws.amazon.com/eks/latest/userguide/cluster-autoscaler.html</a:t>
            </a:r>
            <a:endParaRPr lang="en-US" sz="2400" dirty="0">
              <a:latin typeface="Avenir Next LT Pro"/>
              <a:cs typeface="Calibri"/>
            </a:endParaRPr>
          </a:p>
          <a:p>
            <a:endParaRPr lang="en-US" sz="2400" dirty="0">
              <a:latin typeface="Avenir Next LT Pro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B5E6DC-E98E-4A63-A659-49462A7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3696608-BF4E-41BB-B759-8614FFD4C6C3}"/>
              </a:ext>
            </a:extLst>
          </p:cNvPr>
          <p:cNvSpPr txBox="1">
            <a:spLocks/>
          </p:cNvSpPr>
          <p:nvPr/>
        </p:nvSpPr>
        <p:spPr>
          <a:xfrm>
            <a:off x="609953" y="6285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AUTOSCALING</a:t>
            </a:r>
            <a:endParaRPr lang="en-US" sz="4400" b="1" dirty="0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9A378C68-A0E3-4E70-B83D-02E03DC76D8F}"/>
              </a:ext>
            </a:extLst>
          </p:cNvPr>
          <p:cNvSpPr/>
          <p:nvPr/>
        </p:nvSpPr>
        <p:spPr>
          <a:xfrm>
            <a:off x="-1668" y="352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455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93" y="2540560"/>
            <a:ext cx="10190252" cy="313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Defining your spot pricing strategy 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Adding in cluster.yaml before deploy</a:t>
            </a:r>
            <a:endParaRPr lang="en-US">
              <a:cs typeface="Calibri"/>
            </a:endParaRPr>
          </a:p>
          <a:p>
            <a:r>
              <a:rPr lang="en-US" sz="2400">
                <a:latin typeface="Avenir Next LT Pro"/>
                <a:ea typeface="+mn-lt"/>
                <a:cs typeface="+mn-lt"/>
              </a:rPr>
              <a:t>Applying spot-interrupt-handler yaml into cluster after deploy</a:t>
            </a:r>
            <a:endParaRPr lang="en-US" sz="2400" dirty="0">
              <a:latin typeface="Avenir Next LT Pro"/>
              <a:ea typeface="+mn-lt"/>
              <a:cs typeface="+mn-lt"/>
            </a:endParaRPr>
          </a:p>
          <a:p>
            <a:r>
              <a:rPr lang="en-US" sz="2400" dirty="0">
                <a:latin typeface="Avenir Next LT Pro"/>
                <a:cs typeface="Calibri"/>
              </a:rPr>
              <a:t>https://www.eksworkshop.com/beginner/150_spotworkers/deployhandler/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latin typeface="Avenir Next LT Pro"/>
                <a:cs typeface="Calibri"/>
              </a:rPr>
              <a:t>https://aws.amazon.com/ec2/spot/pricing/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latin typeface="Avenir Next LT Pro"/>
                <a:cs typeface="Calibri"/>
              </a:rPr>
              <a:t>https://aws.amazon.com/ec2/pricing/on-demand/</a:t>
            </a:r>
            <a:endParaRPr lang="en-US"/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 dirty="0">
              <a:latin typeface="Avenir Next LT Pro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B5E6DC-E98E-4A63-A659-49462A7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3696608-BF4E-41BB-B759-8614FFD4C6C3}"/>
              </a:ext>
            </a:extLst>
          </p:cNvPr>
          <p:cNvSpPr txBox="1">
            <a:spLocks/>
          </p:cNvSpPr>
          <p:nvPr/>
        </p:nvSpPr>
        <p:spPr>
          <a:xfrm>
            <a:off x="609953" y="6285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Spot Interrupt Handlers</a:t>
            </a:r>
            <a:endParaRPr lang="en-US" sz="4400" b="1" dirty="0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9A378C68-A0E3-4E70-B83D-02E03DC76D8F}"/>
              </a:ext>
            </a:extLst>
          </p:cNvPr>
          <p:cNvSpPr/>
          <p:nvPr/>
        </p:nvSpPr>
        <p:spPr>
          <a:xfrm>
            <a:off x="-1668" y="352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758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48" y="2070615"/>
            <a:ext cx="7071172" cy="284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Eksctl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commands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Kubectl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commands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Observing autoscaling and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nodegroup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information from AWS console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Enabling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Cloudwatch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 logging for EKS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FAEA61-DFE3-4F57-A345-4DC9C06C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CE6767B9-3F66-45F5-8634-EB41A9C08103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1149C26A-9C1D-45AD-87BF-3F345306D3BA}"/>
              </a:ext>
            </a:extLst>
          </p:cNvPr>
          <p:cNvSpPr txBox="1"/>
          <p:nvPr/>
        </p:nvSpPr>
        <p:spPr>
          <a:xfrm>
            <a:off x="673312" y="433478"/>
            <a:ext cx="702500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OBSERVABILITY 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  <a:sym typeface="Barlow Black"/>
            </a:endParaRPr>
          </a:p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IN EKS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1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EKS best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878" y="18266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Deploy cluster on private subnets in multi AZ</a:t>
            </a:r>
            <a:endParaRPr lang="en-US">
              <a:latin typeface="Avenir Next LT Pro"/>
            </a:endParaRPr>
          </a:p>
          <a:p>
            <a:r>
              <a:rPr lang="en-US" sz="2400">
                <a:latin typeface="Avenir Next LT Pro"/>
                <a:cs typeface="Calibri"/>
              </a:rPr>
              <a:t>Create public subnets on each AZ for Load balancers </a:t>
            </a:r>
          </a:p>
          <a:p>
            <a:r>
              <a:rPr lang="en-US" sz="2400">
                <a:latin typeface="Avenir Next LT Pro"/>
                <a:cs typeface="Calibri"/>
              </a:rPr>
              <a:t>Rely on </a:t>
            </a:r>
            <a:r>
              <a:rPr lang="en-US" sz="2400" err="1">
                <a:latin typeface="Avenir Next LT Pro"/>
                <a:cs typeface="Calibri"/>
              </a:rPr>
              <a:t>nat</a:t>
            </a:r>
            <a:r>
              <a:rPr lang="en-US" sz="2400">
                <a:latin typeface="Avenir Next LT Pro"/>
                <a:cs typeface="Calibri"/>
              </a:rPr>
              <a:t> </a:t>
            </a:r>
            <a:r>
              <a:rPr lang="en-US" sz="2400" err="1">
                <a:latin typeface="Avenir Next LT Pro"/>
                <a:cs typeface="Calibri"/>
              </a:rPr>
              <a:t>gw</a:t>
            </a:r>
            <a:r>
              <a:rPr lang="en-US" sz="2400">
                <a:latin typeface="Avenir Next LT Pro"/>
                <a:cs typeface="Calibri"/>
              </a:rPr>
              <a:t> for outbound</a:t>
            </a:r>
          </a:p>
          <a:p>
            <a:r>
              <a:rPr lang="en-US" sz="2400">
                <a:latin typeface="Avenir Next LT Pro"/>
                <a:cs typeface="Calibri"/>
              </a:rPr>
              <a:t>Tag ELB subnets for EKS to identify </a:t>
            </a:r>
            <a:r>
              <a:rPr lang="en-US" sz="2400" err="1">
                <a:latin typeface="Avenir Next LT Pro"/>
                <a:cs typeface="Calibri"/>
              </a:rPr>
              <a:t>loadbalancer</a:t>
            </a:r>
            <a:r>
              <a:rPr lang="en-US" sz="2400">
                <a:latin typeface="Avenir Next LT Pro"/>
                <a:cs typeface="Calibri"/>
              </a:rPr>
              <a:t> subnets</a:t>
            </a:r>
          </a:p>
          <a:p>
            <a:r>
              <a:rPr lang="en-US" sz="2400">
                <a:latin typeface="Avenir Next LT Pro"/>
                <a:cs typeface="Calibri"/>
              </a:rPr>
              <a:t>Define </a:t>
            </a:r>
            <a:r>
              <a:rPr lang="en-US" sz="2400" err="1">
                <a:latin typeface="Avenir Next LT Pro"/>
                <a:cs typeface="Calibri"/>
              </a:rPr>
              <a:t>Cidr</a:t>
            </a:r>
            <a:r>
              <a:rPr lang="en-US" sz="2400">
                <a:latin typeface="Avenir Next LT Pro"/>
                <a:cs typeface="Calibri"/>
              </a:rPr>
              <a:t> for pod networking in cluster </a:t>
            </a:r>
            <a:r>
              <a:rPr lang="en-US" sz="2400" err="1">
                <a:latin typeface="Avenir Next LT Pro"/>
                <a:cs typeface="Calibri"/>
              </a:rPr>
              <a:t>yaml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Deploy </a:t>
            </a:r>
            <a:r>
              <a:rPr lang="en-US" sz="2400" err="1">
                <a:latin typeface="Avenir Next LT Pro"/>
                <a:cs typeface="Calibri"/>
              </a:rPr>
              <a:t>Autoscaler</a:t>
            </a:r>
            <a:r>
              <a:rPr lang="en-US" sz="2400">
                <a:latin typeface="Avenir Next LT Pro"/>
                <a:cs typeface="Calibri"/>
              </a:rPr>
              <a:t> and Spot interrupt handler </a:t>
            </a:r>
            <a:r>
              <a:rPr lang="en-US" sz="2400" err="1">
                <a:latin typeface="Avenir Next LT Pro"/>
                <a:cs typeface="Calibri"/>
              </a:rPr>
              <a:t>yaml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Use service accounts for deploying applications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613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23" y="19551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https://docs.aws.amazon.com/eks/latest/userguide/add-user-role.html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https://docs.aws.amazon.com/eks/latest/userguide/cluster-autoscaler.html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https://aws.amazon.com/blogs/containers/de-mystifying-cluster-networking-for-amazon-eks-worker-nodes/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https://www.eksworkshop.com/beginner/150_spotworkers/deployhandler/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https://aws.amazon.com/ec2/spot/pricing/</a:t>
            </a:r>
            <a:endParaRPr lang="en-US">
              <a:latin typeface="Avenir Next LT Pro"/>
            </a:endParaRP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https://aws.amazon.com/ec2/pricing/on-demand/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https://eksctl.io/usage/creating-and-managing-clusters/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https://github.com/weaveworks/eksctl</a:t>
            </a:r>
            <a:endParaRPr lang="en-US" sz="1800">
              <a:latin typeface="Avenir Next LT Pro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827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Q&amp;A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868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BB206-8284-4952-8D38-E77499EC9BCD}"/>
              </a:ext>
            </a:extLst>
          </p:cNvPr>
          <p:cNvSpPr txBox="1"/>
          <p:nvPr/>
        </p:nvSpPr>
        <p:spPr>
          <a:xfrm>
            <a:off x="4304873" y="3063410"/>
            <a:ext cx="33938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venir Next LT Pro"/>
              </a:rPr>
              <a:t>fayad@adfolk.com</a:t>
            </a:r>
          </a:p>
          <a:p>
            <a:r>
              <a:rPr lang="en-US" sz="2400" dirty="0">
                <a:latin typeface="Avenir Next LT Pro"/>
                <a:cs typeface="Calibri"/>
              </a:rPr>
              <a:t>nihil.b@adfolks.com</a:t>
            </a:r>
          </a:p>
          <a:p>
            <a:r>
              <a:rPr lang="en-US" sz="2400" dirty="0">
                <a:latin typeface="Avenir Next LT Pro"/>
                <a:cs typeface="Calibri"/>
              </a:rPr>
              <a:t>github.com/</a:t>
            </a:r>
            <a:r>
              <a:rPr lang="en-US" sz="2400" dirty="0" err="1">
                <a:latin typeface="Avenir Next LT Pro"/>
                <a:cs typeface="Calibri"/>
              </a:rPr>
              <a:t>adfolks</a:t>
            </a:r>
            <a:endParaRPr lang="en-US" sz="2400">
              <a:latin typeface="Avenir Next LT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0;p28">
            <a:extLst>
              <a:ext uri="{FF2B5EF4-FFF2-40B4-BE49-F238E27FC236}">
                <a16:creationId xmlns:a16="http://schemas.microsoft.com/office/drawing/2014/main" id="{BE7E56D4-317E-4A70-9C19-10171D340615}"/>
              </a:ext>
            </a:extLst>
          </p:cNvPr>
          <p:cNvSpPr/>
          <p:nvPr/>
        </p:nvSpPr>
        <p:spPr>
          <a:xfrm>
            <a:off x="-2095" y="-10809"/>
            <a:ext cx="12367413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3" name="Google Shape;320;p28">
            <a:extLst>
              <a:ext uri="{FF2B5EF4-FFF2-40B4-BE49-F238E27FC236}">
                <a16:creationId xmlns:a16="http://schemas.microsoft.com/office/drawing/2014/main" id="{74060FEC-B940-414E-858B-7C54837AD41D}"/>
              </a:ext>
            </a:extLst>
          </p:cNvPr>
          <p:cNvSpPr txBox="1">
            <a:spLocks/>
          </p:cNvSpPr>
          <p:nvPr/>
        </p:nvSpPr>
        <p:spPr>
          <a:xfrm>
            <a:off x="589633" y="68442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67" marR="3387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A COMPLETE DIGITAL TRANSFORMATION EXPERIENCE</a:t>
            </a:r>
            <a:endParaRPr lang="en-US" sz="4400" b="1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5" name="Google Shape;91;p17">
            <a:extLst>
              <a:ext uri="{FF2B5EF4-FFF2-40B4-BE49-F238E27FC236}">
                <a16:creationId xmlns:a16="http://schemas.microsoft.com/office/drawing/2014/main" id="{320B1DCF-A995-45C2-B4F8-8DAB0A62197B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BBC37A3-C359-42BB-AFBB-06FA9D3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41" y="1676334"/>
            <a:ext cx="8768261" cy="49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430232" y="641758"/>
            <a:ext cx="392112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67"/>
            <a:r>
              <a:rPr lang="en-US" sz="4400" b="1">
                <a:solidFill>
                  <a:srgbClr val="666666"/>
                </a:solidFill>
                <a:latin typeface="Avenir Next LT Pro"/>
                <a:ea typeface="Barlow Black"/>
                <a:cs typeface="Barlow Black"/>
                <a:sym typeface="Barlow Black"/>
              </a:rPr>
              <a:t>WEBINAR</a:t>
            </a:r>
            <a:endParaRPr lang="en-US" sz="4400" b="1">
              <a:latin typeface="Avenir Next LT Pro"/>
            </a:endParaRPr>
          </a:p>
          <a:p>
            <a:pPr marL="8467" algn="r"/>
            <a:br>
              <a:rPr lang="en-US" sz="6000">
                <a:latin typeface="Barlow Black"/>
                <a:ea typeface="Barlow Black"/>
                <a:cs typeface="Barlow Black"/>
              </a:rPr>
            </a:br>
            <a:endParaRPr lang="en-US" sz="53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467" algn="r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marL="8467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marL="8467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FECCBAD-18E9-4D5F-B11D-DBCE6DE9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45ABB623-BFD1-4C7C-ADF2-3D9537E56C8D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57391-A4FA-419E-9A63-DB7D39A2A2E2}"/>
              </a:ext>
            </a:extLst>
          </p:cNvPr>
          <p:cNvSpPr txBox="1"/>
          <p:nvPr/>
        </p:nvSpPr>
        <p:spPr>
          <a:xfrm>
            <a:off x="1247308" y="3190815"/>
            <a:ext cx="90601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900">
                <a:solidFill>
                  <a:srgbClr val="3D3D3D"/>
                </a:solidFill>
                <a:latin typeface="Avenir Next LT Pro"/>
                <a:cs typeface="Segoe UI"/>
              </a:rPr>
              <a:t>AWS EKS </a:t>
            </a:r>
            <a:endParaRPr lang="en-US">
              <a:solidFill>
                <a:srgbClr val="A1E8D9"/>
              </a:solidFill>
              <a:latin typeface="Arial"/>
              <a:cs typeface="Arial"/>
            </a:endParaRPr>
          </a:p>
          <a:p>
            <a:pPr algn="ctr"/>
            <a:r>
              <a:rPr lang="en-US" sz="2900">
                <a:solidFill>
                  <a:srgbClr val="3D3D3D"/>
                </a:solidFill>
                <a:ea typeface="+mn-lt"/>
                <a:cs typeface="+mn-lt"/>
              </a:rPr>
              <a:t>Elastic Kubernetes </a:t>
            </a:r>
            <a:r>
              <a:rPr lang="en-US" sz="2900">
                <a:solidFill>
                  <a:srgbClr val="3D3D3D"/>
                </a:solidFill>
                <a:latin typeface="Arial"/>
                <a:cs typeface="Arial"/>
              </a:rPr>
              <a:t>Services</a:t>
            </a:r>
            <a:endParaRPr lang="en-US" sz="2900">
              <a:solidFill>
                <a:srgbClr val="A1E8D9"/>
              </a:solidFill>
              <a:latin typeface="Avenir Next LT Pro"/>
              <a:cs typeface="Segoe UI"/>
            </a:endParaRPr>
          </a:p>
        </p:txBody>
      </p:sp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84F3F581-EC68-400F-865A-CFCDB0EF5F98}"/>
              </a:ext>
            </a:extLst>
          </p:cNvPr>
          <p:cNvSpPr/>
          <p:nvPr/>
        </p:nvSpPr>
        <p:spPr>
          <a:xfrm>
            <a:off x="4284286" y="847798"/>
            <a:ext cx="789642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11" name="Google Shape;296;p27">
            <a:extLst>
              <a:ext uri="{FF2B5EF4-FFF2-40B4-BE49-F238E27FC236}">
                <a16:creationId xmlns:a16="http://schemas.microsoft.com/office/drawing/2014/main" id="{13376EE4-DD4D-4111-B76B-211917758F0C}"/>
              </a:ext>
            </a:extLst>
          </p:cNvPr>
          <p:cNvSpPr/>
          <p:nvPr/>
        </p:nvSpPr>
        <p:spPr>
          <a:xfrm flipV="1">
            <a:off x="3500202" y="4205066"/>
            <a:ext cx="4595061" cy="29972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355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9676-E092-49BE-84A5-86240F22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0" y="2648585"/>
            <a:ext cx="9154160" cy="2197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Managed Kubernetes Service from AWS</a:t>
            </a:r>
            <a:endParaRPr lang="en-US" sz="2400">
              <a:latin typeface="Avenir Next LT Pro"/>
              <a:cs typeface="Arial"/>
            </a:endParaRPr>
          </a:p>
          <a:p>
            <a:r>
              <a:rPr lang="en-US" sz="2400">
                <a:latin typeface="Avenir Next LT Pro"/>
                <a:cs typeface="Calibri"/>
              </a:rPr>
              <a:t>Deploy, Scale and Manage containerized applications</a:t>
            </a:r>
          </a:p>
          <a:p>
            <a:r>
              <a:rPr lang="en-US" sz="2400">
                <a:latin typeface="Avenir Next LT Pro"/>
                <a:cs typeface="Calibri"/>
              </a:rPr>
              <a:t>Launched in June 2018</a:t>
            </a:r>
          </a:p>
          <a:p>
            <a:r>
              <a:rPr lang="en-US" sz="2400">
                <a:latin typeface="Avenir Next LT Pro"/>
                <a:cs typeface="Calibri"/>
              </a:rPr>
              <a:t>Ensuring High Availability</a:t>
            </a:r>
          </a:p>
          <a:p>
            <a:pPr marL="0" indent="0">
              <a:buNone/>
            </a:pPr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F86A1E-45C6-4AD1-A2C5-FAD9D4AD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8" name="Google Shape;92;p17">
            <a:extLst>
              <a:ext uri="{FF2B5EF4-FFF2-40B4-BE49-F238E27FC236}">
                <a16:creationId xmlns:a16="http://schemas.microsoft.com/office/drawing/2014/main" id="{4A5D1F64-0A3B-44E9-916F-6A24F141CFB3}"/>
              </a:ext>
            </a:extLst>
          </p:cNvPr>
          <p:cNvSpPr txBox="1"/>
          <p:nvPr/>
        </p:nvSpPr>
        <p:spPr>
          <a:xfrm>
            <a:off x="1430232" y="641758"/>
            <a:ext cx="632396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What is Amazon EKS?</a:t>
            </a:r>
            <a:endParaRPr lang="en-US">
              <a:cs typeface="Calibri" panose="020F0502020204030204"/>
            </a:endParaRPr>
          </a:p>
          <a:p>
            <a:pPr marL="8255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  <p:sp>
        <p:nvSpPr>
          <p:cNvPr id="14" name="Google Shape;91;p17">
            <a:extLst>
              <a:ext uri="{FF2B5EF4-FFF2-40B4-BE49-F238E27FC236}">
                <a16:creationId xmlns:a16="http://schemas.microsoft.com/office/drawing/2014/main" id="{39B7914A-13B3-49D7-A9F7-D140C9C18D69}"/>
              </a:ext>
            </a:extLst>
          </p:cNvPr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16" name="Google Shape;296;p27">
            <a:extLst>
              <a:ext uri="{FF2B5EF4-FFF2-40B4-BE49-F238E27FC236}">
                <a16:creationId xmlns:a16="http://schemas.microsoft.com/office/drawing/2014/main" id="{5461653E-FB27-49D5-8315-7C2B787ECFDA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20" name="Google Shape;91;p17">
            <a:extLst>
              <a:ext uri="{FF2B5EF4-FFF2-40B4-BE49-F238E27FC236}">
                <a16:creationId xmlns:a16="http://schemas.microsoft.com/office/drawing/2014/main" id="{90C75CDF-73C0-4AD6-B106-71DAC6352770}"/>
              </a:ext>
            </a:extLst>
          </p:cNvPr>
          <p:cNvSpPr/>
          <p:nvPr/>
        </p:nvSpPr>
        <p:spPr>
          <a:xfrm>
            <a:off x="7515166" y="847798"/>
            <a:ext cx="467062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198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00" y="2994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Detecting and replacing unhealthy control planes</a:t>
            </a:r>
            <a:endParaRPr lang="en-US">
              <a:latin typeface="Avenir Next LT Pro"/>
            </a:endParaRPr>
          </a:p>
          <a:p>
            <a:r>
              <a:rPr lang="en-US" sz="2400">
                <a:latin typeface="Avenir Next LT Pro"/>
                <a:cs typeface="Calibri"/>
              </a:rPr>
              <a:t>Automated version upgrades</a:t>
            </a:r>
          </a:p>
          <a:p>
            <a:r>
              <a:rPr lang="en-US" sz="2400">
                <a:latin typeface="Avenir Next LT Pro"/>
                <a:cs typeface="Calibri"/>
              </a:rPr>
              <a:t>Automated patching of control planes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2D1B9B-BE4C-420C-B810-D93A6562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FFC7F7F-312A-4210-B894-F6A152C7AE34}"/>
              </a:ext>
            </a:extLst>
          </p:cNvPr>
          <p:cNvSpPr txBox="1">
            <a:spLocks/>
          </p:cNvSpPr>
          <p:nvPr/>
        </p:nvSpPr>
        <p:spPr>
          <a:xfrm>
            <a:off x="640433" y="4761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MANAGING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CONTROL PLANES</a:t>
            </a:r>
            <a:endParaRPr lang="en-US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1756B556-CA60-456C-A3EA-094F7F085F09}"/>
              </a:ext>
            </a:extLst>
          </p:cNvPr>
          <p:cNvSpPr/>
          <p:nvPr/>
        </p:nvSpPr>
        <p:spPr>
          <a:xfrm>
            <a:off x="-1668" y="4540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303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9432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nir Next LT Pro"/>
                <a:cs typeface="Calibri"/>
              </a:rPr>
              <a:t>Runs single tenant Kubernetes control plane for each cluster</a:t>
            </a:r>
          </a:p>
          <a:p>
            <a:pPr marL="0" indent="0">
              <a:buNone/>
            </a:pPr>
            <a:r>
              <a:rPr lang="en-US" sz="2000" err="1">
                <a:latin typeface="Avenir Next LT Pro"/>
                <a:ea typeface="+mn-lt"/>
                <a:cs typeface="+mn-lt"/>
              </a:rPr>
              <a:t>Atleast</a:t>
            </a:r>
            <a:r>
              <a:rPr lang="en-US" sz="2000">
                <a:latin typeface="Avenir Next LT Pro"/>
                <a:ea typeface="+mn-lt"/>
                <a:cs typeface="+mn-lt"/>
              </a:rPr>
              <a:t> 2 API server nodes and 2 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etcd</a:t>
            </a:r>
            <a:r>
              <a:rPr lang="en-US" sz="2000">
                <a:latin typeface="Avenir Next LT Pro"/>
                <a:ea typeface="+mn-lt"/>
                <a:cs typeface="+mn-lt"/>
              </a:rPr>
              <a:t> nodes in multi AZ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964A2A-BDBA-48AD-A3E6-364EF9765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" r="17811"/>
          <a:stretch/>
        </p:blipFill>
        <p:spPr>
          <a:xfrm>
            <a:off x="5183500" y="2000802"/>
            <a:ext cx="6170299" cy="42248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8FD01E-008E-4557-BF40-6D7E365A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BB4B31B1-2FA7-426B-B0AE-95B00551EDB5}"/>
              </a:ext>
            </a:extLst>
          </p:cNvPr>
          <p:cNvSpPr/>
          <p:nvPr/>
        </p:nvSpPr>
        <p:spPr>
          <a:xfrm>
            <a:off x="-1668" y="4540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95F9049F-B9EF-4BCF-AC05-A2C744A28347}"/>
              </a:ext>
            </a:extLst>
          </p:cNvPr>
          <p:cNvSpPr txBox="1">
            <a:spLocks/>
          </p:cNvSpPr>
          <p:nvPr/>
        </p:nvSpPr>
        <p:spPr>
          <a:xfrm>
            <a:off x="625193" y="3999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CONTROL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PLANE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8885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359025"/>
            <a:ext cx="10515600" cy="2177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>
                <a:latin typeface="Avenir Next LT Pro"/>
                <a:ea typeface="+mn-lt"/>
                <a:cs typeface="+mn-lt"/>
              </a:rPr>
              <a:t>IAM, Load balancers, VPC and DevOps specific services </a:t>
            </a:r>
          </a:p>
          <a:p>
            <a:pPr marL="0" indent="0" algn="ctr">
              <a:buNone/>
            </a:pPr>
            <a:r>
              <a:rPr lang="en-US" sz="2400">
                <a:latin typeface="Avenir Next LT Pro"/>
                <a:ea typeface="+mn-lt"/>
                <a:cs typeface="+mn-lt"/>
              </a:rPr>
              <a:t>like ECR, 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CodeBuild</a:t>
            </a:r>
            <a:r>
              <a:rPr lang="en-US" sz="2400">
                <a:latin typeface="Avenir Next LT Pro"/>
                <a:ea typeface="+mn-lt"/>
                <a:cs typeface="+mn-lt"/>
              </a:rPr>
              <a:t>, 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CodeCommit</a:t>
            </a:r>
            <a:r>
              <a:rPr lang="en-US" sz="2400">
                <a:latin typeface="Avenir Next LT Pro"/>
                <a:ea typeface="+mn-lt"/>
                <a:cs typeface="+mn-lt"/>
              </a:rPr>
              <a:t> and 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CodeDeploy</a:t>
            </a:r>
            <a:endParaRPr lang="en-US" sz="2400">
              <a:latin typeface="Avenir Next LT Pro"/>
              <a:cs typeface="Calibri"/>
            </a:endParaRPr>
          </a:p>
          <a:p>
            <a:pPr marL="0" indent="0" algn="ctr">
              <a:buNone/>
            </a:pPr>
            <a:endParaRPr lang="en-US" sz="2400">
              <a:latin typeface="Arial"/>
              <a:cs typeface="Calibri"/>
            </a:endParaRPr>
          </a:p>
          <a:p>
            <a:pPr algn="ctr"/>
            <a:endParaRPr lang="en-US" sz="2400">
              <a:latin typeface="Arial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18A408-B38A-4836-8AFB-D1470FCD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9C3075C-5296-48DF-9BD7-C1B1E964F327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478B1910-2161-4A77-89D3-091B74F331E6}"/>
              </a:ext>
            </a:extLst>
          </p:cNvPr>
          <p:cNvSpPr txBox="1">
            <a:spLocks/>
          </p:cNvSpPr>
          <p:nvPr/>
        </p:nvSpPr>
        <p:spPr>
          <a:xfrm>
            <a:off x="879193" y="4659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INTEGRATES WITH 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AWS SERVICES</a:t>
            </a:r>
          </a:p>
        </p:txBody>
      </p:sp>
      <p:sp>
        <p:nvSpPr>
          <p:cNvPr id="13" name="Google Shape;296;p27">
            <a:extLst>
              <a:ext uri="{FF2B5EF4-FFF2-40B4-BE49-F238E27FC236}">
                <a16:creationId xmlns:a16="http://schemas.microsoft.com/office/drawing/2014/main" id="{57E1AAA6-4CAC-4ED9-9BFA-8A6DDAC326BE}"/>
              </a:ext>
            </a:extLst>
          </p:cNvPr>
          <p:cNvSpPr/>
          <p:nvPr/>
        </p:nvSpPr>
        <p:spPr>
          <a:xfrm flipV="1">
            <a:off x="2687402" y="4225386"/>
            <a:ext cx="7150301" cy="45212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828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600" y="2953385"/>
            <a:ext cx="9194800" cy="1704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ea typeface="+mn-lt"/>
                <a:cs typeface="+mn-lt"/>
              </a:rPr>
              <a:t>Easily migrate any Kubernetes standard applications to EKS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Updating manifest files and deploying</a:t>
            </a:r>
          </a:p>
          <a:p>
            <a:r>
              <a:rPr lang="en-US" sz="2400">
                <a:latin typeface="Avenir Next LT Pro"/>
                <a:cs typeface="Calibri"/>
              </a:rPr>
              <a:t>Identifying the right storage drivers 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23FB1-56B0-44C7-AB71-83C2E2A3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405CA860-831C-4ABF-9D7A-0D3F50FACCAD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D153BA0F-5B05-4440-889E-DDB4E51361C0}"/>
              </a:ext>
            </a:extLst>
          </p:cNvPr>
          <p:cNvSpPr txBox="1">
            <a:spLocks/>
          </p:cNvSpPr>
          <p:nvPr/>
        </p:nvSpPr>
        <p:spPr>
          <a:xfrm>
            <a:off x="686153" y="41010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MIGRATING </a:t>
            </a:r>
            <a:endParaRPr lang="en-US"/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TO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f350fd-9542-4c7d-a1d2-9e21c5e0cbf2">
      <UserInfo>
        <DisplayName>Nihil Babu</DisplayName>
        <AccountId>91</AccountId>
        <AccountType/>
      </UserInfo>
      <UserInfo>
        <DisplayName>Arathy Rahul (Adfolks LLC)</DisplayName>
        <AccountId>57</AccountId>
        <AccountType/>
      </UserInfo>
      <UserInfo>
        <DisplayName>Asiya Ali</DisplayName>
        <AccountId>152</AccountId>
        <AccountType/>
      </UserInfo>
      <UserInfo>
        <DisplayName>Aadesh Gopal</DisplayName>
        <AccountId>149</AccountId>
        <AccountType/>
      </UserInfo>
      <UserInfo>
        <DisplayName>Rahul Raj</DisplayName>
        <AccountId>23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5C6915884D644AED6E536122E037E" ma:contentTypeVersion="12" ma:contentTypeDescription="Create a new document." ma:contentTypeScope="" ma:versionID="7ed656644c26693ba025e61df3a5cbd4">
  <xsd:schema xmlns:xsd="http://www.w3.org/2001/XMLSchema" xmlns:xs="http://www.w3.org/2001/XMLSchema" xmlns:p="http://schemas.microsoft.com/office/2006/metadata/properties" xmlns:ns2="83242b0f-0cc0-4bf9-8094-cfe7b9298222" xmlns:ns3="b4f350fd-9542-4c7d-a1d2-9e21c5e0cbf2" targetNamespace="http://schemas.microsoft.com/office/2006/metadata/properties" ma:root="true" ma:fieldsID="a2dda3868acb8c38cd5eb5efc632cde3" ns2:_="" ns3:_="">
    <xsd:import namespace="83242b0f-0cc0-4bf9-8094-cfe7b9298222"/>
    <xsd:import namespace="b4f350fd-9542-4c7d-a1d2-9e21c5e0cb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42b0f-0cc0-4bf9-8094-cfe7b9298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350fd-9542-4c7d-a1d2-9e21c5e0cb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54ECD0-7F3F-4F72-AC02-DEE1B9A4E97A}">
  <ds:schemaRefs>
    <ds:schemaRef ds:uri="http://schemas.microsoft.com/office/2006/metadata/properties"/>
    <ds:schemaRef ds:uri="http://schemas.microsoft.com/office/infopath/2007/PartnerControls"/>
    <ds:schemaRef ds:uri="b4f350fd-9542-4c7d-a1d2-9e21c5e0cbf2"/>
  </ds:schemaRefs>
</ds:datastoreItem>
</file>

<file path=customXml/itemProps2.xml><?xml version="1.0" encoding="utf-8"?>
<ds:datastoreItem xmlns:ds="http://schemas.openxmlformats.org/officeDocument/2006/customXml" ds:itemID="{217E5CF4-403F-4141-B6A5-5070187DC6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09C527-2168-4A32-99FB-17224C14C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242b0f-0cc0-4bf9-8094-cfe7b9298222"/>
    <ds:schemaRef ds:uri="b4f350fd-9542-4c7d-a1d2-9e21c5e0c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Tropic</vt:lpstr>
      <vt:lpstr>PowerPoint Presentation</vt:lpstr>
      <vt:lpstr>4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best practices</vt:lpstr>
      <vt:lpstr>Useful resources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263</cp:revision>
  <dcterms:created xsi:type="dcterms:W3CDTF">2020-08-16T06:06:32Z</dcterms:created>
  <dcterms:modified xsi:type="dcterms:W3CDTF">2020-08-18T07:53:23Z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0x0101008735C6915884D644AED6E536122E037E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</Properties>
</file>