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59" r:id="rId8"/>
    <p:sldId id="260" r:id="rId9"/>
    <p:sldId id="268" r:id="rId10"/>
    <p:sldId id="269" r:id="rId11"/>
    <p:sldId id="261" r:id="rId12"/>
    <p:sldId id="262" r:id="rId13"/>
    <p:sldId id="264" r:id="rId14"/>
    <p:sldId id="263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38" y="10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FEEC-8AC1-41E4-B6CD-01578CD7A19F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9B0D-097A-4373-94D5-C794C96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02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FEEC-8AC1-41E4-B6CD-01578CD7A19F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9B0D-097A-4373-94D5-C794C96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91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FEEC-8AC1-41E4-B6CD-01578CD7A19F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9B0D-097A-4373-94D5-C794C96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86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FEEC-8AC1-41E4-B6CD-01578CD7A19F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9B0D-097A-4373-94D5-C794C96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16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FEEC-8AC1-41E4-B6CD-01578CD7A19F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9B0D-097A-4373-94D5-C794C96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81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FEEC-8AC1-41E4-B6CD-01578CD7A19F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9B0D-097A-4373-94D5-C794C96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43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FEEC-8AC1-41E4-B6CD-01578CD7A19F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9B0D-097A-4373-94D5-C794C96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2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FEEC-8AC1-41E4-B6CD-01578CD7A19F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9B0D-097A-4373-94D5-C794C96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50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FEEC-8AC1-41E4-B6CD-01578CD7A19F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9B0D-097A-4373-94D5-C794C96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77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FEEC-8AC1-41E4-B6CD-01578CD7A19F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9B0D-097A-4373-94D5-C794C96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0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FEEC-8AC1-41E4-B6CD-01578CD7A19F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9B0D-097A-4373-94D5-C794C96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74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CFEEC-8AC1-41E4-B6CD-01578CD7A19F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59B0D-097A-4373-94D5-C794C96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06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i.wikipedia.org/wiki/%E0%A4%9C%E0%A4%AF_%E0%A4%B6%E0%A5%8D%E0%A4%B0%E0%A5%80_%E0%A4%B0%E0%A4%BE%E0%A4%A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555" y="1582615"/>
            <a:ext cx="9144000" cy="2387600"/>
          </a:xfrm>
        </p:spPr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Good Morning</a:t>
            </a:r>
            <a:br>
              <a:rPr lang="en-IN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</a:br>
            <a:r>
              <a:rPr lang="en-IN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Everyone</a:t>
            </a:r>
            <a:endParaRPr lang="en-IN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28128" y="439616"/>
            <a:ext cx="583685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9600" b="1" u="sng" dirty="0">
                <a:solidFill>
                  <a:srgbClr val="8AB4F8"/>
                </a:solidFill>
                <a:latin typeface="arial" panose="020B0604020202020204" pitchFamily="34" charset="0"/>
                <a:hlinkClick r:id="rId2"/>
              </a:rPr>
              <a:t>जय श्री राम</a:t>
            </a:r>
          </a:p>
          <a:p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29623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Bahnschrift" panose="020B0502040204020203" pitchFamily="34" charset="0"/>
              </a:rPr>
              <a:t>Interferometers</a:t>
            </a:r>
            <a:endParaRPr lang="en-IN" dirty="0">
              <a:solidFill>
                <a:schemeClr val="accent4"/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15" y="1599088"/>
            <a:ext cx="5928360" cy="4122063"/>
          </a:xfrm>
        </p:spPr>
      </p:pic>
    </p:spTree>
    <p:extLst>
      <p:ext uri="{BB962C8B-B14F-4D97-AF65-F5344CB8AC3E}">
        <p14:creationId xmlns:p14="http://schemas.microsoft.com/office/powerpoint/2010/main" val="311014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082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 single telescope might not have all the necessary instruments onboard to capture all the required measurements.</a:t>
            </a:r>
            <a:b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37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Bahnschrift" panose="020B0502040204020203" pitchFamily="34" charset="0"/>
              </a:rPr>
              <a:t>Observing time limitations!</a:t>
            </a:r>
            <a:endParaRPr lang="en-IN" b="1" dirty="0">
              <a:solidFill>
                <a:schemeClr val="accent4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</a:t>
            </a:r>
            <a:r>
              <a:rPr 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arge telescopes are in high demand, &amp; observing time is precious. It wouldn't be practical or efficient to use one telescope for all the observations needed to fully characterize a galaxy, especially for fainter or more distant ones. </a:t>
            </a:r>
            <a:endParaRPr lang="en-US" sz="3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4001294"/>
            <a:ext cx="4261224" cy="23769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77100" y="4377839"/>
            <a:ext cx="1120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E-ELT</a:t>
            </a:r>
          </a:p>
          <a:p>
            <a:r>
              <a:rPr lang="en-IN" sz="4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In UK</a:t>
            </a:r>
            <a:r>
              <a:rPr lang="en-IN" sz="4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8171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575"/>
            <a:ext cx="10515600" cy="1325563"/>
          </a:xfrm>
        </p:spPr>
        <p:txBody>
          <a:bodyPr/>
          <a:lstStyle/>
          <a:p>
            <a:r>
              <a:rPr lang="en-IN" dirty="0" smtClean="0">
                <a:solidFill>
                  <a:schemeClr val="accent4"/>
                </a:solidFill>
                <a:latin typeface="Bahnschrift" panose="020B0502040204020203" pitchFamily="34" charset="0"/>
              </a:rPr>
              <a:t>Example</a:t>
            </a:r>
            <a:endParaRPr lang="en-IN" dirty="0">
              <a:solidFill>
                <a:schemeClr val="accent4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41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Imagine trying to understand a forest using only one tool, like a flashlight. You might see the trees in front of you, but you wouldn't known anything about the undergrowth, the insects living there, on the overall ecosystem. Studying a galaxy is similar, different tools [telescopes &amp; instruments] are needed to reveal its complete picture.</a:t>
            </a:r>
            <a:endParaRPr lang="en-IN" sz="3600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408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C000"/>
                </a:solidFill>
                <a:latin typeface="Bahnschrift" panose="020B0502040204020203" pitchFamily="34" charset="0"/>
              </a:rPr>
              <a:t>Conclusion</a:t>
            </a:r>
            <a:endParaRPr lang="en-IN" b="1" dirty="0">
              <a:solidFill>
                <a:srgbClr val="FFC00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While incredibly powerful telescopes can gather vast amounts of data about galaxies, a single one cannot capture all the necessary information to determine all their parameters It's a team effort requiring multiple instruments, wavelengths, &amp; specialized techniques to unravel the mysteries of these magnificent cosmic system.</a:t>
            </a:r>
            <a:endParaRPr lang="en-IN" sz="3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9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C000"/>
                </a:solidFill>
                <a:latin typeface="Bahnschrift" panose="020B0502040204020203" pitchFamily="34" charset="0"/>
              </a:rPr>
              <a:t>Members</a:t>
            </a:r>
            <a:endParaRPr lang="en-IN" b="1" dirty="0">
              <a:solidFill>
                <a:srgbClr val="FFC00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/>
            <a:r>
              <a:rPr lang="en-IN" sz="24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Gangadiaya</a:t>
            </a:r>
            <a:r>
              <a:rPr lang="en-IN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Manus</a:t>
            </a:r>
          </a:p>
          <a:p>
            <a:pPr marL="285750" indent="-285750"/>
            <a:r>
              <a:rPr lang="en-IN" sz="24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Jadhav</a:t>
            </a:r>
            <a:r>
              <a:rPr lang="en-IN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en-IN" sz="24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Viraj</a:t>
            </a:r>
            <a:endParaRPr lang="en-IN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/>
            <a:r>
              <a:rPr lang="en-IN" sz="24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Jangid</a:t>
            </a:r>
            <a:r>
              <a:rPr lang="en-IN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en-IN" sz="24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Kartik</a:t>
            </a:r>
            <a:endParaRPr lang="en-IN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/>
            <a:r>
              <a:rPr lang="en-IN" sz="24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Khairnar</a:t>
            </a:r>
            <a:r>
              <a:rPr lang="en-IN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en-IN" sz="24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Atharva</a:t>
            </a:r>
            <a:endParaRPr lang="en-IN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/>
            <a:r>
              <a:rPr lang="en-IN" sz="24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Landge</a:t>
            </a:r>
            <a:r>
              <a:rPr lang="en-IN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en-IN" sz="24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Mayuresh</a:t>
            </a:r>
            <a:endParaRPr lang="en-IN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/>
            <a:r>
              <a:rPr lang="en-IN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Mahajan Aarush</a:t>
            </a:r>
          </a:p>
          <a:p>
            <a:pPr marL="285750" indent="-285750"/>
            <a:r>
              <a:rPr lang="en-IN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More </a:t>
            </a:r>
            <a:r>
              <a:rPr lang="en-IN" sz="24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Yuraj</a:t>
            </a:r>
            <a:endParaRPr lang="en-IN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/>
            <a:r>
              <a:rPr lang="en-IN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Patil </a:t>
            </a:r>
            <a:r>
              <a:rPr lang="en-IN" sz="24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Patik</a:t>
            </a:r>
            <a:endParaRPr lang="en-IN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/>
            <a:r>
              <a:rPr lang="en-IN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Patil </a:t>
            </a:r>
            <a:r>
              <a:rPr lang="en-IN" sz="24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Vedant</a:t>
            </a:r>
            <a:endParaRPr lang="en-IN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/>
            <a:r>
              <a:rPr lang="en-IN" sz="24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Radadiya</a:t>
            </a:r>
            <a:r>
              <a:rPr lang="en-IN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Om</a:t>
            </a:r>
          </a:p>
          <a:p>
            <a:endParaRPr lang="en-IN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90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26892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11500" b="1" dirty="0" smtClean="0">
                <a:solidFill>
                  <a:srgbClr val="FFC000"/>
                </a:solidFill>
                <a:latin typeface="Bahnschrift" panose="020B0502040204020203" pitchFamily="34" charset="0"/>
              </a:rPr>
              <a:t>Thank you</a:t>
            </a:r>
            <a:endParaRPr lang="en-IN" sz="11500" b="1" dirty="0">
              <a:solidFill>
                <a:srgbClr val="FFC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26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84475"/>
            <a:ext cx="10515600" cy="1325563"/>
          </a:xfrm>
        </p:spPr>
        <p:txBody>
          <a:bodyPr>
            <a:noAutofit/>
          </a:bodyPr>
          <a:lstStyle/>
          <a:p>
            <a:r>
              <a:rPr lang="en-IN" sz="6000" b="1" dirty="0" smtClean="0">
                <a:solidFill>
                  <a:schemeClr val="accent4"/>
                </a:solidFill>
                <a:latin typeface="Bahnschrift" panose="020B0502040204020203" pitchFamily="34" charset="0"/>
              </a:rPr>
              <a:t>Topic :- </a:t>
            </a:r>
            <a:r>
              <a:rPr lang="en-US" sz="60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Is there any possibility  that all parameters of the galaxy are  determined by using only one very large telescope. Explain with suitable example.</a:t>
            </a:r>
            <a:endParaRPr lang="en-IN" sz="6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28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Different wavelengths reveal different things</a:t>
            </a:r>
            <a:endParaRPr lang="en-IN" b="1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Galaxies emit radiation across a wide range of wavelengths, from ratio waves to visible light to gamma rays. Each wavelength tells us something. different about the galaxy's composition, structure and activity.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For example:- </a:t>
            </a:r>
            <a:endParaRPr lang="en-US" sz="3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Visible light: Shows the distribution of stars &amp; </a:t>
            </a:r>
            <a:r>
              <a:rPr lang="en-US" sz="3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d</a:t>
            </a:r>
            <a:r>
              <a:rPr 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ust in the galaxy‘s disk.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Radio waves: Reveals the presence of gas &amp; regions of star formation.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X-rays. Indicates the presence of black hole &amp; hot gases.</a:t>
            </a:r>
          </a:p>
          <a:p>
            <a:endParaRPr lang="en-US" sz="3200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endParaRPr lang="en-IN" sz="32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4"/>
                </a:solidFill>
                <a:latin typeface="Bahnschrift" panose="020B0502040204020203" pitchFamily="34" charset="0"/>
              </a:rPr>
              <a:t>Visible Wavelength</a:t>
            </a:r>
            <a:endParaRPr lang="en-IN" dirty="0">
              <a:solidFill>
                <a:schemeClr val="accent4"/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200" y="1485899"/>
            <a:ext cx="6524626" cy="326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Bahnschrift" panose="020B0502040204020203" pitchFamily="34" charset="0"/>
              </a:rPr>
              <a:t>Radio waves</a:t>
            </a:r>
            <a:endParaRPr lang="en-IN" dirty="0">
              <a:solidFill>
                <a:schemeClr val="accent4"/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10506"/>
            <a:ext cx="6413557" cy="3604419"/>
          </a:xfrm>
        </p:spPr>
      </p:pic>
    </p:spTree>
    <p:extLst>
      <p:ext uri="{BB962C8B-B14F-4D97-AF65-F5344CB8AC3E}">
        <p14:creationId xmlns:p14="http://schemas.microsoft.com/office/powerpoint/2010/main" val="222475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Bahnschrift" panose="020B0502040204020203" pitchFamily="34" charset="0"/>
              </a:rPr>
              <a:t>X-rays</a:t>
            </a:r>
            <a:endParaRPr lang="en-IN" dirty="0">
              <a:solidFill>
                <a:schemeClr val="accent4"/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9556"/>
            <a:ext cx="6572250" cy="4523899"/>
          </a:xfrm>
        </p:spPr>
      </p:pic>
    </p:spTree>
    <p:extLst>
      <p:ext uri="{BB962C8B-B14F-4D97-AF65-F5344CB8AC3E}">
        <p14:creationId xmlns:p14="http://schemas.microsoft.com/office/powerpoint/2010/main" val="362842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22320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 single telescope would be limited to observing in a specific range of wavelengths, missing crucial information. about the </a:t>
            </a:r>
            <a:r>
              <a:rPr lang="en-US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gt</a:t>
            </a:r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galaxy's other aspects.</a:t>
            </a:r>
            <a:endParaRPr lang="en-IN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Bahnschrift" panose="020B0502040204020203" pitchFamily="34" charset="0"/>
              </a:rPr>
              <a:t>Specialized instruments needed for different measurements.</a:t>
            </a:r>
            <a:endParaRPr lang="en-IN" b="1" dirty="0">
              <a:solidFill>
                <a:schemeClr val="accent4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Even within the same wavelength range, different instruments ne needed to measure are different parameters.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For example: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Spectrographs:- Split light into its component colors, revealing the chemical composition of stars and gas.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Interferometers - Measure the size and structure of very distant galaxies with high precision.</a:t>
            </a:r>
          </a:p>
          <a:p>
            <a:endParaRPr lang="en-IN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9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Bahnschrift" panose="020B0502040204020203" pitchFamily="34" charset="0"/>
              </a:rPr>
              <a:t>Spectrographs</a:t>
            </a:r>
            <a:endParaRPr lang="en-IN" dirty="0">
              <a:solidFill>
                <a:schemeClr val="accent4"/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90688"/>
            <a:ext cx="4514850" cy="3838575"/>
          </a:xfrm>
        </p:spPr>
      </p:pic>
    </p:spTree>
    <p:extLst>
      <p:ext uri="{BB962C8B-B14F-4D97-AF65-F5344CB8AC3E}">
        <p14:creationId xmlns:p14="http://schemas.microsoft.com/office/powerpoint/2010/main" val="277991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373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</vt:lpstr>
      <vt:lpstr>Arial Black</vt:lpstr>
      <vt:lpstr>Bahnschrift</vt:lpstr>
      <vt:lpstr>Bahnschrift Condensed</vt:lpstr>
      <vt:lpstr>Calibri</vt:lpstr>
      <vt:lpstr>Calibri Light</vt:lpstr>
      <vt:lpstr>Mangal</vt:lpstr>
      <vt:lpstr>Office Theme</vt:lpstr>
      <vt:lpstr>Good Morning Everyone</vt:lpstr>
      <vt:lpstr>Topic :- Is there any possibility  that all parameters of the galaxy are  determined by using only one very large telescope. Explain with suitable example.</vt:lpstr>
      <vt:lpstr>Different wavelengths reveal different things</vt:lpstr>
      <vt:lpstr>Visible Wavelength</vt:lpstr>
      <vt:lpstr>Radio waves</vt:lpstr>
      <vt:lpstr>X-rays</vt:lpstr>
      <vt:lpstr> A single telescope would be limited to observing in a specific range of wavelengths, missing crucial information. about the gt galaxy's other aspects.</vt:lpstr>
      <vt:lpstr>Specialized instruments needed for different measurements.</vt:lpstr>
      <vt:lpstr>Spectrographs</vt:lpstr>
      <vt:lpstr>Interferometers</vt:lpstr>
      <vt:lpstr> A single telescope might not have all the necessary instruments onboard to capture all the required measurements. </vt:lpstr>
      <vt:lpstr>Observing time limitations!</vt:lpstr>
      <vt:lpstr>Example</vt:lpstr>
      <vt:lpstr>Conclusion</vt:lpstr>
      <vt:lpstr>Members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</dc:title>
  <dc:creator>Pratik Patil</dc:creator>
  <cp:lastModifiedBy>Pratik Patil</cp:lastModifiedBy>
  <cp:revision>18</cp:revision>
  <dcterms:created xsi:type="dcterms:W3CDTF">2024-01-23T09:22:12Z</dcterms:created>
  <dcterms:modified xsi:type="dcterms:W3CDTF">2024-01-23T17:30:28Z</dcterms:modified>
</cp:coreProperties>
</file>