
<file path=[Content_Types].xml><?xml version="1.0" encoding="utf-8"?>
<Types xmlns="http://schemas.openxmlformats.org/package/2006/content-types">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58" y="3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25E62AB-2755-4385-AB11-D9EBCF78D6AB}"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4CFD61-EB55-4185-BDB9-CA7C2D3AE5B5}" type="slidenum">
              <a:rPr lang="en-IN" smtClean="0"/>
              <a:t>‹#›</a:t>
            </a:fld>
            <a:endParaRPr lang="en-IN"/>
          </a:p>
        </p:txBody>
      </p:sp>
    </p:spTree>
    <p:extLst>
      <p:ext uri="{BB962C8B-B14F-4D97-AF65-F5344CB8AC3E}">
        <p14:creationId xmlns:p14="http://schemas.microsoft.com/office/powerpoint/2010/main" val="3798293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5E62AB-2755-4385-AB11-D9EBCF78D6AB}"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4CFD61-EB55-4185-BDB9-CA7C2D3AE5B5}" type="slidenum">
              <a:rPr lang="en-IN" smtClean="0"/>
              <a:t>‹#›</a:t>
            </a:fld>
            <a:endParaRPr lang="en-IN"/>
          </a:p>
        </p:txBody>
      </p:sp>
    </p:spTree>
    <p:extLst>
      <p:ext uri="{BB962C8B-B14F-4D97-AF65-F5344CB8AC3E}">
        <p14:creationId xmlns:p14="http://schemas.microsoft.com/office/powerpoint/2010/main" val="3436168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5E62AB-2755-4385-AB11-D9EBCF78D6AB}"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4CFD61-EB55-4185-BDB9-CA7C2D3AE5B5}" type="slidenum">
              <a:rPr lang="en-IN" smtClean="0"/>
              <a:t>‹#›</a:t>
            </a:fld>
            <a:endParaRPr lang="en-IN"/>
          </a:p>
        </p:txBody>
      </p:sp>
    </p:spTree>
    <p:extLst>
      <p:ext uri="{BB962C8B-B14F-4D97-AF65-F5344CB8AC3E}">
        <p14:creationId xmlns:p14="http://schemas.microsoft.com/office/powerpoint/2010/main" val="282670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5E62AB-2755-4385-AB11-D9EBCF78D6AB}"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4CFD61-EB55-4185-BDB9-CA7C2D3AE5B5}" type="slidenum">
              <a:rPr lang="en-IN" smtClean="0"/>
              <a:t>‹#›</a:t>
            </a:fld>
            <a:endParaRPr lang="en-IN"/>
          </a:p>
        </p:txBody>
      </p:sp>
    </p:spTree>
    <p:extLst>
      <p:ext uri="{BB962C8B-B14F-4D97-AF65-F5344CB8AC3E}">
        <p14:creationId xmlns:p14="http://schemas.microsoft.com/office/powerpoint/2010/main" val="92019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5E62AB-2755-4385-AB11-D9EBCF78D6AB}"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4CFD61-EB55-4185-BDB9-CA7C2D3AE5B5}" type="slidenum">
              <a:rPr lang="en-IN" smtClean="0"/>
              <a:t>‹#›</a:t>
            </a:fld>
            <a:endParaRPr lang="en-IN"/>
          </a:p>
        </p:txBody>
      </p:sp>
    </p:spTree>
    <p:extLst>
      <p:ext uri="{BB962C8B-B14F-4D97-AF65-F5344CB8AC3E}">
        <p14:creationId xmlns:p14="http://schemas.microsoft.com/office/powerpoint/2010/main" val="299273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25E62AB-2755-4385-AB11-D9EBCF78D6AB}" type="datetimeFigureOut">
              <a:rPr lang="en-IN" smtClean="0"/>
              <a:t>07-02-2024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4CFD61-EB55-4185-BDB9-CA7C2D3AE5B5}" type="slidenum">
              <a:rPr lang="en-IN" smtClean="0"/>
              <a:t>‹#›</a:t>
            </a:fld>
            <a:endParaRPr lang="en-IN"/>
          </a:p>
        </p:txBody>
      </p:sp>
    </p:spTree>
    <p:extLst>
      <p:ext uri="{BB962C8B-B14F-4D97-AF65-F5344CB8AC3E}">
        <p14:creationId xmlns:p14="http://schemas.microsoft.com/office/powerpoint/2010/main" val="248344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25E62AB-2755-4385-AB11-D9EBCF78D6AB}" type="datetimeFigureOut">
              <a:rPr lang="en-IN" smtClean="0"/>
              <a:t>07-02-2024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4CFD61-EB55-4185-BDB9-CA7C2D3AE5B5}" type="slidenum">
              <a:rPr lang="en-IN" smtClean="0"/>
              <a:t>‹#›</a:t>
            </a:fld>
            <a:endParaRPr lang="en-IN"/>
          </a:p>
        </p:txBody>
      </p:sp>
    </p:spTree>
    <p:extLst>
      <p:ext uri="{BB962C8B-B14F-4D97-AF65-F5344CB8AC3E}">
        <p14:creationId xmlns:p14="http://schemas.microsoft.com/office/powerpoint/2010/main" val="316253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25E62AB-2755-4385-AB11-D9EBCF78D6AB}" type="datetimeFigureOut">
              <a:rPr lang="en-IN" smtClean="0"/>
              <a:t>07-02-2024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4CFD61-EB55-4185-BDB9-CA7C2D3AE5B5}" type="slidenum">
              <a:rPr lang="en-IN" smtClean="0"/>
              <a:t>‹#›</a:t>
            </a:fld>
            <a:endParaRPr lang="en-IN"/>
          </a:p>
        </p:txBody>
      </p:sp>
    </p:spTree>
    <p:extLst>
      <p:ext uri="{BB962C8B-B14F-4D97-AF65-F5344CB8AC3E}">
        <p14:creationId xmlns:p14="http://schemas.microsoft.com/office/powerpoint/2010/main" val="3164529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E62AB-2755-4385-AB11-D9EBCF78D6AB}" type="datetimeFigureOut">
              <a:rPr lang="en-IN" smtClean="0"/>
              <a:t>07-02-2024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4CFD61-EB55-4185-BDB9-CA7C2D3AE5B5}" type="slidenum">
              <a:rPr lang="en-IN" smtClean="0"/>
              <a:t>‹#›</a:t>
            </a:fld>
            <a:endParaRPr lang="en-IN"/>
          </a:p>
        </p:txBody>
      </p:sp>
    </p:spTree>
    <p:extLst>
      <p:ext uri="{BB962C8B-B14F-4D97-AF65-F5344CB8AC3E}">
        <p14:creationId xmlns:p14="http://schemas.microsoft.com/office/powerpoint/2010/main" val="1926864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5E62AB-2755-4385-AB11-D9EBCF78D6AB}" type="datetimeFigureOut">
              <a:rPr lang="en-IN" smtClean="0"/>
              <a:t>07-02-2024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4CFD61-EB55-4185-BDB9-CA7C2D3AE5B5}" type="slidenum">
              <a:rPr lang="en-IN" smtClean="0"/>
              <a:t>‹#›</a:t>
            </a:fld>
            <a:endParaRPr lang="en-IN"/>
          </a:p>
        </p:txBody>
      </p:sp>
    </p:spTree>
    <p:extLst>
      <p:ext uri="{BB962C8B-B14F-4D97-AF65-F5344CB8AC3E}">
        <p14:creationId xmlns:p14="http://schemas.microsoft.com/office/powerpoint/2010/main" val="243564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5E62AB-2755-4385-AB11-D9EBCF78D6AB}" type="datetimeFigureOut">
              <a:rPr lang="en-IN" smtClean="0"/>
              <a:t>07-02-2024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4CFD61-EB55-4185-BDB9-CA7C2D3AE5B5}" type="slidenum">
              <a:rPr lang="en-IN" smtClean="0"/>
              <a:t>‹#›</a:t>
            </a:fld>
            <a:endParaRPr lang="en-IN"/>
          </a:p>
        </p:txBody>
      </p:sp>
    </p:spTree>
    <p:extLst>
      <p:ext uri="{BB962C8B-B14F-4D97-AF65-F5344CB8AC3E}">
        <p14:creationId xmlns:p14="http://schemas.microsoft.com/office/powerpoint/2010/main" val="89964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E62AB-2755-4385-AB11-D9EBCF78D6AB}" type="datetimeFigureOut">
              <a:rPr lang="en-IN" smtClean="0"/>
              <a:t>07-02-2024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CFD61-EB55-4185-BDB9-CA7C2D3AE5B5}" type="slidenum">
              <a:rPr lang="en-IN" smtClean="0"/>
              <a:t>‹#›</a:t>
            </a:fld>
            <a:endParaRPr lang="en-IN"/>
          </a:p>
        </p:txBody>
      </p:sp>
    </p:spTree>
    <p:extLst>
      <p:ext uri="{BB962C8B-B14F-4D97-AF65-F5344CB8AC3E}">
        <p14:creationId xmlns:p14="http://schemas.microsoft.com/office/powerpoint/2010/main" val="3451375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2.webp"/><Relationship Id="rId5" Type="http://schemas.openxmlformats.org/officeDocument/2006/relationships/image" Target="../media/image9.jpe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image" Target="../media/image2.web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webp"/><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4458494"/>
            <a:ext cx="10515600" cy="1325563"/>
          </a:xfrm>
        </p:spPr>
        <p:txBody>
          <a:bodyPr>
            <a:noAutofit/>
          </a:bodyPr>
          <a:lstStyle/>
          <a:p>
            <a:r>
              <a:rPr lang="en-IN" sz="9600" b="1" dirty="0" smtClean="0">
                <a:solidFill>
                  <a:schemeClr val="bg1"/>
                </a:solidFill>
                <a:latin typeface="Bahnschrift" panose="020B0502040204020203" pitchFamily="34" charset="0"/>
              </a:rPr>
              <a:t>Good Morning</a:t>
            </a:r>
            <a:br>
              <a:rPr lang="en-IN" sz="9600" b="1" dirty="0" smtClean="0">
                <a:solidFill>
                  <a:schemeClr val="bg1"/>
                </a:solidFill>
                <a:latin typeface="Bahnschrift" panose="020B0502040204020203" pitchFamily="34" charset="0"/>
              </a:rPr>
            </a:br>
            <a:r>
              <a:rPr lang="en-IN" sz="5400" b="1" dirty="0" smtClean="0">
                <a:solidFill>
                  <a:schemeClr val="bg1"/>
                </a:solidFill>
                <a:latin typeface="Bahnschrift" panose="020B0502040204020203" pitchFamily="34" charset="0"/>
              </a:rPr>
              <a:t>from Whole GROUP3</a:t>
            </a:r>
            <a:endParaRPr lang="en-IN" sz="9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3490032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solidFill>
                  <a:schemeClr val="bg1"/>
                </a:solidFill>
                <a:latin typeface="Bahnschrift" panose="020B0502040204020203" pitchFamily="34" charset="0"/>
              </a:rPr>
              <a:t>Green Travel</a:t>
            </a:r>
            <a:endParaRPr lang="en-IN" sz="4800" b="1" dirty="0">
              <a:solidFill>
                <a:schemeClr val="bg1"/>
              </a:solidFill>
              <a:latin typeface="Bahnschrift" panose="020B0502040204020203" pitchFamily="34" charset="0"/>
            </a:endParaRPr>
          </a:p>
        </p:txBody>
      </p:sp>
      <p:sp>
        <p:nvSpPr>
          <p:cNvPr id="3" name="Content Placeholder 2"/>
          <p:cNvSpPr>
            <a:spLocks noGrp="1"/>
          </p:cNvSpPr>
          <p:nvPr>
            <p:ph idx="1"/>
          </p:nvPr>
        </p:nvSpPr>
        <p:spPr/>
        <p:txBody>
          <a:bodyPr>
            <a:noAutofit/>
          </a:bodyPr>
          <a:lstStyle/>
          <a:p>
            <a:r>
              <a:rPr lang="en-US" sz="3600" dirty="0">
                <a:solidFill>
                  <a:schemeClr val="bg1"/>
                </a:solidFill>
                <a:latin typeface="Bahnschrift Condensed" panose="020B0502040204020203" pitchFamily="34" charset="0"/>
              </a:rPr>
              <a:t>Good transport isn't just about speed; it's also about being kind to our planet. Environmental considerations mean thinking about how our travels affect the Earth. It's like using cleaner energy, supporting eco-friendly practices, and taking care of the environment. Imagine traveling in a way that doesn't harm our beautiful planet – that's the magic of environmental considerations. It's like having a friend who cares about our planet as much as we do!</a:t>
            </a:r>
            <a:endParaRPr lang="en-IN" sz="36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329357741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a:solidFill>
                  <a:schemeClr val="bg1"/>
                </a:solidFill>
                <a:latin typeface="Bahnschrift" panose="020B0502040204020203" pitchFamily="34" charset="0"/>
              </a:rPr>
              <a:t>Building Better Travel</a:t>
            </a:r>
          </a:p>
        </p:txBody>
      </p:sp>
      <p:sp>
        <p:nvSpPr>
          <p:cNvPr id="3" name="Content Placeholder 2"/>
          <p:cNvSpPr>
            <a:spLocks noGrp="1"/>
          </p:cNvSpPr>
          <p:nvPr>
            <p:ph idx="1"/>
          </p:nvPr>
        </p:nvSpPr>
        <p:spPr/>
        <p:txBody>
          <a:bodyPr>
            <a:normAutofit/>
          </a:bodyPr>
          <a:lstStyle/>
          <a:p>
            <a:r>
              <a:rPr lang="en-US" sz="3600" dirty="0">
                <a:solidFill>
                  <a:schemeClr val="bg1"/>
                </a:solidFill>
                <a:latin typeface="Bahnschrift Condensed" panose="020B0502040204020203" pitchFamily="34" charset="0"/>
              </a:rPr>
              <a:t>When we say planning and development, we mean carefully organizing our trips. Good transport isn't random; it's the result of a plan to create better ways to </a:t>
            </a:r>
            <a:r>
              <a:rPr lang="en-US" sz="3600" dirty="0" smtClean="0">
                <a:solidFill>
                  <a:schemeClr val="bg1"/>
                </a:solidFill>
                <a:latin typeface="Bahnschrift Condensed" panose="020B0502040204020203" pitchFamily="34" charset="0"/>
              </a:rPr>
              <a:t>travel. </a:t>
            </a:r>
          </a:p>
          <a:p>
            <a:r>
              <a:rPr lang="en-US" sz="3600" dirty="0" smtClean="0">
                <a:solidFill>
                  <a:schemeClr val="bg1"/>
                </a:solidFill>
                <a:latin typeface="Bahnschrift Condensed" panose="020B0502040204020203" pitchFamily="34" charset="0"/>
              </a:rPr>
              <a:t>Think </a:t>
            </a:r>
            <a:r>
              <a:rPr lang="en-US" sz="3600" dirty="0">
                <a:solidFill>
                  <a:schemeClr val="bg1"/>
                </a:solidFill>
                <a:latin typeface="Bahnschrift Condensed" panose="020B0502040204020203" pitchFamily="34" charset="0"/>
              </a:rPr>
              <a:t>about roads, airports, and train stations – they're not there by chance. They're part of a plan to make our travels smoother and more enjoyable. Good transport is like having a friend who's great at planning, making sure our journeys are well-organized and full of excitement!</a:t>
            </a:r>
          </a:p>
          <a:p>
            <a:endParaRPr lang="en-IN" sz="36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243577800"/>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a:solidFill>
                  <a:schemeClr val="bg1"/>
                </a:solidFill>
                <a:latin typeface="Bahnschrift" panose="020B0502040204020203" pitchFamily="34" charset="0"/>
              </a:rPr>
              <a:t>Not Always Smooth Sailing</a:t>
            </a:r>
          </a:p>
        </p:txBody>
      </p:sp>
      <p:sp>
        <p:nvSpPr>
          <p:cNvPr id="3" name="Content Placeholder 2"/>
          <p:cNvSpPr>
            <a:spLocks noGrp="1"/>
          </p:cNvSpPr>
          <p:nvPr>
            <p:ph idx="1"/>
          </p:nvPr>
        </p:nvSpPr>
        <p:spPr/>
        <p:txBody>
          <a:bodyPr>
            <a:noAutofit/>
          </a:bodyPr>
          <a:lstStyle/>
          <a:p>
            <a:r>
              <a:rPr lang="en-US" dirty="0">
                <a:solidFill>
                  <a:schemeClr val="bg1"/>
                </a:solidFill>
                <a:latin typeface="Bahnschrift Condensed" panose="020B0502040204020203" pitchFamily="34" charset="0"/>
              </a:rPr>
              <a:t>Good transport has its challenges, but guess what? Challenges bring opportunities!</a:t>
            </a:r>
          </a:p>
          <a:p>
            <a:r>
              <a:rPr lang="en-US" dirty="0">
                <a:solidFill>
                  <a:schemeClr val="bg1"/>
                </a:solidFill>
                <a:latin typeface="Bahnschrift Condensed" panose="020B0502040204020203" pitchFamily="34" charset="0"/>
              </a:rPr>
              <a:t>When we talk about challenges and opportunities, we mean that sometimes things don't go perfectly. There might be traffic, delays, or other bumps in the road. But here's the cool part – every challenge is a chance to make things even better.</a:t>
            </a:r>
          </a:p>
          <a:p>
            <a:r>
              <a:rPr lang="en-US" dirty="0">
                <a:solidFill>
                  <a:schemeClr val="bg1"/>
                </a:solidFill>
                <a:latin typeface="Bahnschrift Condensed" panose="020B0502040204020203" pitchFamily="34" charset="0"/>
              </a:rPr>
              <a:t>Imagine you planned a trip, and suddenly there's a little hiccup. Instead of getting upset, we see it as an opportunity to find new and creative solutions. Challenges push us to think outside the box and make our travels more awesome. It's like turning road bumps into shortcuts to even better adventures! Good transport is like having a friend who sees challenges as exciting opportunities for improvement.</a:t>
            </a:r>
          </a:p>
          <a:p>
            <a:endParaRPr lang="en-IN"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648768214"/>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solidFill>
                  <a:schemeClr val="bg1"/>
                </a:solidFill>
                <a:latin typeface="Bahnschrift" panose="020B0502040204020203" pitchFamily="34" charset="0"/>
              </a:rPr>
              <a:t>Conclusion</a:t>
            </a:r>
            <a:endParaRPr lang="en-IN" sz="4800" b="1" dirty="0">
              <a:solidFill>
                <a:schemeClr val="bg1"/>
              </a:solidFill>
              <a:latin typeface="Bahnschrift" panose="020B0502040204020203" pitchFamily="34" charset="0"/>
            </a:endParaRPr>
          </a:p>
        </p:txBody>
      </p:sp>
      <p:sp>
        <p:nvSpPr>
          <p:cNvPr id="3" name="Content Placeholder 2"/>
          <p:cNvSpPr>
            <a:spLocks noGrp="1"/>
          </p:cNvSpPr>
          <p:nvPr>
            <p:ph idx="1"/>
          </p:nvPr>
        </p:nvSpPr>
        <p:spPr/>
        <p:txBody>
          <a:bodyPr>
            <a:noAutofit/>
          </a:bodyPr>
          <a:lstStyle/>
          <a:p>
            <a:r>
              <a:rPr lang="en-US" sz="3600" dirty="0">
                <a:solidFill>
                  <a:schemeClr val="bg1"/>
                </a:solidFill>
                <a:latin typeface="Bahnschrift Condensed" panose="020B0502040204020203" pitchFamily="34" charset="0"/>
              </a:rPr>
              <a:t>Good transport and tourism go hand in hand, making our trips easy and exciting. It means quick and stress-free travel to amazing destinations, boosting local economies, embracing diverse cultures, and caring for our planet. Innovation in transport brings us cooler ways to travel, and smart planning ensures our journeys are well-organized. Challenges become opportunities, and every trip becomes a unique story. In essence, good transport is the key to unlocking unforgettable adventures, connecting us with the world in the most incredible ways.</a:t>
            </a:r>
            <a:endParaRPr lang="en-IN" sz="36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4069550784"/>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smtClean="0">
                <a:solidFill>
                  <a:schemeClr val="bg1"/>
                </a:solidFill>
                <a:latin typeface="Bahnschrift" panose="020B0502040204020203" pitchFamily="34" charset="0"/>
              </a:rPr>
              <a:t>Members</a:t>
            </a:r>
            <a:endParaRPr lang="en-IN" sz="4800" b="1" dirty="0">
              <a:solidFill>
                <a:schemeClr val="bg1"/>
              </a:solidFill>
              <a:latin typeface="Bahnschrift" panose="020B0502040204020203" pitchFamily="34" charset="0"/>
            </a:endParaRPr>
          </a:p>
        </p:txBody>
      </p:sp>
      <p:sp>
        <p:nvSpPr>
          <p:cNvPr id="3" name="Content Placeholder 2"/>
          <p:cNvSpPr>
            <a:spLocks noGrp="1"/>
          </p:cNvSpPr>
          <p:nvPr>
            <p:ph idx="1"/>
          </p:nvPr>
        </p:nvSpPr>
        <p:spPr>
          <a:xfrm>
            <a:off x="838200" y="1482725"/>
            <a:ext cx="10515600" cy="4351338"/>
          </a:xfrm>
        </p:spPr>
        <p:txBody>
          <a:bodyPr>
            <a:noAutofit/>
          </a:bodyPr>
          <a:lstStyle/>
          <a:p>
            <a:pPr marL="285750" indent="-285750"/>
            <a:r>
              <a:rPr lang="en-IN" b="1" dirty="0" err="1">
                <a:solidFill>
                  <a:schemeClr val="bg1"/>
                </a:solidFill>
                <a:latin typeface="Bahnschrift Condensed" panose="020B0502040204020203" pitchFamily="34" charset="0"/>
              </a:rPr>
              <a:t>Gangadiaya</a:t>
            </a:r>
            <a:r>
              <a:rPr lang="en-IN" b="1" dirty="0">
                <a:solidFill>
                  <a:schemeClr val="bg1"/>
                </a:solidFill>
                <a:latin typeface="Bahnschrift Condensed" panose="020B0502040204020203" pitchFamily="34" charset="0"/>
              </a:rPr>
              <a:t> Manus</a:t>
            </a:r>
          </a:p>
          <a:p>
            <a:pPr marL="285750" indent="-285750"/>
            <a:r>
              <a:rPr lang="en-IN" b="1" dirty="0" err="1">
                <a:solidFill>
                  <a:schemeClr val="bg1"/>
                </a:solidFill>
                <a:latin typeface="Bahnschrift Condensed" panose="020B0502040204020203" pitchFamily="34" charset="0"/>
              </a:rPr>
              <a:t>Jadhav</a:t>
            </a:r>
            <a:r>
              <a:rPr lang="en-IN" b="1" dirty="0">
                <a:solidFill>
                  <a:schemeClr val="bg1"/>
                </a:solidFill>
                <a:latin typeface="Bahnschrift Condensed" panose="020B0502040204020203" pitchFamily="34" charset="0"/>
              </a:rPr>
              <a:t> </a:t>
            </a:r>
            <a:r>
              <a:rPr lang="en-IN" b="1" dirty="0" err="1">
                <a:solidFill>
                  <a:schemeClr val="bg1"/>
                </a:solidFill>
                <a:latin typeface="Bahnschrift Condensed" panose="020B0502040204020203" pitchFamily="34" charset="0"/>
              </a:rPr>
              <a:t>Viraj</a:t>
            </a:r>
            <a:endParaRPr lang="en-IN" b="1" dirty="0">
              <a:solidFill>
                <a:schemeClr val="bg1"/>
              </a:solidFill>
              <a:latin typeface="Bahnschrift Condensed" panose="020B0502040204020203" pitchFamily="34" charset="0"/>
            </a:endParaRPr>
          </a:p>
          <a:p>
            <a:pPr marL="285750" indent="-285750"/>
            <a:r>
              <a:rPr lang="en-IN" b="1" dirty="0" err="1">
                <a:solidFill>
                  <a:schemeClr val="bg1"/>
                </a:solidFill>
                <a:latin typeface="Bahnschrift Condensed" panose="020B0502040204020203" pitchFamily="34" charset="0"/>
              </a:rPr>
              <a:t>Jangid</a:t>
            </a:r>
            <a:r>
              <a:rPr lang="en-IN" b="1" dirty="0">
                <a:solidFill>
                  <a:schemeClr val="bg1"/>
                </a:solidFill>
                <a:latin typeface="Bahnschrift Condensed" panose="020B0502040204020203" pitchFamily="34" charset="0"/>
              </a:rPr>
              <a:t> </a:t>
            </a:r>
            <a:r>
              <a:rPr lang="en-IN" b="1" dirty="0" err="1">
                <a:solidFill>
                  <a:schemeClr val="bg1"/>
                </a:solidFill>
                <a:latin typeface="Bahnschrift Condensed" panose="020B0502040204020203" pitchFamily="34" charset="0"/>
              </a:rPr>
              <a:t>Kartik</a:t>
            </a:r>
            <a:endParaRPr lang="en-IN" b="1" dirty="0">
              <a:solidFill>
                <a:schemeClr val="bg1"/>
              </a:solidFill>
              <a:latin typeface="Bahnschrift Condensed" panose="020B0502040204020203" pitchFamily="34" charset="0"/>
            </a:endParaRPr>
          </a:p>
          <a:p>
            <a:pPr marL="285750" indent="-285750"/>
            <a:r>
              <a:rPr lang="en-IN" b="1" dirty="0" err="1">
                <a:solidFill>
                  <a:schemeClr val="bg1"/>
                </a:solidFill>
                <a:latin typeface="Bahnschrift Condensed" panose="020B0502040204020203" pitchFamily="34" charset="0"/>
              </a:rPr>
              <a:t>Khairnar</a:t>
            </a:r>
            <a:r>
              <a:rPr lang="en-IN" b="1" dirty="0">
                <a:solidFill>
                  <a:schemeClr val="bg1"/>
                </a:solidFill>
                <a:latin typeface="Bahnschrift Condensed" panose="020B0502040204020203" pitchFamily="34" charset="0"/>
              </a:rPr>
              <a:t> </a:t>
            </a:r>
            <a:r>
              <a:rPr lang="en-IN" b="1" dirty="0" err="1">
                <a:solidFill>
                  <a:schemeClr val="bg1"/>
                </a:solidFill>
                <a:latin typeface="Bahnschrift Condensed" panose="020B0502040204020203" pitchFamily="34" charset="0"/>
              </a:rPr>
              <a:t>Atharva</a:t>
            </a:r>
            <a:endParaRPr lang="en-IN" b="1" dirty="0">
              <a:solidFill>
                <a:schemeClr val="bg1"/>
              </a:solidFill>
              <a:latin typeface="Bahnschrift Condensed" panose="020B0502040204020203" pitchFamily="34" charset="0"/>
            </a:endParaRPr>
          </a:p>
          <a:p>
            <a:pPr marL="285750" indent="-285750"/>
            <a:r>
              <a:rPr lang="en-IN" b="1" dirty="0" err="1">
                <a:solidFill>
                  <a:schemeClr val="bg1"/>
                </a:solidFill>
                <a:latin typeface="Bahnschrift Condensed" panose="020B0502040204020203" pitchFamily="34" charset="0"/>
              </a:rPr>
              <a:t>Landge</a:t>
            </a:r>
            <a:r>
              <a:rPr lang="en-IN" b="1" dirty="0">
                <a:solidFill>
                  <a:schemeClr val="bg1"/>
                </a:solidFill>
                <a:latin typeface="Bahnschrift Condensed" panose="020B0502040204020203" pitchFamily="34" charset="0"/>
              </a:rPr>
              <a:t> </a:t>
            </a:r>
            <a:r>
              <a:rPr lang="en-IN" b="1" dirty="0" err="1">
                <a:solidFill>
                  <a:schemeClr val="bg1"/>
                </a:solidFill>
                <a:latin typeface="Bahnschrift Condensed" panose="020B0502040204020203" pitchFamily="34" charset="0"/>
              </a:rPr>
              <a:t>Mayuresh</a:t>
            </a:r>
            <a:endParaRPr lang="en-IN" b="1" dirty="0">
              <a:solidFill>
                <a:schemeClr val="bg1"/>
              </a:solidFill>
              <a:latin typeface="Bahnschrift Condensed" panose="020B0502040204020203" pitchFamily="34" charset="0"/>
            </a:endParaRPr>
          </a:p>
          <a:p>
            <a:pPr marL="285750" indent="-285750"/>
            <a:r>
              <a:rPr lang="en-IN" b="1" dirty="0">
                <a:solidFill>
                  <a:schemeClr val="bg1"/>
                </a:solidFill>
                <a:latin typeface="Bahnschrift Condensed" panose="020B0502040204020203" pitchFamily="34" charset="0"/>
              </a:rPr>
              <a:t>Mahajan Aarush</a:t>
            </a:r>
          </a:p>
          <a:p>
            <a:pPr marL="285750" indent="-285750"/>
            <a:r>
              <a:rPr lang="en-IN" b="1" dirty="0">
                <a:solidFill>
                  <a:schemeClr val="bg1"/>
                </a:solidFill>
                <a:latin typeface="Bahnschrift Condensed" panose="020B0502040204020203" pitchFamily="34" charset="0"/>
              </a:rPr>
              <a:t>More </a:t>
            </a:r>
            <a:r>
              <a:rPr lang="en-IN" b="1" dirty="0" err="1">
                <a:solidFill>
                  <a:schemeClr val="bg1"/>
                </a:solidFill>
                <a:latin typeface="Bahnschrift Condensed" panose="020B0502040204020203" pitchFamily="34" charset="0"/>
              </a:rPr>
              <a:t>Yuraj</a:t>
            </a:r>
            <a:endParaRPr lang="en-IN" b="1" dirty="0">
              <a:solidFill>
                <a:schemeClr val="bg1"/>
              </a:solidFill>
              <a:latin typeface="Bahnschrift Condensed" panose="020B0502040204020203" pitchFamily="34" charset="0"/>
            </a:endParaRPr>
          </a:p>
          <a:p>
            <a:pPr marL="285750" indent="-285750"/>
            <a:r>
              <a:rPr lang="en-IN" b="1" dirty="0">
                <a:solidFill>
                  <a:schemeClr val="bg1"/>
                </a:solidFill>
                <a:latin typeface="Bahnschrift Condensed" panose="020B0502040204020203" pitchFamily="34" charset="0"/>
              </a:rPr>
              <a:t>Patil </a:t>
            </a:r>
            <a:r>
              <a:rPr lang="en-IN" b="1" dirty="0" err="1">
                <a:solidFill>
                  <a:schemeClr val="bg1"/>
                </a:solidFill>
                <a:latin typeface="Bahnschrift Condensed" panose="020B0502040204020203" pitchFamily="34" charset="0"/>
              </a:rPr>
              <a:t>Patik</a:t>
            </a:r>
            <a:endParaRPr lang="en-IN" b="1" dirty="0">
              <a:solidFill>
                <a:schemeClr val="bg1"/>
              </a:solidFill>
              <a:latin typeface="Bahnschrift Condensed" panose="020B0502040204020203" pitchFamily="34" charset="0"/>
            </a:endParaRPr>
          </a:p>
          <a:p>
            <a:pPr marL="285750" indent="-285750"/>
            <a:r>
              <a:rPr lang="en-IN" b="1" dirty="0">
                <a:solidFill>
                  <a:schemeClr val="bg1"/>
                </a:solidFill>
                <a:latin typeface="Bahnschrift Condensed" panose="020B0502040204020203" pitchFamily="34" charset="0"/>
              </a:rPr>
              <a:t>Patil </a:t>
            </a:r>
            <a:r>
              <a:rPr lang="en-IN" b="1" dirty="0" err="1">
                <a:solidFill>
                  <a:schemeClr val="bg1"/>
                </a:solidFill>
                <a:latin typeface="Bahnschrift Condensed" panose="020B0502040204020203" pitchFamily="34" charset="0"/>
              </a:rPr>
              <a:t>Vedant</a:t>
            </a:r>
            <a:endParaRPr lang="en-IN" b="1" dirty="0">
              <a:solidFill>
                <a:schemeClr val="bg1"/>
              </a:solidFill>
              <a:latin typeface="Bahnschrift Condensed" panose="020B0502040204020203" pitchFamily="34" charset="0"/>
            </a:endParaRPr>
          </a:p>
          <a:p>
            <a:pPr marL="285750" indent="-285750"/>
            <a:r>
              <a:rPr lang="en-IN" b="1" dirty="0" err="1">
                <a:solidFill>
                  <a:schemeClr val="bg1"/>
                </a:solidFill>
                <a:latin typeface="Bahnschrift Condensed" panose="020B0502040204020203" pitchFamily="34" charset="0"/>
              </a:rPr>
              <a:t>Radadiya</a:t>
            </a:r>
            <a:r>
              <a:rPr lang="en-IN" b="1" dirty="0">
                <a:solidFill>
                  <a:schemeClr val="bg1"/>
                </a:solidFill>
                <a:latin typeface="Bahnschrift Condensed" panose="020B0502040204020203" pitchFamily="34" charset="0"/>
              </a:rPr>
              <a:t> </a:t>
            </a:r>
            <a:r>
              <a:rPr lang="en-IN" b="1" dirty="0" smtClean="0">
                <a:solidFill>
                  <a:schemeClr val="bg1"/>
                </a:solidFill>
                <a:latin typeface="Bahnschrift Condensed" panose="020B0502040204020203" pitchFamily="34" charset="0"/>
              </a:rPr>
              <a:t>Om</a:t>
            </a:r>
            <a:endParaRPr lang="en-IN" b="1"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3512111278"/>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742950"/>
            <a:ext cx="10058400" cy="5657850"/>
          </a:xfrm>
          <a:prstGeom prst="rect">
            <a:avLst/>
          </a:prstGeom>
        </p:spPr>
      </p:pic>
      <p:sp>
        <p:nvSpPr>
          <p:cNvPr id="2" name="Title 1"/>
          <p:cNvSpPr>
            <a:spLocks noGrp="1"/>
          </p:cNvSpPr>
          <p:nvPr>
            <p:ph type="title"/>
          </p:nvPr>
        </p:nvSpPr>
        <p:spPr>
          <a:xfrm>
            <a:off x="466725" y="2833687"/>
            <a:ext cx="10515600" cy="1325563"/>
          </a:xfrm>
        </p:spPr>
        <p:txBody>
          <a:bodyPr>
            <a:noAutofit/>
          </a:bodyPr>
          <a:lstStyle/>
          <a:p>
            <a:pPr algn="ctr"/>
            <a:r>
              <a:rPr lang="en-IN" sz="9600" b="1" dirty="0" smtClean="0">
                <a:solidFill>
                  <a:schemeClr val="bg1"/>
                </a:solidFill>
                <a:latin typeface="Bahnschrift" panose="020B0502040204020203" pitchFamily="34" charset="0"/>
              </a:rPr>
              <a:t>Thank You</a:t>
            </a:r>
            <a:endParaRPr lang="en-IN" sz="9600" b="1" dirty="0">
              <a:solidFill>
                <a:schemeClr val="bg1"/>
              </a:solidFill>
              <a:latin typeface="Bahnschrift" panose="020B0502040204020203"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4498965" cy="22002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63912" y="197358"/>
            <a:ext cx="1865376" cy="1243584"/>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63075" y="4518024"/>
            <a:ext cx="2362200" cy="2244725"/>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649" y="4896914"/>
            <a:ext cx="2798753" cy="1865835"/>
          </a:xfrm>
          <a:prstGeom prst="rect">
            <a:avLst/>
          </a:prstGeom>
        </p:spPr>
      </p:pic>
    </p:spTree>
    <p:extLst>
      <p:ext uri="{BB962C8B-B14F-4D97-AF65-F5344CB8AC3E}">
        <p14:creationId xmlns:p14="http://schemas.microsoft.com/office/powerpoint/2010/main" val="722661214"/>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7200" b="1" dirty="0" smtClean="0">
                <a:solidFill>
                  <a:schemeClr val="bg1"/>
                </a:solidFill>
                <a:latin typeface="Bahnschrift" panose="020B0502040204020203" pitchFamily="34" charset="0"/>
              </a:rPr>
              <a:t>Tourism and Transport: A </a:t>
            </a:r>
            <a:r>
              <a:rPr lang="en-IN" sz="7200" b="1" dirty="0">
                <a:solidFill>
                  <a:schemeClr val="bg1"/>
                </a:solidFill>
                <a:latin typeface="Bahnschrift" panose="020B0502040204020203" pitchFamily="34" charset="0"/>
              </a:rPr>
              <a:t>P</a:t>
            </a:r>
            <a:r>
              <a:rPr lang="en-IN" sz="7200" b="1" dirty="0" smtClean="0">
                <a:solidFill>
                  <a:schemeClr val="bg1"/>
                </a:solidFill>
                <a:latin typeface="Bahnschrift" panose="020B0502040204020203" pitchFamily="34" charset="0"/>
              </a:rPr>
              <a:t>erfect Connection</a:t>
            </a:r>
            <a:endParaRPr lang="en-IN" sz="7200" b="1" dirty="0">
              <a:solidFill>
                <a:schemeClr val="bg1"/>
              </a:solidFill>
              <a:latin typeface="Bahnschrift" panose="020B0502040204020203" pitchFamily="34" charset="0"/>
            </a:endParaRPr>
          </a:p>
        </p:txBody>
      </p:sp>
      <p:sp>
        <p:nvSpPr>
          <p:cNvPr id="3" name="Subtitle 2"/>
          <p:cNvSpPr>
            <a:spLocks noGrp="1"/>
          </p:cNvSpPr>
          <p:nvPr>
            <p:ph type="subTitle" idx="1"/>
          </p:nvPr>
        </p:nvSpPr>
        <p:spPr/>
        <p:txBody>
          <a:bodyPr>
            <a:normAutofit/>
          </a:bodyPr>
          <a:lstStyle/>
          <a:p>
            <a:r>
              <a:rPr lang="en-IN" sz="4000" dirty="0" smtClean="0">
                <a:solidFill>
                  <a:schemeClr val="bg1"/>
                </a:solidFill>
                <a:latin typeface="Bahnschrift Condensed" panose="020B0502040204020203" pitchFamily="34" charset="0"/>
              </a:rPr>
              <a:t>Exploring </a:t>
            </a:r>
            <a:r>
              <a:rPr lang="en-IN" sz="4000" dirty="0">
                <a:solidFill>
                  <a:schemeClr val="bg1"/>
                </a:solidFill>
                <a:latin typeface="Bahnschrift Condensed" panose="020B0502040204020203" pitchFamily="34" charset="0"/>
              </a:rPr>
              <a:t>T</a:t>
            </a:r>
            <a:r>
              <a:rPr lang="en-IN" sz="4000" dirty="0" smtClean="0">
                <a:solidFill>
                  <a:schemeClr val="bg1"/>
                </a:solidFill>
                <a:latin typeface="Bahnschrift Condensed" panose="020B0502040204020203" pitchFamily="34" charset="0"/>
              </a:rPr>
              <a:t>he Connection</a:t>
            </a:r>
            <a:endParaRPr lang="en-IN" sz="4000" dirty="0">
              <a:solidFill>
                <a:schemeClr val="bg1"/>
              </a:solidFill>
              <a:latin typeface="Bahnschrift Condensed" panose="020B05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280" y="4334668"/>
            <a:ext cx="3045620" cy="203041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0100" y="4336698"/>
            <a:ext cx="3045620" cy="2028383"/>
          </a:xfrm>
          <a:prstGeom prst="rect">
            <a:avLst/>
          </a:prstGeom>
        </p:spPr>
      </p:pic>
    </p:spTree>
    <p:extLst>
      <p:ext uri="{BB962C8B-B14F-4D97-AF65-F5344CB8AC3E}">
        <p14:creationId xmlns:p14="http://schemas.microsoft.com/office/powerpoint/2010/main" val="63845676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smtClean="0">
                <a:solidFill>
                  <a:schemeClr val="bg1"/>
                </a:solidFill>
                <a:latin typeface="Bahnschrift" panose="020B0502040204020203" pitchFamily="34" charset="0"/>
              </a:rPr>
              <a:t>Introduction</a:t>
            </a:r>
            <a:endParaRPr lang="en-IN" sz="5400" b="1" dirty="0">
              <a:solidFill>
                <a:schemeClr val="bg1"/>
              </a:solidFill>
              <a:latin typeface="Bahnschrift" panose="020B0502040204020203" pitchFamily="34" charset="0"/>
            </a:endParaRPr>
          </a:p>
        </p:txBody>
      </p:sp>
      <p:sp>
        <p:nvSpPr>
          <p:cNvPr id="3" name="Content Placeholder 2"/>
          <p:cNvSpPr>
            <a:spLocks noGrp="1"/>
          </p:cNvSpPr>
          <p:nvPr>
            <p:ph idx="1"/>
          </p:nvPr>
        </p:nvSpPr>
        <p:spPr/>
        <p:txBody>
          <a:bodyPr>
            <a:normAutofit/>
          </a:bodyPr>
          <a:lstStyle/>
          <a:p>
            <a:r>
              <a:rPr lang="en-US" sz="3600" dirty="0">
                <a:solidFill>
                  <a:schemeClr val="bg1"/>
                </a:solidFill>
                <a:latin typeface="Bahnschrift Condensed" panose="020B0502040204020203" pitchFamily="34" charset="0"/>
              </a:rPr>
              <a:t>Think about it – when we plan a trip, it's not just about the destination; it's about the journey, the adventure of getting there. That's where the magic happens, where tourism and transport join forces to create amazing experiences.</a:t>
            </a:r>
            <a:endParaRPr lang="en-IN" sz="3600" dirty="0">
              <a:solidFill>
                <a:schemeClr val="bg1"/>
              </a:solidFill>
              <a:latin typeface="Bahnschrift Condensed"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9574" y="4001294"/>
            <a:ext cx="3514725" cy="248098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8137" y="4550283"/>
            <a:ext cx="1865376" cy="124358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30360" y="4565510"/>
            <a:ext cx="1803400" cy="1352550"/>
          </a:xfrm>
          <a:prstGeom prst="rect">
            <a:avLst/>
          </a:prstGeom>
        </p:spPr>
      </p:pic>
    </p:spTree>
    <p:extLst>
      <p:ext uri="{BB962C8B-B14F-4D97-AF65-F5344CB8AC3E}">
        <p14:creationId xmlns:p14="http://schemas.microsoft.com/office/powerpoint/2010/main" val="155301611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chemeClr val="bg1"/>
                </a:solidFill>
                <a:latin typeface="Bahnschrift" panose="020B0502040204020203" pitchFamily="34" charset="0"/>
              </a:rPr>
              <a:t>Getting There: Easy and Quick</a:t>
            </a:r>
            <a:endParaRPr lang="en-IN" sz="4800" b="1" dirty="0">
              <a:solidFill>
                <a:schemeClr val="bg1"/>
              </a:solidFill>
              <a:latin typeface="Bahnschrift" panose="020B0502040204020203" pitchFamily="34" charset="0"/>
            </a:endParaRPr>
          </a:p>
        </p:txBody>
      </p:sp>
      <p:sp>
        <p:nvSpPr>
          <p:cNvPr id="3" name="Content Placeholder 2"/>
          <p:cNvSpPr>
            <a:spLocks noGrp="1"/>
          </p:cNvSpPr>
          <p:nvPr>
            <p:ph idx="1"/>
          </p:nvPr>
        </p:nvSpPr>
        <p:spPr/>
        <p:txBody>
          <a:bodyPr>
            <a:normAutofit/>
          </a:bodyPr>
          <a:lstStyle/>
          <a:p>
            <a:r>
              <a:rPr lang="en-US" sz="3600" dirty="0">
                <a:solidFill>
                  <a:schemeClr val="bg1"/>
                </a:solidFill>
                <a:latin typeface="Bahnschrift Condensed" panose="020B0502040204020203" pitchFamily="34" charset="0"/>
              </a:rPr>
              <a:t>When we talk about accessibility and connectivity, we mean how easy it is to reach cool places. Good transport is like a super-smooth road or a fast train – it gets us to our dream destinations without any trouble. Imagine going on a family trip – the easier it is to get there, the more fun the adventure becomes! That's what accessibility and connectivity are all about – making travel quick and stress-free.</a:t>
            </a:r>
            <a:endParaRPr lang="en-IN" sz="36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028114769"/>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a:solidFill>
                  <a:schemeClr val="bg1"/>
                </a:solidFill>
                <a:latin typeface="Bahnschrift" panose="020B0502040204020203" pitchFamily="34" charset="0"/>
              </a:rPr>
              <a:t>Bigger and Better Tourism</a:t>
            </a:r>
          </a:p>
        </p:txBody>
      </p:sp>
      <p:sp>
        <p:nvSpPr>
          <p:cNvPr id="3" name="Content Placeholder 2"/>
          <p:cNvSpPr>
            <a:spLocks noGrp="1"/>
          </p:cNvSpPr>
          <p:nvPr>
            <p:ph idx="1"/>
          </p:nvPr>
        </p:nvSpPr>
        <p:spPr/>
        <p:txBody>
          <a:bodyPr>
            <a:normAutofit/>
          </a:bodyPr>
          <a:lstStyle/>
          <a:p>
            <a:r>
              <a:rPr lang="en-US" sz="3600" dirty="0">
                <a:solidFill>
                  <a:schemeClr val="bg1"/>
                </a:solidFill>
                <a:latin typeface="Bahnschrift Condensed" panose="020B0502040204020203" pitchFamily="34" charset="0"/>
              </a:rPr>
              <a:t>Market expansion is like making our favorite destinations even more awesome. When good transport is in place, more people can easily visit a place. This means more visitors, more excitement, and more fun things to do. Imagine your favorite spots becoming even cooler with new attractions and experiences – that's the power of market expansion. Good transport turns great places into must-visit hotspots for everyone!</a:t>
            </a:r>
            <a:endParaRPr lang="en-IN" sz="36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38908022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a:solidFill>
                  <a:schemeClr val="bg1"/>
                </a:solidFill>
                <a:latin typeface="Bahnschrift" panose="020B0502040204020203" pitchFamily="34" charset="0"/>
              </a:rPr>
              <a:t>Traveling in a Snap</a:t>
            </a:r>
          </a:p>
        </p:txBody>
      </p:sp>
      <p:sp>
        <p:nvSpPr>
          <p:cNvPr id="3" name="Content Placeholder 2"/>
          <p:cNvSpPr>
            <a:spLocks noGrp="1"/>
          </p:cNvSpPr>
          <p:nvPr>
            <p:ph idx="1"/>
          </p:nvPr>
        </p:nvSpPr>
        <p:spPr/>
        <p:txBody>
          <a:bodyPr>
            <a:normAutofit/>
          </a:bodyPr>
          <a:lstStyle/>
          <a:p>
            <a:r>
              <a:rPr lang="en-US" sz="3600" dirty="0">
                <a:solidFill>
                  <a:schemeClr val="bg1"/>
                </a:solidFill>
                <a:latin typeface="Bahnschrift Condensed" panose="020B0502040204020203" pitchFamily="34" charset="0"/>
              </a:rPr>
              <a:t>When transport is quick and efficient, it means less time traveling and more time enjoying your destination. It's like having a shortcut to fun! Think about your last trip – wasn't it awesome that you could get there without any long, tiring delays? That's the beauty of time and convenience. Good transport makes our trips feel like a breeze – fast, easy, and totally stress-free!</a:t>
            </a:r>
            <a:endParaRPr lang="en-IN" sz="36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53954154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a:solidFill>
                  <a:schemeClr val="bg1"/>
                </a:solidFill>
                <a:latin typeface="Bahnschrift" panose="020B0502040204020203" pitchFamily="34" charset="0"/>
              </a:rPr>
              <a:t>Money Matters in Tourism</a:t>
            </a:r>
          </a:p>
        </p:txBody>
      </p:sp>
      <p:sp>
        <p:nvSpPr>
          <p:cNvPr id="3" name="Content Placeholder 2"/>
          <p:cNvSpPr>
            <a:spLocks noGrp="1"/>
          </p:cNvSpPr>
          <p:nvPr>
            <p:ph idx="1"/>
          </p:nvPr>
        </p:nvSpPr>
        <p:spPr/>
        <p:txBody>
          <a:bodyPr>
            <a:normAutofit/>
          </a:bodyPr>
          <a:lstStyle/>
          <a:p>
            <a:r>
              <a:rPr lang="en-US" sz="3600" dirty="0">
                <a:solidFill>
                  <a:schemeClr val="bg1"/>
                </a:solidFill>
                <a:latin typeface="Bahnschrift Condensed" panose="020B0502040204020203" pitchFamily="34" charset="0"/>
              </a:rPr>
              <a:t>Good transport doesn't just make our trips enjoyable; it also helps the places we visit make more money. This is called the economic impact of tourism. When we stay in hotels, eat at restaurants, or buy souvenirs, we're supporting local businesses. Good transport makes it easy for tourists to spend money, and that helps the local economy grow. It's like having a positive impact while having fun!</a:t>
            </a:r>
            <a:endParaRPr lang="en-IN" sz="36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337927801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a:solidFill>
                  <a:schemeClr val="bg1"/>
                </a:solidFill>
                <a:latin typeface="Bahnschrift" panose="020B0502040204020203" pitchFamily="34" charset="0"/>
              </a:rPr>
              <a:t>Fancy Travel Tech</a:t>
            </a:r>
          </a:p>
        </p:txBody>
      </p:sp>
      <p:sp>
        <p:nvSpPr>
          <p:cNvPr id="3" name="Content Placeholder 2"/>
          <p:cNvSpPr>
            <a:spLocks noGrp="1"/>
          </p:cNvSpPr>
          <p:nvPr>
            <p:ph idx="1"/>
          </p:nvPr>
        </p:nvSpPr>
        <p:spPr/>
        <p:txBody>
          <a:bodyPr>
            <a:normAutofit/>
          </a:bodyPr>
          <a:lstStyle/>
          <a:p>
            <a:r>
              <a:rPr lang="en-US" sz="3600" dirty="0">
                <a:solidFill>
                  <a:schemeClr val="bg1"/>
                </a:solidFill>
                <a:latin typeface="Bahnschrift Condensed" panose="020B0502040204020203" pitchFamily="34" charset="0"/>
              </a:rPr>
              <a:t>Good transport isn't just about getting us places; it's also about making travel more exciting. Innovation and investment mean companies spend money on cool ideas to make our journeys better. From fast trains to high-tech planes, it's all about making travel more awesome. Good transport is like having a friend who's always bringing the latest and greatest ways to make our trips even cooler!</a:t>
            </a:r>
            <a:endParaRPr lang="en-IN" sz="36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304932943"/>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a:solidFill>
                  <a:schemeClr val="bg1"/>
                </a:solidFill>
                <a:latin typeface="Bahnschrift" panose="020B0502040204020203" pitchFamily="34" charset="0"/>
              </a:rPr>
              <a:t>Connecting with Cultures</a:t>
            </a:r>
          </a:p>
        </p:txBody>
      </p:sp>
      <p:sp>
        <p:nvSpPr>
          <p:cNvPr id="3" name="Content Placeholder 2"/>
          <p:cNvSpPr>
            <a:spLocks noGrp="1"/>
          </p:cNvSpPr>
          <p:nvPr>
            <p:ph idx="1"/>
          </p:nvPr>
        </p:nvSpPr>
        <p:spPr/>
        <p:txBody>
          <a:bodyPr>
            <a:normAutofit/>
          </a:bodyPr>
          <a:lstStyle/>
          <a:p>
            <a:r>
              <a:rPr lang="en-US" sz="3600" dirty="0">
                <a:solidFill>
                  <a:schemeClr val="bg1"/>
                </a:solidFill>
                <a:latin typeface="Bahnschrift Condensed" panose="020B0502040204020203" pitchFamily="34" charset="0"/>
              </a:rPr>
              <a:t>Good transport helps us meet new cultures. It's like making friends in different places. When we travel, we experience how people live, their traditions, and their way of life. Good transport makes it easy to explore diverse cultures – trying new foods, hearing different languages, and seeing unique traditions. It's like having a passport to understand and appreciate the amazing diversity in our world!</a:t>
            </a:r>
            <a:endParaRPr lang="en-IN" sz="36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531486591"/>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958</Words>
  <Application>Microsoft Office PowerPoint</Application>
  <PresentationFormat>Widescreen</PresentationFormat>
  <Paragraphs>40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Bahnschrift</vt:lpstr>
      <vt:lpstr>Bahnschrift Condensed</vt:lpstr>
      <vt:lpstr>Calibri</vt:lpstr>
      <vt:lpstr>Calibri Light</vt:lpstr>
      <vt:lpstr>Office Theme</vt:lpstr>
      <vt:lpstr>Good Morning from Whole GROUP3</vt:lpstr>
      <vt:lpstr>Tourism and Transport: A Perfect Connection</vt:lpstr>
      <vt:lpstr>Introduction</vt:lpstr>
      <vt:lpstr>Getting There: Easy and Quick</vt:lpstr>
      <vt:lpstr>Bigger and Better Tourism</vt:lpstr>
      <vt:lpstr>Traveling in a Snap</vt:lpstr>
      <vt:lpstr>Money Matters in Tourism</vt:lpstr>
      <vt:lpstr>Fancy Travel Tech</vt:lpstr>
      <vt:lpstr>Connecting with Cultures</vt:lpstr>
      <vt:lpstr>Green Travel</vt:lpstr>
      <vt:lpstr>Building Better Travel</vt:lpstr>
      <vt:lpstr>Not Always Smooth Sailing</vt:lpstr>
      <vt:lpstr>Conclusion</vt:lpstr>
      <vt:lpstr>Members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and Transport: A Perfect Connection</dc:title>
  <dc:creator>Pratik Patil</dc:creator>
  <cp:lastModifiedBy>Pratik Patil</cp:lastModifiedBy>
  <cp:revision>16</cp:revision>
  <dcterms:created xsi:type="dcterms:W3CDTF">2024-02-07T12:51:00Z</dcterms:created>
  <dcterms:modified xsi:type="dcterms:W3CDTF">2024-02-07T18:40:57Z</dcterms:modified>
</cp:coreProperties>
</file>