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0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0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2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3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8205" y="2309220"/>
            <a:ext cx="3711587" cy="111978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3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2938" y="3420208"/>
            <a:ext cx="3504969" cy="86142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Moring/Afternoon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1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792" y="536332"/>
            <a:ext cx="25010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:-</a:t>
            </a:r>
          </a:p>
          <a:p>
            <a:r>
              <a:rPr lang="en-IN" sz="2400" dirty="0"/>
              <a:t>1) </a:t>
            </a:r>
            <a:r>
              <a:rPr lang="en-IN" sz="2400" dirty="0" smtClean="0"/>
              <a:t>Aarush</a:t>
            </a:r>
            <a:endParaRPr lang="en-IN" sz="2400" dirty="0"/>
          </a:p>
          <a:p>
            <a:r>
              <a:rPr lang="en-IN" sz="2400" dirty="0"/>
              <a:t>2) Manus </a:t>
            </a:r>
            <a:endParaRPr lang="en-IN" sz="2400" dirty="0" smtClean="0"/>
          </a:p>
          <a:p>
            <a:r>
              <a:rPr lang="en-IN" sz="2400" dirty="0" smtClean="0"/>
              <a:t>3</a:t>
            </a:r>
            <a:r>
              <a:rPr lang="en-IN" sz="2400" dirty="0"/>
              <a:t>) </a:t>
            </a:r>
            <a:r>
              <a:rPr lang="en-IN" sz="2400" dirty="0" err="1"/>
              <a:t>Prajval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4</a:t>
            </a:r>
            <a:r>
              <a:rPr lang="en-IN" sz="2400" dirty="0"/>
              <a:t>) </a:t>
            </a:r>
            <a:r>
              <a:rPr lang="en-IN" sz="2400" err="1"/>
              <a:t>Atharv</a:t>
            </a:r>
            <a:r>
              <a:rPr lang="en-IN" sz="2400"/>
              <a:t> </a:t>
            </a:r>
            <a:r>
              <a:rPr lang="en-IN" sz="2400" smtClean="0"/>
              <a:t> </a:t>
            </a:r>
            <a:endParaRPr lang="en-IN" sz="2400" dirty="0" smtClean="0"/>
          </a:p>
          <a:p>
            <a:r>
              <a:rPr lang="en-IN" sz="2400" dirty="0"/>
              <a:t>5</a:t>
            </a:r>
            <a:r>
              <a:rPr lang="en-IN" sz="2400" dirty="0" smtClean="0"/>
              <a:t>) </a:t>
            </a:r>
            <a:r>
              <a:rPr lang="en-IN" sz="2400" dirty="0" err="1"/>
              <a:t>Mauresh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6) </a:t>
            </a:r>
            <a:r>
              <a:rPr lang="en-IN" sz="2400" dirty="0" err="1"/>
              <a:t>Viraj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7) </a:t>
            </a:r>
            <a:r>
              <a:rPr lang="en-IN" sz="2400" dirty="0" err="1"/>
              <a:t>Yuvraj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 smtClean="0"/>
              <a:t>8</a:t>
            </a:r>
            <a:r>
              <a:rPr lang="en-IN" sz="2400" dirty="0"/>
              <a:t>) </a:t>
            </a:r>
            <a:r>
              <a:rPr lang="en-IN" sz="2400" dirty="0" err="1"/>
              <a:t>Vedant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 smtClean="0"/>
              <a:t>9</a:t>
            </a:r>
            <a:r>
              <a:rPr lang="en-IN" sz="2400" dirty="0"/>
              <a:t>) </a:t>
            </a:r>
            <a:r>
              <a:rPr lang="en-IN" sz="2400" dirty="0" err="1"/>
              <a:t>Kartik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 smtClean="0"/>
              <a:t>10</a:t>
            </a:r>
            <a:r>
              <a:rPr lang="en-IN" sz="2400" dirty="0"/>
              <a:t>) Pratik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5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1827" y="2631021"/>
            <a:ext cx="2148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IN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024" y="263418"/>
            <a:ext cx="98205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r>
              <a:rPr lang="en-IN" sz="4000" dirty="0" smtClean="0"/>
              <a:t> :- Measure the pH of common acids </a:t>
            </a:r>
          </a:p>
          <a:p>
            <a:r>
              <a:rPr lang="en-IN" sz="4000" dirty="0"/>
              <a:t>	</a:t>
            </a:r>
            <a:r>
              <a:rPr lang="en-IN" sz="4000" dirty="0" smtClean="0"/>
              <a:t>			like {Lemonade, Orange juice, </a:t>
            </a:r>
          </a:p>
          <a:p>
            <a:r>
              <a:rPr lang="en-IN" sz="4000" dirty="0" smtClean="0"/>
              <a:t>				Tomato juice}.</a:t>
            </a:r>
          </a:p>
          <a:p>
            <a:r>
              <a:rPr lang="en-IN" sz="4000" dirty="0"/>
              <a:t>	</a:t>
            </a:r>
            <a:r>
              <a:rPr lang="en-IN" sz="4000" dirty="0" smtClean="0"/>
              <a:t>			Explain how they corrode metals.</a:t>
            </a:r>
            <a:endParaRPr lang="en-IN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25" y="2400193"/>
            <a:ext cx="3254112" cy="41558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" y="2589702"/>
            <a:ext cx="3683976" cy="4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954" y="923193"/>
            <a:ext cx="6933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FFC000"/>
                </a:solidFill>
              </a:rPr>
              <a:t>What is the term pH ?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954" y="2567354"/>
            <a:ext cx="10126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PH is a term which is used in Chemistry to show if the</a:t>
            </a:r>
          </a:p>
          <a:p>
            <a:r>
              <a:rPr lang="en-IN" sz="3200" dirty="0" smtClean="0"/>
              <a:t>substance is acidic or basic in nature.</a:t>
            </a:r>
          </a:p>
          <a:p>
            <a:r>
              <a:rPr lang="en-IN" sz="3200" dirty="0" smtClean="0"/>
              <a:t>Full Form :- Potential of Hydrogen.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324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" y="782164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pH of substance is measured?</a:t>
            </a:r>
            <a:endParaRPr lang="en-IN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68" y="1507625"/>
            <a:ext cx="108030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=&gt; We have indicator to measure pH of a substance.</a:t>
            </a:r>
          </a:p>
          <a:p>
            <a:r>
              <a:rPr lang="en-US" sz="2800" dirty="0" smtClean="0"/>
              <a:t>	Examples :- Litmus paper, </a:t>
            </a:r>
            <a:r>
              <a:rPr lang="en-US" sz="2800" dirty="0"/>
              <a:t>M</a:t>
            </a:r>
            <a:r>
              <a:rPr lang="en-US" sz="2800" dirty="0" smtClean="0"/>
              <a:t>ethyl Orange,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Phenolphthalein, Turmeric.</a:t>
            </a:r>
          </a:p>
          <a:p>
            <a:r>
              <a:rPr lang="en-US" sz="2800" dirty="0" smtClean="0"/>
              <a:t>=&gt; To measure a substance is acidic or basic in nature we dip one </a:t>
            </a:r>
          </a:p>
          <a:p>
            <a:r>
              <a:rPr lang="en-US" sz="2800" dirty="0" smtClean="0"/>
              <a:t>	indicator from the above example in the substance.</a:t>
            </a:r>
          </a:p>
          <a:p>
            <a:r>
              <a:rPr lang="en-US" sz="2800" dirty="0" smtClean="0"/>
              <a:t>=&gt; If color changes red, orange it is acidic </a:t>
            </a:r>
            <a:r>
              <a:rPr lang="en-US" sz="2800" dirty="0"/>
              <a:t>substance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=&gt; If color doesn't change it is neutral </a:t>
            </a:r>
            <a:r>
              <a:rPr lang="en-US" sz="2800" dirty="0"/>
              <a:t>substance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=&gt; If color change to purple it is basic substance.</a:t>
            </a:r>
          </a:p>
        </p:txBody>
      </p:sp>
    </p:spTree>
    <p:extLst>
      <p:ext uri="{BB962C8B-B14F-4D97-AF65-F5344CB8AC3E}">
        <p14:creationId xmlns:p14="http://schemas.microsoft.com/office/powerpoint/2010/main" val="17317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3" y="426060"/>
            <a:ext cx="7186346" cy="3002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573" y="3675185"/>
            <a:ext cx="3540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C000"/>
                </a:solidFill>
              </a:rPr>
              <a:t>This is the PH meter.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573" y="4198405"/>
            <a:ext cx="111908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pH meter tells you how acidic or basic the substance is. </a:t>
            </a:r>
          </a:p>
          <a:p>
            <a:r>
              <a:rPr lang="en-IN" dirty="0" smtClean="0"/>
              <a:t>If the colour of the indicator changes to 0-6 colour mentioned in the above image the Substance is acidic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substance.</a:t>
            </a:r>
          </a:p>
          <a:p>
            <a:r>
              <a:rPr lang="en-IN" dirty="0"/>
              <a:t>If the colour of the indicator changes to </a:t>
            </a:r>
            <a:r>
              <a:rPr lang="en-IN" dirty="0" smtClean="0"/>
              <a:t>8-14 </a:t>
            </a:r>
            <a:r>
              <a:rPr lang="en-IN" dirty="0"/>
              <a:t>colour mentioned in the above image the Substance is </a:t>
            </a:r>
            <a:r>
              <a:rPr lang="en-IN" dirty="0" smtClean="0"/>
              <a:t>basic </a:t>
            </a:r>
          </a:p>
          <a:p>
            <a:r>
              <a:rPr lang="en-IN" dirty="0" smtClean="0"/>
              <a:t>substance.</a:t>
            </a:r>
            <a:endParaRPr lang="en-IN" dirty="0"/>
          </a:p>
          <a:p>
            <a:r>
              <a:rPr lang="en-IN" dirty="0"/>
              <a:t>If the colour of the indicator changes to 7</a:t>
            </a:r>
            <a:r>
              <a:rPr lang="en-IN" dirty="0" smtClean="0"/>
              <a:t> </a:t>
            </a:r>
            <a:r>
              <a:rPr lang="en-IN" dirty="0"/>
              <a:t>colour mentioned in the above image the Substance is </a:t>
            </a:r>
            <a:r>
              <a:rPr lang="en-IN" dirty="0" smtClean="0"/>
              <a:t>neutral </a:t>
            </a:r>
          </a:p>
          <a:p>
            <a:r>
              <a:rPr lang="en-IN" dirty="0" smtClean="0"/>
              <a:t>substance.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4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69530" y="1526696"/>
            <a:ext cx="4269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 smtClean="0"/>
              <a:t> Litmus Paper Indicator </a:t>
            </a:r>
          </a:p>
          <a:p>
            <a:r>
              <a:rPr lang="en-IN" sz="2800" dirty="0" smtClean="0"/>
              <a:t>was added in</a:t>
            </a:r>
          </a:p>
          <a:p>
            <a:r>
              <a:rPr lang="en-IN" sz="2800" dirty="0" smtClean="0"/>
              <a:t>Lemonade substance.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  <a:r>
              <a:rPr lang="en-IN" sz="2800" dirty="0" smtClean="0"/>
              <a:t> Litmus Paper Indicator </a:t>
            </a:r>
          </a:p>
          <a:p>
            <a:r>
              <a:rPr lang="en-IN" sz="2800" dirty="0" smtClean="0"/>
              <a:t>Turn red-orange.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  <a:r>
              <a:rPr lang="en-IN" sz="2800" dirty="0" smtClean="0"/>
              <a:t> On pH meter level is 2 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o lemonade is </a:t>
            </a:r>
          </a:p>
          <a:p>
            <a:r>
              <a:rPr lang="en-IN" sz="2800" dirty="0" smtClean="0"/>
              <a:t>acidic in nature.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" y="107108"/>
            <a:ext cx="7786670" cy="530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7735" y="5600699"/>
            <a:ext cx="37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Lemonade </a:t>
            </a:r>
            <a:endParaRPr lang="en-IN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24091" y="1607600"/>
            <a:ext cx="4220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/>
              <a:t> Litmus Paper Indicator </a:t>
            </a:r>
          </a:p>
          <a:p>
            <a:r>
              <a:rPr lang="en-IN" sz="2800" dirty="0"/>
              <a:t>was added in</a:t>
            </a:r>
          </a:p>
          <a:p>
            <a:r>
              <a:rPr lang="en-IN" sz="2800" dirty="0" smtClean="0"/>
              <a:t>Tomato juice </a:t>
            </a:r>
            <a:r>
              <a:rPr lang="en-IN" sz="2800" dirty="0"/>
              <a:t>substance.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o</a:t>
            </a:r>
            <a:r>
              <a:rPr lang="en-IN" sz="2800" dirty="0" smtClean="0"/>
              <a:t> Litmus </a:t>
            </a:r>
            <a:r>
              <a:rPr lang="en-IN" sz="2800" dirty="0"/>
              <a:t>Paper Indicator </a:t>
            </a:r>
          </a:p>
          <a:p>
            <a:r>
              <a:rPr lang="en-IN" sz="2800" dirty="0"/>
              <a:t>turn </a:t>
            </a:r>
            <a:r>
              <a:rPr lang="en-IN" sz="2800" dirty="0" smtClean="0"/>
              <a:t>mid yellow-green.</a:t>
            </a:r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/>
              <a:t> On pH meter level is </a:t>
            </a:r>
            <a:r>
              <a:rPr lang="en-IN" sz="2800" dirty="0" smtClean="0"/>
              <a:t>4 </a:t>
            </a:r>
            <a:endParaRPr lang="en-IN" sz="2800" dirty="0"/>
          </a:p>
          <a:p>
            <a:r>
              <a:rPr lang="en-IN" sz="2800" dirty="0"/>
              <a:t>so </a:t>
            </a:r>
            <a:r>
              <a:rPr lang="en-IN" sz="2800" dirty="0" smtClean="0"/>
              <a:t>tomato juice </a:t>
            </a:r>
            <a:r>
              <a:rPr lang="en-IN" sz="2800" dirty="0"/>
              <a:t>is </a:t>
            </a:r>
          </a:p>
          <a:p>
            <a:r>
              <a:rPr lang="en-IN" sz="2800" dirty="0"/>
              <a:t>acidic in </a:t>
            </a:r>
            <a:r>
              <a:rPr lang="en-IN" sz="2800" dirty="0" smtClean="0"/>
              <a:t>nature.</a:t>
            </a:r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" y="114960"/>
            <a:ext cx="8012340" cy="5462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9651" y="5679830"/>
            <a:ext cx="4367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juice</a:t>
            </a:r>
            <a:endParaRPr lang="en-IN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5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15901"/>
            <a:ext cx="7957037" cy="5425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1338" y="1520785"/>
            <a:ext cx="422019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/>
              <a:t> Litmus Paper Indicator </a:t>
            </a:r>
          </a:p>
          <a:p>
            <a:r>
              <a:rPr lang="en-IN" sz="2800" dirty="0"/>
              <a:t>was added in</a:t>
            </a:r>
          </a:p>
          <a:p>
            <a:r>
              <a:rPr lang="en-IN" sz="2800" dirty="0" smtClean="0"/>
              <a:t>orange </a:t>
            </a:r>
            <a:r>
              <a:rPr lang="en-IN" sz="2800" dirty="0"/>
              <a:t>juice substance.</a:t>
            </a:r>
          </a:p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/>
              <a:t> Litmus Paper Indicator </a:t>
            </a:r>
          </a:p>
          <a:p>
            <a:r>
              <a:rPr lang="en-IN" sz="2800" dirty="0"/>
              <a:t>turn mid </a:t>
            </a:r>
            <a:r>
              <a:rPr lang="en-IN" sz="2800" dirty="0" smtClean="0"/>
              <a:t>orange.</a:t>
            </a:r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o</a:t>
            </a:r>
            <a:r>
              <a:rPr lang="en-IN" sz="2800" dirty="0"/>
              <a:t> On pH meter level is </a:t>
            </a:r>
            <a:r>
              <a:rPr lang="en-IN" sz="2800" dirty="0" smtClean="0"/>
              <a:t>3 </a:t>
            </a:r>
            <a:endParaRPr lang="en-IN" sz="2800" dirty="0"/>
          </a:p>
          <a:p>
            <a:r>
              <a:rPr lang="en-IN" sz="2800" dirty="0"/>
              <a:t>so </a:t>
            </a:r>
            <a:r>
              <a:rPr lang="en-IN" sz="2800" dirty="0" smtClean="0"/>
              <a:t>orange juice </a:t>
            </a:r>
            <a:r>
              <a:rPr lang="en-IN" sz="2800" dirty="0"/>
              <a:t>is </a:t>
            </a:r>
          </a:p>
          <a:p>
            <a:r>
              <a:rPr lang="en-IN" sz="2800" dirty="0"/>
              <a:t>acidic in nature.</a:t>
            </a:r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19174" y="5541152"/>
            <a:ext cx="4298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 juice</a:t>
            </a:r>
            <a:endParaRPr lang="en-IN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8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9761"/>
            <a:ext cx="12405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Lemonade corrode metals 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sz="2000" dirty="0" smtClean="0"/>
              <a:t>Lemon </a:t>
            </a:r>
            <a:r>
              <a:rPr lang="en-IN" sz="2000" dirty="0"/>
              <a:t>juice is acidic in nature as it contains citric acid. </a:t>
            </a:r>
            <a:endParaRPr lang="en-IN" sz="2000" dirty="0" smtClean="0"/>
          </a:p>
          <a:p>
            <a:r>
              <a:rPr lang="en-IN" sz="2000" b="1" dirty="0" smtClean="0"/>
              <a:t>    Citric </a:t>
            </a:r>
            <a:r>
              <a:rPr lang="en-IN" sz="2000" b="1" dirty="0"/>
              <a:t>acid has the tendency to react with iron in order to form iron oxide as well as hydrogen gas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    Thus</a:t>
            </a:r>
            <a:r>
              <a:rPr lang="en-IN" sz="2000" dirty="0"/>
              <a:t>, lemon juice becomes unfit for the consumption. Moreover, lemon juice is considered to be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highly </a:t>
            </a:r>
            <a:r>
              <a:rPr lang="en-IN" sz="2000" dirty="0"/>
              <a:t>corrosive</a:t>
            </a:r>
            <a:r>
              <a:rPr lang="en-IN" sz="2000" dirty="0" smtClean="0"/>
              <a:t>.</a:t>
            </a:r>
          </a:p>
          <a:p>
            <a:endParaRPr lang="en-IN" sz="2800" dirty="0"/>
          </a:p>
          <a:p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Tomato juice corrode metals 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sz="2000" dirty="0" smtClean="0"/>
              <a:t>The </a:t>
            </a:r>
            <a:r>
              <a:rPr lang="en-IN" sz="2000" dirty="0"/>
              <a:t>natural low acidic character of tomatoes gives it the capability of </a:t>
            </a:r>
            <a:r>
              <a:rPr lang="en-IN" sz="2000" b="1" dirty="0"/>
              <a:t>oxidizing these nitrates </a:t>
            </a:r>
            <a:r>
              <a:rPr lang="en-IN" sz="2000" b="1" dirty="0" smtClean="0"/>
              <a:t>and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nitrites into </a:t>
            </a:r>
            <a:r>
              <a:rPr lang="en-IN" sz="2000" b="1" dirty="0"/>
              <a:t>compounds with corrosion potential</a:t>
            </a:r>
            <a:r>
              <a:rPr lang="en-IN" sz="2000" dirty="0"/>
              <a:t>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Orange juice corrode metals 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sz="2000" dirty="0" smtClean="0"/>
              <a:t>Orange</a:t>
            </a:r>
            <a:r>
              <a:rPr lang="en-IN" sz="2000" dirty="0"/>
              <a:t>, pineapple, and apple contain varying forms of acids such as citric, malic, and oxalic </a:t>
            </a:r>
            <a:r>
              <a:rPr lang="en-IN" sz="2000" dirty="0" smtClean="0"/>
              <a:t>acids. </a:t>
            </a:r>
          </a:p>
          <a:p>
            <a:r>
              <a:rPr lang="en-IN" sz="2000" b="1" dirty="0" smtClean="0"/>
              <a:t>    Reaction </a:t>
            </a:r>
            <a:r>
              <a:rPr lang="en-IN" sz="2000" b="1" dirty="0"/>
              <a:t>of these acids with metals during production results in corrosion of production </a:t>
            </a:r>
            <a:endParaRPr lang="en-IN" sz="2000" b="1" dirty="0" smtClean="0"/>
          </a:p>
          <a:p>
            <a:r>
              <a:rPr lang="en-IN" sz="2000" b="1" dirty="0" smtClean="0"/>
              <a:t>    equipment</a:t>
            </a:r>
            <a:r>
              <a:rPr lang="en-IN" sz="2000" dirty="0" smtClean="0"/>
              <a:t> and might </a:t>
            </a:r>
            <a:r>
              <a:rPr lang="en-IN" sz="2000" dirty="0"/>
              <a:t>contaminate the processed juice which raises a serious health concern.</a:t>
            </a:r>
          </a:p>
        </p:txBody>
      </p:sp>
    </p:spTree>
    <p:extLst>
      <p:ext uri="{BB962C8B-B14F-4D97-AF65-F5344CB8AC3E}">
        <p14:creationId xmlns:p14="http://schemas.microsoft.com/office/powerpoint/2010/main" val="24343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1348</TotalTime>
  <Words>431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Trebuchet MS</vt:lpstr>
      <vt:lpstr>Wingdings 3</vt:lpstr>
      <vt:lpstr>Ion</vt:lpstr>
      <vt:lpstr>Group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Pratik Patil</dc:creator>
  <cp:lastModifiedBy>Pratik Patil</cp:lastModifiedBy>
  <cp:revision>23</cp:revision>
  <dcterms:created xsi:type="dcterms:W3CDTF">2023-09-18T09:02:59Z</dcterms:created>
  <dcterms:modified xsi:type="dcterms:W3CDTF">2023-09-20T17:37:01Z</dcterms:modified>
</cp:coreProperties>
</file>