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491F-C811-D7D2-DEAB-B90037F67A2F}"/>
              </a:ext>
            </a:extLst>
          </p:cNvPr>
          <p:cNvSpPr>
            <a:spLocks noGrp="1"/>
          </p:cNvSpPr>
          <p:nvPr>
            <p:ph type="ctrTitle"/>
          </p:nvPr>
        </p:nvSpPr>
        <p:spPr>
          <a:xfrm rot="10800000" flipV="1">
            <a:off x="865908" y="544286"/>
            <a:ext cx="8881754" cy="1397824"/>
          </a:xfrm>
        </p:spPr>
        <p:txBody>
          <a:bodyPr>
            <a:normAutofit/>
          </a:bodyPr>
          <a:lstStyle/>
          <a:p>
            <a:r>
              <a:rPr lang="en-US" sz="4400" b="1" i="1">
                <a:latin typeface="Algerian" pitchFamily="82" charset="0"/>
              </a:rPr>
              <a:t>Tax and types of taxes</a:t>
            </a:r>
          </a:p>
        </p:txBody>
      </p:sp>
      <p:sp>
        <p:nvSpPr>
          <p:cNvPr id="3" name="Subtitle 2">
            <a:extLst>
              <a:ext uri="{FF2B5EF4-FFF2-40B4-BE49-F238E27FC236}">
                <a16:creationId xmlns:a16="http://schemas.microsoft.com/office/drawing/2014/main" id="{5D2A1D10-259B-C600-7F9B-D3077A034AF6}"/>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1A7E40B8-4CA5-1873-5E6A-F507EC3C245F}"/>
              </a:ext>
            </a:extLst>
          </p:cNvPr>
          <p:cNvPicPr>
            <a:picLocks noChangeAspect="1"/>
          </p:cNvPicPr>
          <p:nvPr/>
        </p:nvPicPr>
        <p:blipFill>
          <a:blip r:embed="rId2"/>
          <a:stretch>
            <a:fillRect/>
          </a:stretch>
        </p:blipFill>
        <p:spPr>
          <a:xfrm>
            <a:off x="2991097" y="2472268"/>
            <a:ext cx="6209805" cy="3383823"/>
          </a:xfrm>
          <a:prstGeom prst="rect">
            <a:avLst/>
          </a:prstGeom>
        </p:spPr>
      </p:pic>
    </p:spTree>
    <p:extLst>
      <p:ext uri="{BB962C8B-B14F-4D97-AF65-F5344CB8AC3E}">
        <p14:creationId xmlns:p14="http://schemas.microsoft.com/office/powerpoint/2010/main" val="226607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8AB7-268F-C18F-D743-408831A1A4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2BB8F4-14E6-2C92-4A15-5C898B2AB275}"/>
              </a:ext>
            </a:extLst>
          </p:cNvPr>
          <p:cNvSpPr>
            <a:spLocks noGrp="1"/>
          </p:cNvSpPr>
          <p:nvPr>
            <p:ph idx="1"/>
          </p:nvPr>
        </p:nvSpPr>
        <p:spPr>
          <a:xfrm>
            <a:off x="581396" y="0"/>
            <a:ext cx="10235830" cy="5569843"/>
          </a:xfrm>
        </p:spPr>
        <p:txBody>
          <a:bodyPr>
            <a:normAutofit/>
          </a:bodyPr>
          <a:lstStyle/>
          <a:p>
            <a:r>
              <a:rPr lang="en-US" sz="2800">
                <a:latin typeface="Algerian" pitchFamily="82" charset="0"/>
              </a:rPr>
              <a:t>Good morning/afternoon Friends today I and my  friends are going to present the PBL on topic “Tax and type of taxes”.</a:t>
            </a:r>
          </a:p>
        </p:txBody>
      </p:sp>
    </p:spTree>
    <p:extLst>
      <p:ext uri="{BB962C8B-B14F-4D97-AF65-F5344CB8AC3E}">
        <p14:creationId xmlns:p14="http://schemas.microsoft.com/office/powerpoint/2010/main" val="149413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4AC3-3258-8614-2A43-8AF81F42C725}"/>
              </a:ext>
            </a:extLst>
          </p:cNvPr>
          <p:cNvSpPr>
            <a:spLocks noGrp="1"/>
          </p:cNvSpPr>
          <p:nvPr>
            <p:ph type="title"/>
          </p:nvPr>
        </p:nvSpPr>
        <p:spPr>
          <a:xfrm>
            <a:off x="772392" y="139535"/>
            <a:ext cx="10131425" cy="2819400"/>
          </a:xfrm>
        </p:spPr>
        <p:txBody>
          <a:bodyPr/>
          <a:lstStyle/>
          <a:p>
            <a:endParaRPr lang="en-US" dirty="0"/>
          </a:p>
        </p:txBody>
      </p:sp>
      <p:sp>
        <p:nvSpPr>
          <p:cNvPr id="3" name="Content Placeholder 2">
            <a:extLst>
              <a:ext uri="{FF2B5EF4-FFF2-40B4-BE49-F238E27FC236}">
                <a16:creationId xmlns:a16="http://schemas.microsoft.com/office/drawing/2014/main" id="{9715AD91-58A4-7514-5429-CC2FA41C6054}"/>
              </a:ext>
            </a:extLst>
          </p:cNvPr>
          <p:cNvSpPr>
            <a:spLocks noGrp="1"/>
          </p:cNvSpPr>
          <p:nvPr>
            <p:ph idx="1"/>
          </p:nvPr>
        </p:nvSpPr>
        <p:spPr>
          <a:xfrm>
            <a:off x="772392" y="914201"/>
            <a:ext cx="11065822" cy="4716978"/>
          </a:xfrm>
        </p:spPr>
        <p:txBody>
          <a:bodyPr>
            <a:noAutofit/>
          </a:bodyPr>
          <a:lstStyle/>
          <a:p>
            <a:r>
              <a:rPr lang="en-US" sz="3600" dirty="0">
                <a:latin typeface="Algerian" pitchFamily="82" charset="0"/>
              </a:rPr>
              <a:t>Do you all know that the government Hospitals, government parks, government schools, government schemes are  established and maintained by the tax given by the citizens of our country. </a:t>
            </a:r>
          </a:p>
          <a:p>
            <a:r>
              <a:rPr lang="en-US" sz="3600" dirty="0">
                <a:latin typeface="Algerian" pitchFamily="82" charset="0"/>
              </a:rPr>
              <a:t>The salaries of the Government servants are also given by the </a:t>
            </a:r>
            <a:r>
              <a:rPr lang="en-US" sz="3600" dirty="0" err="1">
                <a:latin typeface="Algerian" pitchFamily="82" charset="0"/>
              </a:rPr>
              <a:t>tax.Not</a:t>
            </a:r>
            <a:r>
              <a:rPr lang="en-US" sz="3600" dirty="0">
                <a:latin typeface="Algerian" pitchFamily="82" charset="0"/>
              </a:rPr>
              <a:t> only that but it is required for the various schemes and Public services provided to us by the </a:t>
            </a:r>
            <a:r>
              <a:rPr lang="en-US" sz="3600" dirty="0" err="1">
                <a:latin typeface="Algerian" pitchFamily="82" charset="0"/>
              </a:rPr>
              <a:t>goernment</a:t>
            </a:r>
            <a:r>
              <a:rPr lang="en-US" sz="3600" dirty="0">
                <a:latin typeface="Algerian" pitchFamily="82" charset="0"/>
              </a:rPr>
              <a:t> .</a:t>
            </a:r>
          </a:p>
        </p:txBody>
      </p:sp>
    </p:spTree>
    <p:extLst>
      <p:ext uri="{BB962C8B-B14F-4D97-AF65-F5344CB8AC3E}">
        <p14:creationId xmlns:p14="http://schemas.microsoft.com/office/powerpoint/2010/main" val="227685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DE1C-D9D0-70B6-12FE-C8E07BF5D2F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ED0A132-24AE-BFA1-62FC-0CA6107C69A1}"/>
              </a:ext>
            </a:extLst>
          </p:cNvPr>
          <p:cNvSpPr>
            <a:spLocks noGrp="1"/>
          </p:cNvSpPr>
          <p:nvPr>
            <p:ph idx="1"/>
          </p:nvPr>
        </p:nvSpPr>
        <p:spPr>
          <a:xfrm>
            <a:off x="809502" y="2043106"/>
            <a:ext cx="10131425" cy="3649133"/>
          </a:xfrm>
        </p:spPr>
        <p:txBody>
          <a:bodyPr/>
          <a:lstStyle/>
          <a:p>
            <a:endParaRPr lang="en-US"/>
          </a:p>
        </p:txBody>
      </p:sp>
      <p:sp>
        <p:nvSpPr>
          <p:cNvPr id="7" name="Rectangle 6">
            <a:extLst>
              <a:ext uri="{FF2B5EF4-FFF2-40B4-BE49-F238E27FC236}">
                <a16:creationId xmlns:a16="http://schemas.microsoft.com/office/drawing/2014/main" id="{7C5FDF41-625E-7000-9CD5-D04C417216F3}"/>
              </a:ext>
            </a:extLst>
          </p:cNvPr>
          <p:cNvSpPr/>
          <p:nvPr/>
        </p:nvSpPr>
        <p:spPr>
          <a:xfrm>
            <a:off x="3283672" y="609600"/>
            <a:ext cx="4935681" cy="15324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latin typeface="Algerian" pitchFamily="82" charset="0"/>
              </a:rPr>
              <a:t>There are two types of taxes paid by the citizens </a:t>
            </a:r>
          </a:p>
        </p:txBody>
      </p:sp>
      <p:cxnSp>
        <p:nvCxnSpPr>
          <p:cNvPr id="8" name="Straight Arrow Connector 7">
            <a:extLst>
              <a:ext uri="{FF2B5EF4-FFF2-40B4-BE49-F238E27FC236}">
                <a16:creationId xmlns:a16="http://schemas.microsoft.com/office/drawing/2014/main" id="{19506792-346A-1B1B-06DA-C8814787B9DE}"/>
              </a:ext>
            </a:extLst>
          </p:cNvPr>
          <p:cNvCxnSpPr>
            <a:cxnSpLocks/>
          </p:cNvCxnSpPr>
          <p:nvPr/>
        </p:nvCxnSpPr>
        <p:spPr>
          <a:xfrm>
            <a:off x="7595260" y="1855519"/>
            <a:ext cx="1150422" cy="18109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C8D39AC3-FC46-780F-E7F0-03CF0A710F86}"/>
              </a:ext>
            </a:extLst>
          </p:cNvPr>
          <p:cNvSpPr/>
          <p:nvPr/>
        </p:nvSpPr>
        <p:spPr>
          <a:xfrm>
            <a:off x="7768441" y="3666452"/>
            <a:ext cx="2127663" cy="11950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latin typeface="Algerian" pitchFamily="82" charset="0"/>
              </a:rPr>
              <a:t>Indirect tax</a:t>
            </a:r>
          </a:p>
        </p:txBody>
      </p:sp>
      <p:cxnSp>
        <p:nvCxnSpPr>
          <p:cNvPr id="40" name="Straight Arrow Connector 39">
            <a:extLst>
              <a:ext uri="{FF2B5EF4-FFF2-40B4-BE49-F238E27FC236}">
                <a16:creationId xmlns:a16="http://schemas.microsoft.com/office/drawing/2014/main" id="{7544934A-363F-89FE-A526-B46E1BB865CC}"/>
              </a:ext>
            </a:extLst>
          </p:cNvPr>
          <p:cNvCxnSpPr>
            <a:cxnSpLocks/>
          </p:cNvCxnSpPr>
          <p:nvPr/>
        </p:nvCxnSpPr>
        <p:spPr>
          <a:xfrm flipH="1">
            <a:off x="3587830" y="2065867"/>
            <a:ext cx="1008911" cy="1143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Rectangle: Rounded Corners 46">
            <a:extLst>
              <a:ext uri="{FF2B5EF4-FFF2-40B4-BE49-F238E27FC236}">
                <a16:creationId xmlns:a16="http://schemas.microsoft.com/office/drawing/2014/main" id="{4FAC3E4A-0C83-F325-AFBF-24FC871C84EF}"/>
              </a:ext>
            </a:extLst>
          </p:cNvPr>
          <p:cNvSpPr/>
          <p:nvPr/>
        </p:nvSpPr>
        <p:spPr>
          <a:xfrm>
            <a:off x="2535877" y="3209334"/>
            <a:ext cx="2251363" cy="1335233"/>
          </a:xfrm>
          <a:prstGeom prst="roundRect">
            <a:avLst>
              <a:gd name="adj" fmla="val 230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latin typeface="Algerian" pitchFamily="82" charset="0"/>
              </a:rPr>
              <a:t>Direct tax</a:t>
            </a:r>
          </a:p>
        </p:txBody>
      </p:sp>
    </p:spTree>
    <p:extLst>
      <p:ext uri="{BB962C8B-B14F-4D97-AF65-F5344CB8AC3E}">
        <p14:creationId xmlns:p14="http://schemas.microsoft.com/office/powerpoint/2010/main" val="139140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FC07-84E5-B1DC-109A-6A0FD1FAAB49}"/>
              </a:ext>
            </a:extLst>
          </p:cNvPr>
          <p:cNvSpPr>
            <a:spLocks noGrp="1"/>
          </p:cNvSpPr>
          <p:nvPr>
            <p:ph type="title"/>
          </p:nvPr>
        </p:nvSpPr>
        <p:spPr>
          <a:xfrm flipV="1">
            <a:off x="5197151" y="2065867"/>
            <a:ext cx="5620075" cy="1246500"/>
          </a:xfrm>
        </p:spPr>
        <p:txBody>
          <a:bodyPr/>
          <a:lstStyle/>
          <a:p>
            <a:endParaRPr lang="en-US" dirty="0"/>
          </a:p>
        </p:txBody>
      </p:sp>
      <p:sp>
        <p:nvSpPr>
          <p:cNvPr id="3" name="Content Placeholder 2">
            <a:extLst>
              <a:ext uri="{FF2B5EF4-FFF2-40B4-BE49-F238E27FC236}">
                <a16:creationId xmlns:a16="http://schemas.microsoft.com/office/drawing/2014/main" id="{9E032E19-05A1-9E09-FB61-A21DDF1B541D}"/>
              </a:ext>
            </a:extLst>
          </p:cNvPr>
          <p:cNvSpPr>
            <a:spLocks noGrp="1"/>
          </p:cNvSpPr>
          <p:nvPr>
            <p:ph idx="1"/>
          </p:nvPr>
        </p:nvSpPr>
        <p:spPr>
          <a:xfrm>
            <a:off x="1105679" y="1487800"/>
            <a:ext cx="10131425" cy="3649133"/>
          </a:xfrm>
        </p:spPr>
        <p:txBody>
          <a:bodyPr>
            <a:noAutofit/>
          </a:bodyPr>
          <a:lstStyle/>
          <a:p>
            <a:r>
              <a:rPr lang="en-US" sz="3200" dirty="0">
                <a:latin typeface="Algerian" pitchFamily="82" charset="0"/>
              </a:rPr>
              <a:t>The direct tax is tax which is paid for directly by the tax </a:t>
            </a:r>
            <a:r>
              <a:rPr lang="en-US" sz="3200" dirty="0" err="1">
                <a:latin typeface="Algerian" pitchFamily="82" charset="0"/>
              </a:rPr>
              <a:t>payers.For</a:t>
            </a:r>
            <a:r>
              <a:rPr lang="en-US" sz="3200" dirty="0">
                <a:latin typeface="Algerian" pitchFamily="82" charset="0"/>
              </a:rPr>
              <a:t> example Income tax, </a:t>
            </a:r>
            <a:r>
              <a:rPr lang="en-US" sz="3200" dirty="0" err="1">
                <a:latin typeface="Algerian" pitchFamily="82" charset="0"/>
              </a:rPr>
              <a:t>weath</a:t>
            </a:r>
            <a:r>
              <a:rPr lang="en-US" sz="3200" dirty="0">
                <a:latin typeface="Algerian" pitchFamily="82" charset="0"/>
              </a:rPr>
              <a:t> tax, professional tax </a:t>
            </a:r>
            <a:r>
              <a:rPr lang="en-US" sz="3200" dirty="0" err="1">
                <a:latin typeface="Algerian" pitchFamily="82" charset="0"/>
              </a:rPr>
              <a:t>etc</a:t>
            </a:r>
            <a:r>
              <a:rPr lang="en-US" sz="3200" dirty="0">
                <a:latin typeface="Algerian" pitchFamily="82" charset="0"/>
              </a:rPr>
              <a:t> </a:t>
            </a:r>
          </a:p>
          <a:p>
            <a:r>
              <a:rPr lang="en-US" sz="3200" dirty="0">
                <a:latin typeface="Algerian" pitchFamily="82" charset="0"/>
              </a:rPr>
              <a:t>The income taxes is the one of the most important type of direct tax. This income tax is levied when the income earned by individual institute of authorized industry exceeds their limit under the income tax </a:t>
            </a:r>
            <a:r>
              <a:rPr lang="en-US" sz="3200" dirty="0" err="1">
                <a:latin typeface="Algerian" pitchFamily="82" charset="0"/>
              </a:rPr>
              <a:t>act.Every</a:t>
            </a:r>
            <a:r>
              <a:rPr lang="en-US" sz="3200" dirty="0">
                <a:latin typeface="Algerian" pitchFamily="82" charset="0"/>
              </a:rPr>
              <a:t> year the financial minister presents there budget for the next financial year. Which also includes the proposal of income tax rates.</a:t>
            </a:r>
          </a:p>
        </p:txBody>
      </p:sp>
    </p:spTree>
    <p:extLst>
      <p:ext uri="{BB962C8B-B14F-4D97-AF65-F5344CB8AC3E}">
        <p14:creationId xmlns:p14="http://schemas.microsoft.com/office/powerpoint/2010/main" val="3085562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7C50-4E91-6743-75D5-57D40B9E40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A52018-31DE-6A66-A93F-17AFAE4D0523}"/>
              </a:ext>
            </a:extLst>
          </p:cNvPr>
          <p:cNvSpPr>
            <a:spLocks noGrp="1"/>
          </p:cNvSpPr>
          <p:nvPr>
            <p:ph idx="1"/>
          </p:nvPr>
        </p:nvSpPr>
        <p:spPr>
          <a:xfrm>
            <a:off x="1030287" y="1406849"/>
            <a:ext cx="10131425" cy="3649133"/>
          </a:xfrm>
        </p:spPr>
        <p:txBody>
          <a:bodyPr>
            <a:noAutofit/>
          </a:bodyPr>
          <a:lstStyle/>
          <a:p>
            <a:r>
              <a:rPr lang="en-US" sz="3200" dirty="0">
                <a:latin typeface="Algerian" pitchFamily="82" charset="0"/>
              </a:rPr>
              <a:t>Under the income tax act which came on 1</a:t>
            </a:r>
            <a:r>
              <a:rPr lang="en-US" sz="3200" baseline="30000" dirty="0">
                <a:latin typeface="Algerian" pitchFamily="82" charset="0"/>
              </a:rPr>
              <a:t>st</a:t>
            </a:r>
            <a:r>
              <a:rPr lang="en-US" sz="3200" dirty="0">
                <a:latin typeface="Algerian" pitchFamily="82" charset="0"/>
              </a:rPr>
              <a:t> of April and the act passed every year by the parliament which makes financial provisions, the income tax of India is levied </a:t>
            </a:r>
          </a:p>
          <a:p>
            <a:r>
              <a:rPr lang="en-US" sz="3200" dirty="0">
                <a:latin typeface="Algerian" pitchFamily="82" charset="0"/>
              </a:rPr>
              <a:t>As we know income tax is tax levied on income it is necessary to know about the types of income .</a:t>
            </a:r>
          </a:p>
          <a:p>
            <a:r>
              <a:rPr lang="en-US" sz="3200" dirty="0">
                <a:latin typeface="Algerian" pitchFamily="82" charset="0"/>
              </a:rPr>
              <a:t>There are 5 types of </a:t>
            </a:r>
            <a:r>
              <a:rPr lang="en-US" sz="3200" dirty="0" err="1">
                <a:latin typeface="Algerian" pitchFamily="82" charset="0"/>
              </a:rPr>
              <a:t>income:income</a:t>
            </a:r>
            <a:r>
              <a:rPr lang="en-US" sz="3200" dirty="0">
                <a:latin typeface="Algerian" pitchFamily="82" charset="0"/>
              </a:rPr>
              <a:t> from salary, income from house/property , income from Business or profession, income from capital gain and income from other sources. </a:t>
            </a:r>
          </a:p>
        </p:txBody>
      </p:sp>
    </p:spTree>
    <p:extLst>
      <p:ext uri="{BB962C8B-B14F-4D97-AF65-F5344CB8AC3E}">
        <p14:creationId xmlns:p14="http://schemas.microsoft.com/office/powerpoint/2010/main" val="1764390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6F5B-DA75-9926-9FB5-B7962C2D9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31C6D8-453C-4238-279E-458EE7895C01}"/>
              </a:ext>
            </a:extLst>
          </p:cNvPr>
          <p:cNvSpPr>
            <a:spLocks noGrp="1"/>
          </p:cNvSpPr>
          <p:nvPr>
            <p:ph idx="1"/>
          </p:nvPr>
        </p:nvSpPr>
        <p:spPr>
          <a:xfrm>
            <a:off x="835091" y="1423610"/>
            <a:ext cx="10131425" cy="3649133"/>
          </a:xfrm>
        </p:spPr>
        <p:txBody>
          <a:bodyPr>
            <a:noAutofit/>
          </a:bodyPr>
          <a:lstStyle/>
          <a:p>
            <a:r>
              <a:rPr lang="en-US" sz="3600" dirty="0">
                <a:latin typeface="Algerian" pitchFamily="82" charset="0"/>
              </a:rPr>
              <a:t>While computing the income tax , the annual income of employee is taken into consideration according to the sections of 80C,80D and 80G etc. in the income tax act the deductions are made from the total annual income. The income tax is levied on this taxable income. Every year the rules for computing this income tax are changed.</a:t>
            </a:r>
          </a:p>
        </p:txBody>
      </p:sp>
    </p:spTree>
    <p:extLst>
      <p:ext uri="{BB962C8B-B14F-4D97-AF65-F5344CB8AC3E}">
        <p14:creationId xmlns:p14="http://schemas.microsoft.com/office/powerpoint/2010/main" val="1744977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FD7E-AAAF-3088-D532-CA9D25CE3A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FFEAA8-7C3F-9498-1351-3A91F88C5011}"/>
              </a:ext>
            </a:extLst>
          </p:cNvPr>
          <p:cNvSpPr>
            <a:spLocks noGrp="1"/>
          </p:cNvSpPr>
          <p:nvPr>
            <p:ph idx="1"/>
          </p:nvPr>
        </p:nvSpPr>
        <p:spPr>
          <a:xfrm>
            <a:off x="1097300" y="1496276"/>
            <a:ext cx="10131425" cy="3649133"/>
          </a:xfrm>
        </p:spPr>
        <p:txBody>
          <a:bodyPr>
            <a:noAutofit/>
          </a:bodyPr>
          <a:lstStyle/>
          <a:p>
            <a:r>
              <a:rPr lang="en-US" sz="3200" dirty="0">
                <a:latin typeface="Algerian" pitchFamily="82" charset="0"/>
              </a:rPr>
              <a:t>The second type of tax is indirect tax. These taxes are not paid directly by the tax </a:t>
            </a:r>
            <a:r>
              <a:rPr lang="en-US" sz="3200" dirty="0" smtClean="0">
                <a:latin typeface="Algerian" pitchFamily="82" charset="0"/>
              </a:rPr>
              <a:t>payers.</a:t>
            </a:r>
          </a:p>
          <a:p>
            <a:r>
              <a:rPr lang="en-US" sz="3200" dirty="0" smtClean="0">
                <a:latin typeface="Algerian" pitchFamily="82" charset="0"/>
              </a:rPr>
              <a:t>For </a:t>
            </a:r>
            <a:r>
              <a:rPr lang="en-US" sz="3200" dirty="0">
                <a:latin typeface="Algerian" pitchFamily="82" charset="0"/>
              </a:rPr>
              <a:t>example: Central sales tax, value </a:t>
            </a:r>
            <a:r>
              <a:rPr lang="en-US" sz="3200" dirty="0" smtClean="0">
                <a:latin typeface="Algerian" pitchFamily="82" charset="0"/>
              </a:rPr>
              <a:t>           added </a:t>
            </a:r>
            <a:r>
              <a:rPr lang="en-US" sz="3200" dirty="0">
                <a:latin typeface="Algerian" pitchFamily="82" charset="0"/>
              </a:rPr>
              <a:t>tax, service tax, excise duty, </a:t>
            </a:r>
            <a:r>
              <a:rPr lang="en-US" sz="3200" dirty="0" smtClean="0">
                <a:latin typeface="Algerian" pitchFamily="82" charset="0"/>
              </a:rPr>
              <a:t>customs    duty </a:t>
            </a:r>
            <a:r>
              <a:rPr lang="en-US" sz="3200" dirty="0">
                <a:latin typeface="Algerian" pitchFamily="82" charset="0"/>
              </a:rPr>
              <a:t>etc.</a:t>
            </a:r>
          </a:p>
          <a:p>
            <a:r>
              <a:rPr lang="en-US" sz="3200" dirty="0">
                <a:latin typeface="Algerian" pitchFamily="82" charset="0"/>
              </a:rPr>
              <a:t>The taxes which are present in the bills of movie theatre, malls, restaurants, hotels, buying a new car are the indirect taxes taken by us.</a:t>
            </a:r>
          </a:p>
        </p:txBody>
      </p:sp>
    </p:spTree>
    <p:extLst>
      <p:ext uri="{BB962C8B-B14F-4D97-AF65-F5344CB8AC3E}">
        <p14:creationId xmlns:p14="http://schemas.microsoft.com/office/powerpoint/2010/main" val="780752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F8DF-5935-3A49-CF01-FEF510892C6C}"/>
              </a:ext>
            </a:extLst>
          </p:cNvPr>
          <p:cNvSpPr>
            <a:spLocks noGrp="1"/>
          </p:cNvSpPr>
          <p:nvPr>
            <p:ph type="title"/>
          </p:nvPr>
        </p:nvSpPr>
        <p:spPr>
          <a:xfrm>
            <a:off x="1937894" y="1006986"/>
            <a:ext cx="8316212" cy="4426257"/>
          </a:xfrm>
        </p:spPr>
        <p:txBody>
          <a:bodyPr>
            <a:normAutofit/>
          </a:bodyPr>
          <a:lstStyle/>
          <a:p>
            <a:pPr algn="ctr"/>
            <a:r>
              <a:rPr lang="en-US" sz="9600" dirty="0">
                <a:latin typeface="Algerian" pitchFamily="82" charset="0"/>
              </a:rPr>
              <a:t>The end </a:t>
            </a:r>
            <a:br>
              <a:rPr lang="en-US" sz="9600" dirty="0">
                <a:latin typeface="Algerian" pitchFamily="82" charset="0"/>
              </a:rPr>
            </a:br>
            <a:r>
              <a:rPr lang="en-US" sz="9600" dirty="0" smtClean="0">
                <a:latin typeface="Algerian" pitchFamily="82" charset="0"/>
              </a:rPr>
              <a:t>Thank you </a:t>
            </a:r>
            <a:endParaRPr lang="en-US" sz="9600" dirty="0">
              <a:latin typeface="Algerian" pitchFamily="82" charset="0"/>
            </a:endParaRPr>
          </a:p>
        </p:txBody>
      </p:sp>
      <p:sp>
        <p:nvSpPr>
          <p:cNvPr id="3" name="Content Placeholder 2">
            <a:extLst>
              <a:ext uri="{FF2B5EF4-FFF2-40B4-BE49-F238E27FC236}">
                <a16:creationId xmlns:a16="http://schemas.microsoft.com/office/drawing/2014/main" id="{B5B12124-AA6B-7E35-7BC8-1CDAC1B41B17}"/>
              </a:ext>
            </a:extLst>
          </p:cNvPr>
          <p:cNvSpPr>
            <a:spLocks noGrp="1"/>
          </p:cNvSpPr>
          <p:nvPr>
            <p:ph idx="1"/>
          </p:nvPr>
        </p:nvSpPr>
        <p:spPr/>
        <p:txBody>
          <a:bodyPr/>
          <a:lstStyle/>
          <a:p>
            <a:r>
              <a:rPr lang="en-US" dirty="0" smtClean="0"/>
              <a:t> </a:t>
            </a:r>
            <a:endParaRPr lang="en-US" dirty="0"/>
          </a:p>
        </p:txBody>
      </p:sp>
    </p:spTree>
    <p:extLst>
      <p:ext uri="{BB962C8B-B14F-4D97-AF65-F5344CB8AC3E}">
        <p14:creationId xmlns:p14="http://schemas.microsoft.com/office/powerpoint/2010/main" val="3985053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TotalTime>
  <Words>409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Calibri Light</vt:lpstr>
      <vt:lpstr>Celestial</vt:lpstr>
      <vt:lpstr>Tax and types of taxes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and types of taxes</dc:title>
  <dc:creator>Unknown User</dc:creator>
  <cp:lastModifiedBy>Pratik Patil</cp:lastModifiedBy>
  <cp:revision>8</cp:revision>
  <dcterms:created xsi:type="dcterms:W3CDTF">2023-10-02T16:46:36Z</dcterms:created>
  <dcterms:modified xsi:type="dcterms:W3CDTF">2023-10-03T09:14:52Z</dcterms:modified>
</cp:coreProperties>
</file>