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a8b896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a8b896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you remember our hypothesis which is ‘Does population growth contribute to the increased number of breweries across the US?’. Based on our analysis, we have determined…..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a8b89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a8b89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b7fe5f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db7fe5f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b7fe5f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b7fe5f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b7fe5f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b7fe5f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db7fe5f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db7fe5f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b7fe5fc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b7fe5fc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b7fe5f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db7fe5f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a8b89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a8b89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1: We struggled with finding an API that contained data about actual breweries instead of places such as </a:t>
            </a:r>
            <a:r>
              <a:rPr lang="en"/>
              <a:t>restaurants</a:t>
            </a:r>
            <a:r>
              <a:rPr lang="en"/>
              <a:t> and hotels that served beer.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2: With the government shutdown we struggled to find available census data that spanned over a set number of years that also included the average income and population by 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4 &amp; 5: We continually ran into memory issues when trying to merge the census data due to the merge producing duplicate values. After about 3 days we realized the memory issues were being caused by incorrectly executing an outer join instead of a left join. Once we executed the left join and dropped all possible duplicates, the error messages about the memory disappeared.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6: The paid BreweryDB API has an API call limit of 200 requests per day and 100 requests per minute. We solved the requests per minute by adding a sleep line as the API looped through the pages. We worked with the 200 requests per day limitation by having multiple team </a:t>
            </a:r>
            <a:r>
              <a:rPr lang="en"/>
              <a:t>members</a:t>
            </a:r>
            <a:r>
              <a:rPr lang="en"/>
              <a:t> buy the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7: After pulling and cleaning all the brewery data, we only had about 550 records.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c8790b5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c8790b5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8790b5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8790b5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1: Our hypothesis is ‘</a:t>
            </a:r>
            <a:r>
              <a:rPr lang="en"/>
              <a:t>Does increased population growth contribute to the increased number of breweries across the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 Bullet 1: We chose to look at whether or not population growth affects brewery growth because in the Charlotte area, we always see new breweries popping up and we hear about new breweries opening up in </a:t>
            </a:r>
            <a:r>
              <a:rPr lang="en"/>
              <a:t>nearby</a:t>
            </a:r>
            <a:r>
              <a:rPr lang="en"/>
              <a:t> cities such as Ashville so we thought it would be fun to see if there was any correlation between population growth and the number of breweries opening.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2: </a:t>
            </a:r>
            <a:r>
              <a:rPr lang="en">
                <a:solidFill>
                  <a:schemeClr val="dk1"/>
                </a:solidFill>
              </a:rPr>
              <a:t>We asked several questions around population growth, average income, breweries per region, and population size vs number of breweries to help draw any correlations between population size and the number of breweries. We broke down population size into standard regions, such as northeast, midwest, south, and west, as a way to better digest and analyze any correlations between population size and number of breweries.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8790b5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c8790b5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8790b5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8790b5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locate the data we needed to answer each of these questions, we obtained census data from census.gov and BreweryDB. Census.gov contains a complete record of census data for each city in the US and BreweryDB is an API that contains a list of breweries in each city across the US. Once we cleaned the data from both sources, we then massaged the data by grouping columns and using counters.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a8b896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a8b896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1: To begin cleaning the census data, we dropped useless columns such as the county, state code, and place code. We basically dropped all columns that were not the state, city, year, and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2: We renamed the columns for better clarity. For example we renamed the Census2010Pop column to 2010 and the Median Income column to Median 2010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3: We changed the data around state name to being the full state name instead of the abbreviation of the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4: We chose to focus on census data per city for the years 2010 to 2017. The 7 year span allowed us to see trends in population growth.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5: We merged the census and income data to create a full picture of how the population growth affected the average income levels per 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da8b896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da8b896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1: For the API requests, we our query parameters focused on the year the brewery was opened, the city the brewery is located in, the state, and whether or not the brewery is still open for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2: There were a lot of entries in the API that produced null values in one or more columns. We removed those entries to make it easier to compare the number of breweries to the population and average income of the city and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3: We dropped any breweries that were established before 2010 to match our census data which is from 2010-2017.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4: We removed all breweries that were outside of the US to match our census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c8790b5d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c8790b5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1: We saved the census and income data in </a:t>
            </a:r>
            <a:r>
              <a:rPr lang="en"/>
              <a:t>separate</a:t>
            </a:r>
            <a:r>
              <a:rPr lang="en"/>
              <a:t> CSV files. We then wrote a script to merge the files to create a single clean file that contained the population, year, and median income level.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2: We merged the population, income, brewery, city, and state data into a CSV file in order to determine what comparisons and high level conclusions we came such as whether or not a decrease in population or income was a factor in a brewery closure.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3: The BreweryDB API has about 261 pages of data about breweries from around the world. We used a for loop to loop through each page and pull all the breweries across the US. Some indexes had null values. To work with the null values, we added a try- except loop to collect indexes that contain null values without </a:t>
            </a:r>
            <a:r>
              <a:rPr lang="en"/>
              <a:t>completely</a:t>
            </a:r>
            <a:r>
              <a:rPr lang="en"/>
              <a:t> </a:t>
            </a:r>
            <a:r>
              <a:rPr lang="en"/>
              <a:t>stopping</a:t>
            </a:r>
            <a:r>
              <a:rPr lang="en"/>
              <a:t> the for loop.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4: </a:t>
            </a:r>
            <a:r>
              <a:rPr lang="en">
                <a:solidFill>
                  <a:schemeClr val="dk1"/>
                </a:solidFill>
              </a:rPr>
              <a:t>We had to split the API queries that we created because of the number of pages the calls needed to loop through to get all the needed information for analysis.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b7fe5f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b7fe5f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b7fe5f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b7fe5f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db7fe5fc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b7fe5fc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chemeClr val="lt1"/>
            </a:gs>
            <a:gs pos="1000">
              <a:srgbClr val="F7F7F7"/>
            </a:gs>
            <a:gs pos="100000">
              <a:srgbClr val="D9D9D9"/>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38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Population Growth vs Breweries</a:t>
            </a:r>
            <a:endParaRPr b="1"/>
          </a:p>
        </p:txBody>
      </p:sp>
      <p:sp>
        <p:nvSpPr>
          <p:cNvPr id="55" name="Google Shape;55;p13"/>
          <p:cNvSpPr txBox="1"/>
          <p:nvPr>
            <p:ph idx="1" type="subTitle"/>
          </p:nvPr>
        </p:nvSpPr>
        <p:spPr>
          <a:xfrm>
            <a:off x="311700" y="2834125"/>
            <a:ext cx="8520600" cy="11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The </a:t>
            </a:r>
            <a:r>
              <a:rPr lang="en">
                <a:solidFill>
                  <a:srgbClr val="000000"/>
                </a:solidFill>
              </a:rPr>
              <a:t>Banananimals: Amanda Gaston, Scott Wittie, Nathan Cruz, and Ebony Martin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09" name="Google Shape;109;p22"/>
          <p:cNvSpPr txBox="1"/>
          <p:nvPr>
            <p:ph idx="1" type="body"/>
          </p:nvPr>
        </p:nvSpPr>
        <p:spPr>
          <a:xfrm>
            <a:off x="311700" y="1152475"/>
            <a:ext cx="3999900" cy="3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0"/>
              </a:spcAft>
              <a:buNone/>
            </a:pPr>
            <a:r>
              <a:rPr lang="en" sz="1800">
                <a:solidFill>
                  <a:schemeClr val="dk1"/>
                </a:solidFill>
              </a:rPr>
              <a:t>Does population growth contribute to the increased number of breweries across the US?</a:t>
            </a:r>
            <a:endParaRPr sz="1800">
              <a:solidFill>
                <a:schemeClr val="dk1"/>
              </a:solidFill>
            </a:endParaRPr>
          </a:p>
          <a:p>
            <a:pPr indent="0" lvl="0" marL="0" rtl="0" algn="l">
              <a:spcBef>
                <a:spcPts val="1600"/>
              </a:spcBef>
              <a:spcAft>
                <a:spcPts val="0"/>
              </a:spcAft>
              <a:buNone/>
            </a:pPr>
            <a:r>
              <a:t/>
            </a:r>
            <a:endParaRPr sz="1800">
              <a:solidFill>
                <a:schemeClr val="dk1"/>
              </a:solidFill>
            </a:endParaRPr>
          </a:p>
          <a:p>
            <a:pPr indent="0" lvl="0" marL="0" rtl="0" algn="l">
              <a:spcBef>
                <a:spcPts val="1600"/>
              </a:spcBef>
              <a:spcAft>
                <a:spcPts val="1600"/>
              </a:spcAft>
              <a:buNone/>
            </a:pPr>
            <a:r>
              <a:rPr lang="en" sz="1800">
                <a:solidFill>
                  <a:schemeClr val="dk1"/>
                </a:solidFill>
              </a:rPr>
              <a:t>Does income growth contribute to the increased number of breweries across the US?</a:t>
            </a:r>
            <a:endParaRPr sz="1800">
              <a:solidFill>
                <a:schemeClr val="dk1"/>
              </a:solidFill>
            </a:endParaRPr>
          </a:p>
        </p:txBody>
      </p:sp>
      <p:pic>
        <p:nvPicPr>
          <p:cNvPr id="110" name="Google Shape;110;p22"/>
          <p:cNvPicPr preferRelativeResize="0"/>
          <p:nvPr/>
        </p:nvPicPr>
        <p:blipFill>
          <a:blip r:embed="rId3">
            <a:alphaModFix/>
          </a:blip>
          <a:stretch>
            <a:fillRect/>
          </a:stretch>
        </p:blipFill>
        <p:spPr>
          <a:xfrm>
            <a:off x="4712400" y="516825"/>
            <a:ext cx="4119901" cy="432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242450" y="1191225"/>
            <a:ext cx="3999900" cy="305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No, there is not a strong correlation between population growth and brewery growth. </a:t>
            </a:r>
            <a:endParaRPr>
              <a:solidFill>
                <a:srgbClr val="000000"/>
              </a:solidFill>
            </a:endParaRPr>
          </a:p>
          <a:p>
            <a:pPr indent="-317500" lvl="0" marL="457200" rtl="0" algn="l">
              <a:spcBef>
                <a:spcPts val="0"/>
              </a:spcBef>
              <a:spcAft>
                <a:spcPts val="0"/>
              </a:spcAft>
              <a:buSzPts val="1400"/>
              <a:buChar char="●"/>
            </a:pPr>
            <a:r>
              <a:rPr lang="en">
                <a:solidFill>
                  <a:srgbClr val="000000"/>
                </a:solidFill>
              </a:rPr>
              <a:t>No, </a:t>
            </a:r>
            <a:r>
              <a:rPr lang="en">
                <a:solidFill>
                  <a:schemeClr val="dk1"/>
                </a:solidFill>
              </a:rPr>
              <a:t>there is not a strong correlation between income growth and brewery growth.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Income growth and population growth together are somewhat linked to the growing number of breweries</a:t>
            </a:r>
            <a:endParaRPr>
              <a:solidFill>
                <a:srgbClr val="000000"/>
              </a:solidFill>
            </a:endParaRPr>
          </a:p>
        </p:txBody>
      </p:sp>
      <p:pic>
        <p:nvPicPr>
          <p:cNvPr id="116" name="Google Shape;116;p23"/>
          <p:cNvPicPr preferRelativeResize="0"/>
          <p:nvPr/>
        </p:nvPicPr>
        <p:blipFill>
          <a:blip r:embed="rId3">
            <a:alphaModFix/>
          </a:blip>
          <a:stretch>
            <a:fillRect/>
          </a:stretch>
        </p:blipFill>
        <p:spPr>
          <a:xfrm>
            <a:off x="4623075" y="144788"/>
            <a:ext cx="4152900" cy="4581525"/>
          </a:xfrm>
          <a:prstGeom prst="rect">
            <a:avLst/>
          </a:prstGeom>
          <a:noFill/>
          <a:ln>
            <a:noFill/>
          </a:ln>
        </p:spPr>
      </p:pic>
      <p:sp>
        <p:nvSpPr>
          <p:cNvPr id="117" name="Google Shape;117;p23"/>
          <p:cNvSpPr txBox="1"/>
          <p:nvPr/>
        </p:nvSpPr>
        <p:spPr>
          <a:xfrm>
            <a:off x="311700" y="354425"/>
            <a:ext cx="40737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Conclusion</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150625" y="294975"/>
            <a:ext cx="6842749" cy="455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248350" y="345875"/>
            <a:ext cx="6647300" cy="445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1113801" y="230513"/>
            <a:ext cx="6916407" cy="46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1390813" y="152400"/>
            <a:ext cx="6362376"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1260238" y="152400"/>
            <a:ext cx="662352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2033706" y="0"/>
            <a:ext cx="490114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Finding a good brewery API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Finding census and income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to break up and merge the census data and brewery data</a:t>
            </a:r>
            <a:endParaRPr>
              <a:solidFill>
                <a:schemeClr val="dk1"/>
              </a:solidFill>
            </a:endParaRPr>
          </a:p>
          <a:p>
            <a:pPr indent="-342900" lvl="0" marL="457200" marR="0" rtl="0" algn="l">
              <a:lnSpc>
                <a:spcPct val="115000"/>
              </a:lnSpc>
              <a:spcBef>
                <a:spcPts val="0"/>
              </a:spcBef>
              <a:spcAft>
                <a:spcPts val="0"/>
              </a:spcAft>
              <a:buClr>
                <a:schemeClr val="dk1"/>
              </a:buClr>
              <a:buSzPts val="1800"/>
              <a:buFont typeface="Arial"/>
              <a:buChar char="●"/>
            </a:pPr>
            <a:r>
              <a:rPr lang="en">
                <a:solidFill>
                  <a:schemeClr val="dk1"/>
                </a:solidFill>
              </a:rPr>
              <a:t>Running out of memory</a:t>
            </a:r>
            <a:endParaRPr>
              <a:solidFill>
                <a:schemeClr val="dk1"/>
              </a:solidFill>
            </a:endParaRPr>
          </a:p>
          <a:p>
            <a:pPr indent="-342900" lvl="0" marL="457200" marR="0" rtl="0" algn="l">
              <a:lnSpc>
                <a:spcPct val="115000"/>
              </a:lnSpc>
              <a:spcBef>
                <a:spcPts val="0"/>
              </a:spcBef>
              <a:spcAft>
                <a:spcPts val="0"/>
              </a:spcAft>
              <a:buClr>
                <a:schemeClr val="dk1"/>
              </a:buClr>
              <a:buSzPts val="1800"/>
              <a:buFont typeface="Arial"/>
              <a:buChar char="●"/>
            </a:pPr>
            <a:r>
              <a:rPr lang="en">
                <a:solidFill>
                  <a:schemeClr val="dk1"/>
                </a:solidFill>
              </a:rPr>
              <a:t>Knowing how and where to join dataframes</a:t>
            </a:r>
            <a:endParaRPr>
              <a:solidFill>
                <a:schemeClr val="dk1"/>
              </a:solidFill>
            </a:endParaRPr>
          </a:p>
          <a:p>
            <a:pPr indent="-342900" lvl="0" marL="457200" marR="0" rtl="0" algn="l">
              <a:lnSpc>
                <a:spcPct val="115000"/>
              </a:lnSpc>
              <a:spcBef>
                <a:spcPts val="0"/>
              </a:spcBef>
              <a:spcAft>
                <a:spcPts val="0"/>
              </a:spcAft>
              <a:buClr>
                <a:schemeClr val="dk1"/>
              </a:buClr>
              <a:buSzPts val="1800"/>
              <a:buFont typeface="Arial"/>
              <a:buChar char="●"/>
            </a:pPr>
            <a:r>
              <a:rPr lang="en">
                <a:solidFill>
                  <a:schemeClr val="dk1"/>
                </a:solidFill>
              </a:rPr>
              <a:t>API call limit</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Ensuring we had enough data</a:t>
            </a:r>
            <a:endParaRPr>
              <a:solidFill>
                <a:schemeClr val="dk1"/>
              </a:solidFill>
            </a:endParaRPr>
          </a:p>
        </p:txBody>
      </p:sp>
      <p:pic>
        <p:nvPicPr>
          <p:cNvPr id="154" name="Google Shape;154;p30"/>
          <p:cNvPicPr preferRelativeResize="0"/>
          <p:nvPr/>
        </p:nvPicPr>
        <p:blipFill>
          <a:blip r:embed="rId3">
            <a:alphaModFix/>
          </a:blip>
          <a:stretch>
            <a:fillRect/>
          </a:stretch>
        </p:blipFill>
        <p:spPr>
          <a:xfrm>
            <a:off x="5787700" y="2520325"/>
            <a:ext cx="2886350" cy="227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34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Other Factors</a:t>
            </a:r>
            <a:endParaRPr b="1"/>
          </a:p>
        </p:txBody>
      </p:sp>
      <p:sp>
        <p:nvSpPr>
          <p:cNvPr id="160" name="Google Shape;160;p31"/>
          <p:cNvSpPr txBox="1"/>
          <p:nvPr>
            <p:ph idx="1" type="body"/>
          </p:nvPr>
        </p:nvSpPr>
        <p:spPr>
          <a:xfrm>
            <a:off x="235075" y="912825"/>
            <a:ext cx="4199700" cy="4043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Age demographics of a city</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Age demographics of brewery customers</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Metro cities vs rural cities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Spike in new breweries in 2014</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Rates of closure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Market saturation</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Larger census sample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Correlation between marijuana legalization and breweries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Possible reasons as to why breweries closed</a:t>
            </a:r>
            <a:endParaRPr>
              <a:solidFill>
                <a:srgbClr val="000000"/>
              </a:solidFill>
            </a:endParaRPr>
          </a:p>
        </p:txBody>
      </p:sp>
      <p:pic>
        <p:nvPicPr>
          <p:cNvPr id="161" name="Google Shape;161;p31"/>
          <p:cNvPicPr preferRelativeResize="0"/>
          <p:nvPr/>
        </p:nvPicPr>
        <p:blipFill>
          <a:blip r:embed="rId3">
            <a:alphaModFix/>
          </a:blip>
          <a:stretch>
            <a:fillRect/>
          </a:stretch>
        </p:blipFill>
        <p:spPr>
          <a:xfrm>
            <a:off x="4592925" y="1361069"/>
            <a:ext cx="4321026" cy="265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Does population growth contribute to the increased number of breweries across the US?</a:t>
            </a:r>
            <a:endParaRPr>
              <a:solidFill>
                <a:srgbClr val="000000"/>
              </a:solidFill>
            </a:endParaRPr>
          </a:p>
          <a:p>
            <a:pPr indent="-342900" lvl="0" marL="457200" rtl="0" algn="l">
              <a:spcBef>
                <a:spcPts val="0"/>
              </a:spcBef>
              <a:spcAft>
                <a:spcPts val="0"/>
              </a:spcAft>
              <a:buClr>
                <a:srgbClr val="000000"/>
              </a:buClr>
              <a:buSzPts val="1800"/>
              <a:buChar char="●"/>
            </a:pPr>
            <a:r>
              <a:rPr lang="en">
                <a:solidFill>
                  <a:schemeClr val="dk1"/>
                </a:solidFill>
              </a:rPr>
              <a:t>Does income growth contribute to the increased number of breweries across the US?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Questions asked:</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Population growth overtime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Avg Income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Breweries per region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Population size vs number of breweries</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1789625" y="0"/>
            <a:ext cx="5395375" cy="51435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Questions and Data</a:t>
            </a:r>
            <a:endParaRPr b="1"/>
          </a:p>
        </p:txBody>
      </p:sp>
      <p:sp>
        <p:nvSpPr>
          <p:cNvPr id="67" name="Google Shape;67;p15"/>
          <p:cNvSpPr txBox="1"/>
          <p:nvPr>
            <p:ph idx="1" type="body"/>
          </p:nvPr>
        </p:nvSpPr>
        <p:spPr>
          <a:xfrm>
            <a:off x="311700" y="729675"/>
            <a:ext cx="8520600" cy="4350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Has the US population increased overtime?</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Year</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Avg population size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Does income affect the number of breweries across the 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Avg income</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 of breweries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Does population size affect the number of breweries across the 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Population size</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 of breweries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What is the number of breweries per region (northeast, midwest, south, west) in the 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Regions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 of breweries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Which region has the greatest population in the 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Region</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Population size brackets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Census &amp; Income Data Cleanup</a:t>
            </a:r>
            <a:endParaRPr b="1"/>
          </a:p>
        </p:txBody>
      </p:sp>
      <p:sp>
        <p:nvSpPr>
          <p:cNvPr id="73" name="Google Shape;73;p16"/>
          <p:cNvSpPr txBox="1"/>
          <p:nvPr>
            <p:ph idx="1" type="body"/>
          </p:nvPr>
        </p:nvSpPr>
        <p:spPr>
          <a:xfrm>
            <a:off x="311700" y="120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Dropped columns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Renamed columns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State vs abbreviation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Limit to specific 7 year range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Merge, merge, merge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4121375" y="1376426"/>
            <a:ext cx="4509400" cy="290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8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BreweryDB API Data Cleanup</a:t>
            </a:r>
            <a:endParaRPr b="1"/>
          </a:p>
        </p:txBody>
      </p:sp>
      <p:sp>
        <p:nvSpPr>
          <p:cNvPr id="80" name="Google Shape;80;p17"/>
          <p:cNvSpPr txBox="1"/>
          <p:nvPr>
            <p:ph idx="1" type="body"/>
          </p:nvPr>
        </p:nvSpPr>
        <p:spPr>
          <a:xfrm>
            <a:off x="311700" y="853250"/>
            <a:ext cx="8520600" cy="371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Filter by estab year, city, state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Remove null values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Dropped any breweries established before 2010</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Remove all breweries not within the US</a:t>
            </a:r>
            <a:endParaRPr>
              <a:solidFill>
                <a:srgbClr val="000000"/>
              </a:solidFill>
            </a:endParaRPr>
          </a:p>
        </p:txBody>
      </p:sp>
      <p:pic>
        <p:nvPicPr>
          <p:cNvPr id="81" name="Google Shape;81;p17"/>
          <p:cNvPicPr preferRelativeResize="0"/>
          <p:nvPr/>
        </p:nvPicPr>
        <p:blipFill>
          <a:blip r:embed="rId3">
            <a:alphaModFix/>
          </a:blip>
          <a:stretch>
            <a:fillRect/>
          </a:stretch>
        </p:blipFill>
        <p:spPr>
          <a:xfrm>
            <a:off x="1085750" y="2344500"/>
            <a:ext cx="6182499" cy="263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75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Analysis</a:t>
            </a:r>
            <a:endParaRPr b="1"/>
          </a:p>
        </p:txBody>
      </p:sp>
      <p:sp>
        <p:nvSpPr>
          <p:cNvPr id="87" name="Google Shape;87;p18"/>
          <p:cNvSpPr txBox="1"/>
          <p:nvPr>
            <p:ph idx="1" type="body"/>
          </p:nvPr>
        </p:nvSpPr>
        <p:spPr>
          <a:xfrm>
            <a:off x="311700" y="1245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Merged yearly population with average income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Merged yearly population, avg income, brewery, city, state, estab. year, and still open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loop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Split queries</a:t>
            </a:r>
            <a:endParaRPr>
              <a:solidFill>
                <a:srgbClr val="000000"/>
              </a:solidFill>
            </a:endParaRPr>
          </a:p>
        </p:txBody>
      </p:sp>
      <p:pic>
        <p:nvPicPr>
          <p:cNvPr id="88" name="Google Shape;88;p18"/>
          <p:cNvPicPr preferRelativeResize="0"/>
          <p:nvPr/>
        </p:nvPicPr>
        <p:blipFill>
          <a:blip r:embed="rId3">
            <a:alphaModFix/>
          </a:blip>
          <a:stretch>
            <a:fillRect/>
          </a:stretch>
        </p:blipFill>
        <p:spPr>
          <a:xfrm>
            <a:off x="5203325" y="2197950"/>
            <a:ext cx="3081225" cy="277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201675" y="224425"/>
            <a:ext cx="6651163"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644025" y="152400"/>
            <a:ext cx="672041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202838" y="111250"/>
            <a:ext cx="6738337"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