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60"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2"/>
    <p:restoredTop sz="74373"/>
  </p:normalViewPr>
  <p:slideViewPr>
    <p:cSldViewPr snapToGrid="0" snapToObjects="1">
      <p:cViewPr varScale="1">
        <p:scale>
          <a:sx n="69" d="100"/>
          <a:sy n="69" d="100"/>
        </p:scale>
        <p:origin x="14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794809-3321-2D41-88D2-B9FCF0F3146B}" type="datetimeFigureOut">
              <a:rPr lang="en-US" smtClean="0"/>
              <a:t>10/22/20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D8EB0D-332E-1843-9B7D-BC888F3FA97A}" type="slidenum">
              <a:rPr lang="en-US" smtClean="0"/>
              <a:t>‹#›</a:t>
            </a:fld>
            <a:endParaRPr lang="en-US"/>
          </a:p>
        </p:txBody>
      </p:sp>
    </p:spTree>
    <p:extLst>
      <p:ext uri="{BB962C8B-B14F-4D97-AF65-F5344CB8AC3E}">
        <p14:creationId xmlns:p14="http://schemas.microsoft.com/office/powerpoint/2010/main" val="2750705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8EB0D-332E-1843-9B7D-BC888F3FA97A}" type="slidenum">
              <a:rPr lang="en-US" smtClean="0"/>
              <a:t>3</a:t>
            </a:fld>
            <a:endParaRPr lang="en-US"/>
          </a:p>
        </p:txBody>
      </p:sp>
    </p:spTree>
    <p:extLst>
      <p:ext uri="{BB962C8B-B14F-4D97-AF65-F5344CB8AC3E}">
        <p14:creationId xmlns:p14="http://schemas.microsoft.com/office/powerpoint/2010/main" val="276613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8EB0D-332E-1843-9B7D-BC888F3FA97A}" type="slidenum">
              <a:rPr lang="en-US" smtClean="0"/>
              <a:t>4</a:t>
            </a:fld>
            <a:endParaRPr lang="en-US"/>
          </a:p>
        </p:txBody>
      </p:sp>
    </p:spTree>
    <p:extLst>
      <p:ext uri="{BB962C8B-B14F-4D97-AF65-F5344CB8AC3E}">
        <p14:creationId xmlns:p14="http://schemas.microsoft.com/office/powerpoint/2010/main" val="1331041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focus for this project was to utilize a developer chat bot rather than focusing on the user interface. So we decided to use two tools from amazon web services, and they are amazon lex which is the chat bot and amazon lambda, which is the back end programming that provides the chat bot with the required business logic to identify, meet, and respond to the user’s request of booking an autonomous vehicle. </a:t>
            </a:r>
          </a:p>
          <a:p>
            <a:endParaRPr lang="en-US" dirty="0"/>
          </a:p>
        </p:txBody>
      </p:sp>
      <p:sp>
        <p:nvSpPr>
          <p:cNvPr id="4" name="Slide Number Placeholder 3"/>
          <p:cNvSpPr>
            <a:spLocks noGrp="1"/>
          </p:cNvSpPr>
          <p:nvPr>
            <p:ph type="sldNum" sz="quarter" idx="5"/>
          </p:nvPr>
        </p:nvSpPr>
        <p:spPr/>
        <p:txBody>
          <a:bodyPr/>
          <a:lstStyle/>
          <a:p>
            <a:fld id="{FAD8EB0D-332E-1843-9B7D-BC888F3FA97A}" type="slidenum">
              <a:rPr lang="en-US" smtClean="0"/>
              <a:t>5</a:t>
            </a:fld>
            <a:endParaRPr lang="en-US"/>
          </a:p>
        </p:txBody>
      </p:sp>
    </p:spTree>
    <p:extLst>
      <p:ext uri="{BB962C8B-B14F-4D97-AF65-F5344CB8AC3E}">
        <p14:creationId xmlns:p14="http://schemas.microsoft.com/office/powerpoint/2010/main" val="1997472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BEA3-64B5-F64B-AB01-3CC275D899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0FA666-38DD-7A45-9696-C1F9756DF2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CB115A-CF9E-B74A-B086-F393A6727229}"/>
              </a:ext>
            </a:extLst>
          </p:cNvPr>
          <p:cNvSpPr>
            <a:spLocks noGrp="1"/>
          </p:cNvSpPr>
          <p:nvPr>
            <p:ph type="dt" sz="half" idx="10"/>
          </p:nvPr>
        </p:nvSpPr>
        <p:spPr/>
        <p:txBody>
          <a:bodyPr/>
          <a:lstStyle/>
          <a:p>
            <a:fld id="{C360A9F6-F29A-7948-8FBF-9CCA9058AE7C}" type="datetimeFigureOut">
              <a:rPr lang="en-US" smtClean="0"/>
              <a:t>10/22/20</a:t>
            </a:fld>
            <a:endParaRPr lang="en-US"/>
          </a:p>
        </p:txBody>
      </p:sp>
      <p:sp>
        <p:nvSpPr>
          <p:cNvPr id="5" name="Footer Placeholder 4">
            <a:extLst>
              <a:ext uri="{FF2B5EF4-FFF2-40B4-BE49-F238E27FC236}">
                <a16:creationId xmlns:a16="http://schemas.microsoft.com/office/drawing/2014/main" id="{5EAF9CDF-7FF7-B044-8FEB-12751C934B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846F1A-BEB6-AF47-AF4B-72C0F5ADFFAA}"/>
              </a:ext>
            </a:extLst>
          </p:cNvPr>
          <p:cNvSpPr>
            <a:spLocks noGrp="1"/>
          </p:cNvSpPr>
          <p:nvPr>
            <p:ph type="sldNum" sz="quarter" idx="12"/>
          </p:nvPr>
        </p:nvSpPr>
        <p:spPr/>
        <p:txBody>
          <a:bodyPr/>
          <a:lstStyle/>
          <a:p>
            <a:fld id="{D5BFF776-FD5D-AF41-BEFC-45060497D528}" type="slidenum">
              <a:rPr lang="en-US" smtClean="0"/>
              <a:t>‹#›</a:t>
            </a:fld>
            <a:endParaRPr lang="en-US"/>
          </a:p>
        </p:txBody>
      </p:sp>
    </p:spTree>
    <p:extLst>
      <p:ext uri="{BB962C8B-B14F-4D97-AF65-F5344CB8AC3E}">
        <p14:creationId xmlns:p14="http://schemas.microsoft.com/office/powerpoint/2010/main" val="3243828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8080-36ED-4E4D-BF69-A3BCD3566E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63BE18-0526-8E47-A8DD-435F75BA67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550028-D6EC-D943-9295-23B4AA77C33A}"/>
              </a:ext>
            </a:extLst>
          </p:cNvPr>
          <p:cNvSpPr>
            <a:spLocks noGrp="1"/>
          </p:cNvSpPr>
          <p:nvPr>
            <p:ph type="dt" sz="half" idx="10"/>
          </p:nvPr>
        </p:nvSpPr>
        <p:spPr/>
        <p:txBody>
          <a:bodyPr/>
          <a:lstStyle/>
          <a:p>
            <a:fld id="{C360A9F6-F29A-7948-8FBF-9CCA9058AE7C}" type="datetimeFigureOut">
              <a:rPr lang="en-US" smtClean="0"/>
              <a:t>10/22/20</a:t>
            </a:fld>
            <a:endParaRPr lang="en-US"/>
          </a:p>
        </p:txBody>
      </p:sp>
      <p:sp>
        <p:nvSpPr>
          <p:cNvPr id="5" name="Footer Placeholder 4">
            <a:extLst>
              <a:ext uri="{FF2B5EF4-FFF2-40B4-BE49-F238E27FC236}">
                <a16:creationId xmlns:a16="http://schemas.microsoft.com/office/drawing/2014/main" id="{E6EA41B5-0D68-3A4C-A689-A08B452A3B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94A27F-2417-E641-8C77-0DE42BB7BE85}"/>
              </a:ext>
            </a:extLst>
          </p:cNvPr>
          <p:cNvSpPr>
            <a:spLocks noGrp="1"/>
          </p:cNvSpPr>
          <p:nvPr>
            <p:ph type="sldNum" sz="quarter" idx="12"/>
          </p:nvPr>
        </p:nvSpPr>
        <p:spPr/>
        <p:txBody>
          <a:bodyPr/>
          <a:lstStyle/>
          <a:p>
            <a:fld id="{D5BFF776-FD5D-AF41-BEFC-45060497D528}" type="slidenum">
              <a:rPr lang="en-US" smtClean="0"/>
              <a:t>‹#›</a:t>
            </a:fld>
            <a:endParaRPr lang="en-US"/>
          </a:p>
        </p:txBody>
      </p:sp>
    </p:spTree>
    <p:extLst>
      <p:ext uri="{BB962C8B-B14F-4D97-AF65-F5344CB8AC3E}">
        <p14:creationId xmlns:p14="http://schemas.microsoft.com/office/powerpoint/2010/main" val="1969347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0EF031-3178-E44A-A922-D260085DE2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23CF23-CBDB-2B48-B4A8-C7B39588EB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BD445-6572-9B43-83CD-4B61C0ED5BDE}"/>
              </a:ext>
            </a:extLst>
          </p:cNvPr>
          <p:cNvSpPr>
            <a:spLocks noGrp="1"/>
          </p:cNvSpPr>
          <p:nvPr>
            <p:ph type="dt" sz="half" idx="10"/>
          </p:nvPr>
        </p:nvSpPr>
        <p:spPr/>
        <p:txBody>
          <a:bodyPr/>
          <a:lstStyle/>
          <a:p>
            <a:fld id="{C360A9F6-F29A-7948-8FBF-9CCA9058AE7C}" type="datetimeFigureOut">
              <a:rPr lang="en-US" smtClean="0"/>
              <a:t>10/22/20</a:t>
            </a:fld>
            <a:endParaRPr lang="en-US"/>
          </a:p>
        </p:txBody>
      </p:sp>
      <p:sp>
        <p:nvSpPr>
          <p:cNvPr id="5" name="Footer Placeholder 4">
            <a:extLst>
              <a:ext uri="{FF2B5EF4-FFF2-40B4-BE49-F238E27FC236}">
                <a16:creationId xmlns:a16="http://schemas.microsoft.com/office/drawing/2014/main" id="{42D268A4-1102-C14A-BB92-4B341629D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530153-D0C2-2D49-889B-737F8832E6A5}"/>
              </a:ext>
            </a:extLst>
          </p:cNvPr>
          <p:cNvSpPr>
            <a:spLocks noGrp="1"/>
          </p:cNvSpPr>
          <p:nvPr>
            <p:ph type="sldNum" sz="quarter" idx="12"/>
          </p:nvPr>
        </p:nvSpPr>
        <p:spPr/>
        <p:txBody>
          <a:bodyPr/>
          <a:lstStyle/>
          <a:p>
            <a:fld id="{D5BFF776-FD5D-AF41-BEFC-45060497D528}" type="slidenum">
              <a:rPr lang="en-US" smtClean="0"/>
              <a:t>‹#›</a:t>
            </a:fld>
            <a:endParaRPr lang="en-US"/>
          </a:p>
        </p:txBody>
      </p:sp>
    </p:spTree>
    <p:extLst>
      <p:ext uri="{BB962C8B-B14F-4D97-AF65-F5344CB8AC3E}">
        <p14:creationId xmlns:p14="http://schemas.microsoft.com/office/powerpoint/2010/main" val="4047737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4E57D-7842-034A-880D-265DFB6653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5A2CCC-48EA-9649-99EA-FE8F9CADD1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EF1B1-720E-0948-85D1-BBE577B9B0F6}"/>
              </a:ext>
            </a:extLst>
          </p:cNvPr>
          <p:cNvSpPr>
            <a:spLocks noGrp="1"/>
          </p:cNvSpPr>
          <p:nvPr>
            <p:ph type="dt" sz="half" idx="10"/>
          </p:nvPr>
        </p:nvSpPr>
        <p:spPr/>
        <p:txBody>
          <a:bodyPr/>
          <a:lstStyle/>
          <a:p>
            <a:fld id="{C360A9F6-F29A-7948-8FBF-9CCA9058AE7C}" type="datetimeFigureOut">
              <a:rPr lang="en-US" smtClean="0"/>
              <a:t>10/22/20</a:t>
            </a:fld>
            <a:endParaRPr lang="en-US"/>
          </a:p>
        </p:txBody>
      </p:sp>
      <p:sp>
        <p:nvSpPr>
          <p:cNvPr id="5" name="Footer Placeholder 4">
            <a:extLst>
              <a:ext uri="{FF2B5EF4-FFF2-40B4-BE49-F238E27FC236}">
                <a16:creationId xmlns:a16="http://schemas.microsoft.com/office/drawing/2014/main" id="{7F03B6BC-E7B6-F14E-9D21-6A062E5C11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F5EDBB-4076-BB4F-A9BA-D6821C5236D5}"/>
              </a:ext>
            </a:extLst>
          </p:cNvPr>
          <p:cNvSpPr>
            <a:spLocks noGrp="1"/>
          </p:cNvSpPr>
          <p:nvPr>
            <p:ph type="sldNum" sz="quarter" idx="12"/>
          </p:nvPr>
        </p:nvSpPr>
        <p:spPr/>
        <p:txBody>
          <a:bodyPr/>
          <a:lstStyle/>
          <a:p>
            <a:fld id="{D5BFF776-FD5D-AF41-BEFC-45060497D528}" type="slidenum">
              <a:rPr lang="en-US" smtClean="0"/>
              <a:t>‹#›</a:t>
            </a:fld>
            <a:endParaRPr lang="en-US"/>
          </a:p>
        </p:txBody>
      </p:sp>
    </p:spTree>
    <p:extLst>
      <p:ext uri="{BB962C8B-B14F-4D97-AF65-F5344CB8AC3E}">
        <p14:creationId xmlns:p14="http://schemas.microsoft.com/office/powerpoint/2010/main" val="653385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5F590-7A4F-654A-B305-E3D1710B08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5BECB7-B6E7-CC4F-9B6C-D0D32C5644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E49F85-B22B-4540-94B1-21AE95A2FE35}"/>
              </a:ext>
            </a:extLst>
          </p:cNvPr>
          <p:cNvSpPr>
            <a:spLocks noGrp="1"/>
          </p:cNvSpPr>
          <p:nvPr>
            <p:ph type="dt" sz="half" idx="10"/>
          </p:nvPr>
        </p:nvSpPr>
        <p:spPr/>
        <p:txBody>
          <a:bodyPr/>
          <a:lstStyle/>
          <a:p>
            <a:fld id="{C360A9F6-F29A-7948-8FBF-9CCA9058AE7C}" type="datetimeFigureOut">
              <a:rPr lang="en-US" smtClean="0"/>
              <a:t>10/22/20</a:t>
            </a:fld>
            <a:endParaRPr lang="en-US"/>
          </a:p>
        </p:txBody>
      </p:sp>
      <p:sp>
        <p:nvSpPr>
          <p:cNvPr id="5" name="Footer Placeholder 4">
            <a:extLst>
              <a:ext uri="{FF2B5EF4-FFF2-40B4-BE49-F238E27FC236}">
                <a16:creationId xmlns:a16="http://schemas.microsoft.com/office/drawing/2014/main" id="{4FD00D6F-52A9-224F-B702-180DC0ED8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EED31B-38A5-8F4E-90A3-9EC5ACE7A51C}"/>
              </a:ext>
            </a:extLst>
          </p:cNvPr>
          <p:cNvSpPr>
            <a:spLocks noGrp="1"/>
          </p:cNvSpPr>
          <p:nvPr>
            <p:ph type="sldNum" sz="quarter" idx="12"/>
          </p:nvPr>
        </p:nvSpPr>
        <p:spPr/>
        <p:txBody>
          <a:bodyPr/>
          <a:lstStyle/>
          <a:p>
            <a:fld id="{D5BFF776-FD5D-AF41-BEFC-45060497D528}" type="slidenum">
              <a:rPr lang="en-US" smtClean="0"/>
              <a:t>‹#›</a:t>
            </a:fld>
            <a:endParaRPr lang="en-US"/>
          </a:p>
        </p:txBody>
      </p:sp>
    </p:spTree>
    <p:extLst>
      <p:ext uri="{BB962C8B-B14F-4D97-AF65-F5344CB8AC3E}">
        <p14:creationId xmlns:p14="http://schemas.microsoft.com/office/powerpoint/2010/main" val="2435225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F0DC-1674-7644-BC31-28E0022B8E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8D3D54-8E5C-A54B-B0A5-580C87A880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9E30A2-3E2F-8D40-B5BA-43FB56C3E9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6EA368-D8BE-BF44-81B0-7DFF0E680D71}"/>
              </a:ext>
            </a:extLst>
          </p:cNvPr>
          <p:cNvSpPr>
            <a:spLocks noGrp="1"/>
          </p:cNvSpPr>
          <p:nvPr>
            <p:ph type="dt" sz="half" idx="10"/>
          </p:nvPr>
        </p:nvSpPr>
        <p:spPr/>
        <p:txBody>
          <a:bodyPr/>
          <a:lstStyle/>
          <a:p>
            <a:fld id="{C360A9F6-F29A-7948-8FBF-9CCA9058AE7C}" type="datetimeFigureOut">
              <a:rPr lang="en-US" smtClean="0"/>
              <a:t>10/22/20</a:t>
            </a:fld>
            <a:endParaRPr lang="en-US"/>
          </a:p>
        </p:txBody>
      </p:sp>
      <p:sp>
        <p:nvSpPr>
          <p:cNvPr id="6" name="Footer Placeholder 5">
            <a:extLst>
              <a:ext uri="{FF2B5EF4-FFF2-40B4-BE49-F238E27FC236}">
                <a16:creationId xmlns:a16="http://schemas.microsoft.com/office/drawing/2014/main" id="{45248D87-EB47-7A45-B301-C08D688760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A098FE-A0ED-604D-8B59-D3555403767B}"/>
              </a:ext>
            </a:extLst>
          </p:cNvPr>
          <p:cNvSpPr>
            <a:spLocks noGrp="1"/>
          </p:cNvSpPr>
          <p:nvPr>
            <p:ph type="sldNum" sz="quarter" idx="12"/>
          </p:nvPr>
        </p:nvSpPr>
        <p:spPr/>
        <p:txBody>
          <a:bodyPr/>
          <a:lstStyle/>
          <a:p>
            <a:fld id="{D5BFF776-FD5D-AF41-BEFC-45060497D528}" type="slidenum">
              <a:rPr lang="en-US" smtClean="0"/>
              <a:t>‹#›</a:t>
            </a:fld>
            <a:endParaRPr lang="en-US"/>
          </a:p>
        </p:txBody>
      </p:sp>
    </p:spTree>
    <p:extLst>
      <p:ext uri="{BB962C8B-B14F-4D97-AF65-F5344CB8AC3E}">
        <p14:creationId xmlns:p14="http://schemas.microsoft.com/office/powerpoint/2010/main" val="1001834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F529-3011-F44C-933C-5376825D5F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873CE4-0481-4649-AD17-957079037A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26DF64-C1E8-A14A-ADEA-FF8B392FB0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E14DE8-3D5D-7C42-9674-CF690C9C77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55B79A-1361-AE41-9DC7-598A4D8A5A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5AAB09-22CC-3747-9B3D-65761ECAFB2F}"/>
              </a:ext>
            </a:extLst>
          </p:cNvPr>
          <p:cNvSpPr>
            <a:spLocks noGrp="1"/>
          </p:cNvSpPr>
          <p:nvPr>
            <p:ph type="dt" sz="half" idx="10"/>
          </p:nvPr>
        </p:nvSpPr>
        <p:spPr/>
        <p:txBody>
          <a:bodyPr/>
          <a:lstStyle/>
          <a:p>
            <a:fld id="{C360A9F6-F29A-7948-8FBF-9CCA9058AE7C}" type="datetimeFigureOut">
              <a:rPr lang="en-US" smtClean="0"/>
              <a:t>10/22/20</a:t>
            </a:fld>
            <a:endParaRPr lang="en-US"/>
          </a:p>
        </p:txBody>
      </p:sp>
      <p:sp>
        <p:nvSpPr>
          <p:cNvPr id="8" name="Footer Placeholder 7">
            <a:extLst>
              <a:ext uri="{FF2B5EF4-FFF2-40B4-BE49-F238E27FC236}">
                <a16:creationId xmlns:a16="http://schemas.microsoft.com/office/drawing/2014/main" id="{54A3C8E0-4AD5-854F-9C4A-149E260EE0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5171F3-5A41-D845-BF20-199E3C50ECEE}"/>
              </a:ext>
            </a:extLst>
          </p:cNvPr>
          <p:cNvSpPr>
            <a:spLocks noGrp="1"/>
          </p:cNvSpPr>
          <p:nvPr>
            <p:ph type="sldNum" sz="quarter" idx="12"/>
          </p:nvPr>
        </p:nvSpPr>
        <p:spPr/>
        <p:txBody>
          <a:bodyPr/>
          <a:lstStyle/>
          <a:p>
            <a:fld id="{D5BFF776-FD5D-AF41-BEFC-45060497D528}" type="slidenum">
              <a:rPr lang="en-US" smtClean="0"/>
              <a:t>‹#›</a:t>
            </a:fld>
            <a:endParaRPr lang="en-US"/>
          </a:p>
        </p:txBody>
      </p:sp>
    </p:spTree>
    <p:extLst>
      <p:ext uri="{BB962C8B-B14F-4D97-AF65-F5344CB8AC3E}">
        <p14:creationId xmlns:p14="http://schemas.microsoft.com/office/powerpoint/2010/main" val="1974215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BE868-0F8A-7241-9F1C-895ADC4810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ADA3E2-6823-014A-9563-33471F5B98A7}"/>
              </a:ext>
            </a:extLst>
          </p:cNvPr>
          <p:cNvSpPr>
            <a:spLocks noGrp="1"/>
          </p:cNvSpPr>
          <p:nvPr>
            <p:ph type="dt" sz="half" idx="10"/>
          </p:nvPr>
        </p:nvSpPr>
        <p:spPr/>
        <p:txBody>
          <a:bodyPr/>
          <a:lstStyle/>
          <a:p>
            <a:fld id="{C360A9F6-F29A-7948-8FBF-9CCA9058AE7C}" type="datetimeFigureOut">
              <a:rPr lang="en-US" smtClean="0"/>
              <a:t>10/22/20</a:t>
            </a:fld>
            <a:endParaRPr lang="en-US"/>
          </a:p>
        </p:txBody>
      </p:sp>
      <p:sp>
        <p:nvSpPr>
          <p:cNvPr id="4" name="Footer Placeholder 3">
            <a:extLst>
              <a:ext uri="{FF2B5EF4-FFF2-40B4-BE49-F238E27FC236}">
                <a16:creationId xmlns:a16="http://schemas.microsoft.com/office/drawing/2014/main" id="{38567F2F-CF07-3847-8CF8-BBBADC8B76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0864BC-0D23-014B-8310-7038D12F4D45}"/>
              </a:ext>
            </a:extLst>
          </p:cNvPr>
          <p:cNvSpPr>
            <a:spLocks noGrp="1"/>
          </p:cNvSpPr>
          <p:nvPr>
            <p:ph type="sldNum" sz="quarter" idx="12"/>
          </p:nvPr>
        </p:nvSpPr>
        <p:spPr/>
        <p:txBody>
          <a:bodyPr/>
          <a:lstStyle/>
          <a:p>
            <a:fld id="{D5BFF776-FD5D-AF41-BEFC-45060497D528}" type="slidenum">
              <a:rPr lang="en-US" smtClean="0"/>
              <a:t>‹#›</a:t>
            </a:fld>
            <a:endParaRPr lang="en-US"/>
          </a:p>
        </p:txBody>
      </p:sp>
    </p:spTree>
    <p:extLst>
      <p:ext uri="{BB962C8B-B14F-4D97-AF65-F5344CB8AC3E}">
        <p14:creationId xmlns:p14="http://schemas.microsoft.com/office/powerpoint/2010/main" val="119676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DDF426-17D2-CB4D-80AD-3F378D77A6FE}"/>
              </a:ext>
            </a:extLst>
          </p:cNvPr>
          <p:cNvSpPr>
            <a:spLocks noGrp="1"/>
          </p:cNvSpPr>
          <p:nvPr>
            <p:ph type="dt" sz="half" idx="10"/>
          </p:nvPr>
        </p:nvSpPr>
        <p:spPr/>
        <p:txBody>
          <a:bodyPr/>
          <a:lstStyle/>
          <a:p>
            <a:fld id="{C360A9F6-F29A-7948-8FBF-9CCA9058AE7C}" type="datetimeFigureOut">
              <a:rPr lang="en-US" smtClean="0"/>
              <a:t>10/22/20</a:t>
            </a:fld>
            <a:endParaRPr lang="en-US"/>
          </a:p>
        </p:txBody>
      </p:sp>
      <p:sp>
        <p:nvSpPr>
          <p:cNvPr id="3" name="Footer Placeholder 2">
            <a:extLst>
              <a:ext uri="{FF2B5EF4-FFF2-40B4-BE49-F238E27FC236}">
                <a16:creationId xmlns:a16="http://schemas.microsoft.com/office/drawing/2014/main" id="{3CE21AA4-ACDA-8B47-B7C5-3244DC8B4B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70A9A9-D17C-924B-8980-3E43D2AC0C6D}"/>
              </a:ext>
            </a:extLst>
          </p:cNvPr>
          <p:cNvSpPr>
            <a:spLocks noGrp="1"/>
          </p:cNvSpPr>
          <p:nvPr>
            <p:ph type="sldNum" sz="quarter" idx="12"/>
          </p:nvPr>
        </p:nvSpPr>
        <p:spPr/>
        <p:txBody>
          <a:bodyPr/>
          <a:lstStyle/>
          <a:p>
            <a:fld id="{D5BFF776-FD5D-AF41-BEFC-45060497D528}" type="slidenum">
              <a:rPr lang="en-US" smtClean="0"/>
              <a:t>‹#›</a:t>
            </a:fld>
            <a:endParaRPr lang="en-US"/>
          </a:p>
        </p:txBody>
      </p:sp>
    </p:spTree>
    <p:extLst>
      <p:ext uri="{BB962C8B-B14F-4D97-AF65-F5344CB8AC3E}">
        <p14:creationId xmlns:p14="http://schemas.microsoft.com/office/powerpoint/2010/main" val="2297625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BC5FF-A77A-2F4D-B60E-EB9E5E2E97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2A0574-0907-394C-9AE4-7FAD31FFE0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0E9799-DB32-AB4E-BE2F-7220793BC6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030BB2-8F4A-2343-B021-C89A0D1612AE}"/>
              </a:ext>
            </a:extLst>
          </p:cNvPr>
          <p:cNvSpPr>
            <a:spLocks noGrp="1"/>
          </p:cNvSpPr>
          <p:nvPr>
            <p:ph type="dt" sz="half" idx="10"/>
          </p:nvPr>
        </p:nvSpPr>
        <p:spPr/>
        <p:txBody>
          <a:bodyPr/>
          <a:lstStyle/>
          <a:p>
            <a:fld id="{C360A9F6-F29A-7948-8FBF-9CCA9058AE7C}" type="datetimeFigureOut">
              <a:rPr lang="en-US" smtClean="0"/>
              <a:t>10/22/20</a:t>
            </a:fld>
            <a:endParaRPr lang="en-US"/>
          </a:p>
        </p:txBody>
      </p:sp>
      <p:sp>
        <p:nvSpPr>
          <p:cNvPr id="6" name="Footer Placeholder 5">
            <a:extLst>
              <a:ext uri="{FF2B5EF4-FFF2-40B4-BE49-F238E27FC236}">
                <a16:creationId xmlns:a16="http://schemas.microsoft.com/office/drawing/2014/main" id="{349A5DD2-818C-9145-A4BB-ED12464A6A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6F44F-0B04-E442-B63A-CCB1D335F77B}"/>
              </a:ext>
            </a:extLst>
          </p:cNvPr>
          <p:cNvSpPr>
            <a:spLocks noGrp="1"/>
          </p:cNvSpPr>
          <p:nvPr>
            <p:ph type="sldNum" sz="quarter" idx="12"/>
          </p:nvPr>
        </p:nvSpPr>
        <p:spPr/>
        <p:txBody>
          <a:bodyPr/>
          <a:lstStyle/>
          <a:p>
            <a:fld id="{D5BFF776-FD5D-AF41-BEFC-45060497D528}" type="slidenum">
              <a:rPr lang="en-US" smtClean="0"/>
              <a:t>‹#›</a:t>
            </a:fld>
            <a:endParaRPr lang="en-US"/>
          </a:p>
        </p:txBody>
      </p:sp>
    </p:spTree>
    <p:extLst>
      <p:ext uri="{BB962C8B-B14F-4D97-AF65-F5344CB8AC3E}">
        <p14:creationId xmlns:p14="http://schemas.microsoft.com/office/powerpoint/2010/main" val="1964310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41BE-E730-6F4E-9D62-600CFCA88F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50B914-B427-DD40-9743-E867B5CD56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277148-60D4-9046-8C84-055A89D64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0D9C96-8CAA-E74F-A81D-274858F5D814}"/>
              </a:ext>
            </a:extLst>
          </p:cNvPr>
          <p:cNvSpPr>
            <a:spLocks noGrp="1"/>
          </p:cNvSpPr>
          <p:nvPr>
            <p:ph type="dt" sz="half" idx="10"/>
          </p:nvPr>
        </p:nvSpPr>
        <p:spPr/>
        <p:txBody>
          <a:bodyPr/>
          <a:lstStyle/>
          <a:p>
            <a:fld id="{C360A9F6-F29A-7948-8FBF-9CCA9058AE7C}" type="datetimeFigureOut">
              <a:rPr lang="en-US" smtClean="0"/>
              <a:t>10/22/20</a:t>
            </a:fld>
            <a:endParaRPr lang="en-US"/>
          </a:p>
        </p:txBody>
      </p:sp>
      <p:sp>
        <p:nvSpPr>
          <p:cNvPr id="6" name="Footer Placeholder 5">
            <a:extLst>
              <a:ext uri="{FF2B5EF4-FFF2-40B4-BE49-F238E27FC236}">
                <a16:creationId xmlns:a16="http://schemas.microsoft.com/office/drawing/2014/main" id="{EFAC6A7F-8777-3241-903F-A017277C19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21E31-741D-7C4E-8D86-9EB9EE936977}"/>
              </a:ext>
            </a:extLst>
          </p:cNvPr>
          <p:cNvSpPr>
            <a:spLocks noGrp="1"/>
          </p:cNvSpPr>
          <p:nvPr>
            <p:ph type="sldNum" sz="quarter" idx="12"/>
          </p:nvPr>
        </p:nvSpPr>
        <p:spPr/>
        <p:txBody>
          <a:bodyPr/>
          <a:lstStyle/>
          <a:p>
            <a:fld id="{D5BFF776-FD5D-AF41-BEFC-45060497D528}" type="slidenum">
              <a:rPr lang="en-US" smtClean="0"/>
              <a:t>‹#›</a:t>
            </a:fld>
            <a:endParaRPr lang="en-US"/>
          </a:p>
        </p:txBody>
      </p:sp>
    </p:spTree>
    <p:extLst>
      <p:ext uri="{BB962C8B-B14F-4D97-AF65-F5344CB8AC3E}">
        <p14:creationId xmlns:p14="http://schemas.microsoft.com/office/powerpoint/2010/main" val="282674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217BD3-F4DD-894E-8506-7EAB408C6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82C8DF-AC11-B64A-B508-EEBC2BE62A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31C772-99B0-314B-8CC8-C3B13940AC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60A9F6-F29A-7948-8FBF-9CCA9058AE7C}" type="datetimeFigureOut">
              <a:rPr lang="en-US" smtClean="0"/>
              <a:t>10/22/20</a:t>
            </a:fld>
            <a:endParaRPr lang="en-US"/>
          </a:p>
        </p:txBody>
      </p:sp>
      <p:sp>
        <p:nvSpPr>
          <p:cNvPr id="5" name="Footer Placeholder 4">
            <a:extLst>
              <a:ext uri="{FF2B5EF4-FFF2-40B4-BE49-F238E27FC236}">
                <a16:creationId xmlns:a16="http://schemas.microsoft.com/office/drawing/2014/main" id="{7068C40B-04F1-9D47-83D4-96B84855C7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A90504-0EA6-6346-8BF9-A1B92E4F44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FF776-FD5D-AF41-BEFC-45060497D528}" type="slidenum">
              <a:rPr lang="en-US" smtClean="0"/>
              <a:t>‹#›</a:t>
            </a:fld>
            <a:endParaRPr lang="en-US"/>
          </a:p>
        </p:txBody>
      </p:sp>
    </p:spTree>
    <p:extLst>
      <p:ext uri="{BB962C8B-B14F-4D97-AF65-F5344CB8AC3E}">
        <p14:creationId xmlns:p14="http://schemas.microsoft.com/office/powerpoint/2010/main" val="265993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622951-90DA-9C41-ADED-9A3B1430A597}"/>
              </a:ext>
            </a:extLst>
          </p:cNvPr>
          <p:cNvPicPr>
            <a:picLocks noChangeAspect="1"/>
          </p:cNvPicPr>
          <p:nvPr/>
        </p:nvPicPr>
        <p:blipFill>
          <a:blip r:embed="rId2"/>
          <a:stretch>
            <a:fillRect/>
          </a:stretch>
        </p:blipFill>
        <p:spPr>
          <a:xfrm>
            <a:off x="0" y="-1"/>
            <a:ext cx="12192000" cy="7224889"/>
          </a:xfrm>
          <a:prstGeom prst="rect">
            <a:avLst/>
          </a:prstGeom>
        </p:spPr>
      </p:pic>
      <p:sp>
        <p:nvSpPr>
          <p:cNvPr id="5" name="Rectangle 4">
            <a:extLst>
              <a:ext uri="{FF2B5EF4-FFF2-40B4-BE49-F238E27FC236}">
                <a16:creationId xmlns:a16="http://schemas.microsoft.com/office/drawing/2014/main" id="{C36FFEB2-50ED-BB45-8B32-CA67E21D0353}"/>
              </a:ext>
            </a:extLst>
          </p:cNvPr>
          <p:cNvSpPr/>
          <p:nvPr/>
        </p:nvSpPr>
        <p:spPr>
          <a:xfrm>
            <a:off x="0" y="0"/>
            <a:ext cx="12409714" cy="7427167"/>
          </a:xfrm>
          <a:prstGeom prst="rect">
            <a:avLst/>
          </a:prstGeom>
          <a:solidFill>
            <a:srgbClr val="FFFFFF">
              <a:alpha val="4078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779FF277-0AF5-344E-B946-6F6531E643A1}"/>
              </a:ext>
            </a:extLst>
          </p:cNvPr>
          <p:cNvSpPr/>
          <p:nvPr/>
        </p:nvSpPr>
        <p:spPr>
          <a:xfrm>
            <a:off x="2102349" y="2316163"/>
            <a:ext cx="8205015" cy="27028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A3E91B65-E132-524A-B904-315324EC56D1}"/>
              </a:ext>
            </a:extLst>
          </p:cNvPr>
          <p:cNvSpPr/>
          <p:nvPr/>
        </p:nvSpPr>
        <p:spPr>
          <a:xfrm>
            <a:off x="3163003" y="3166800"/>
            <a:ext cx="5865994" cy="27028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B48C5F02-201C-3047-8E7F-3539C19CCAA7}"/>
              </a:ext>
            </a:extLst>
          </p:cNvPr>
          <p:cNvSpPr>
            <a:spLocks noGrp="1"/>
          </p:cNvSpPr>
          <p:nvPr>
            <p:ph type="ctrTitle"/>
          </p:nvPr>
        </p:nvSpPr>
        <p:spPr/>
        <p:txBody>
          <a:bodyPr/>
          <a:lstStyle/>
          <a:p>
            <a:r>
              <a:rPr lang="en-US" dirty="0">
                <a:latin typeface="Century Gothic" panose="020B0502020202020204" pitchFamily="34" charset="0"/>
              </a:rPr>
              <a:t>Sali – Your </a:t>
            </a:r>
            <a:r>
              <a:rPr lang="en-US" dirty="0" err="1">
                <a:latin typeface="Century Gothic" panose="020B0502020202020204" pitchFamily="34" charset="0"/>
              </a:rPr>
              <a:t>AutoDrives</a:t>
            </a:r>
            <a:r>
              <a:rPr lang="en-US" dirty="0">
                <a:latin typeface="Century Gothic" panose="020B0502020202020204" pitchFamily="34" charset="0"/>
              </a:rPr>
              <a:t> Booking Bot </a:t>
            </a:r>
          </a:p>
        </p:txBody>
      </p:sp>
      <p:sp>
        <p:nvSpPr>
          <p:cNvPr id="3" name="Subtitle 2">
            <a:extLst>
              <a:ext uri="{FF2B5EF4-FFF2-40B4-BE49-F238E27FC236}">
                <a16:creationId xmlns:a16="http://schemas.microsoft.com/office/drawing/2014/main" id="{B4B83907-90A9-B94F-8C75-DFD4B651D516}"/>
              </a:ext>
            </a:extLst>
          </p:cNvPr>
          <p:cNvSpPr>
            <a:spLocks noGrp="1"/>
          </p:cNvSpPr>
          <p:nvPr>
            <p:ph type="subTitle" idx="1"/>
          </p:nvPr>
        </p:nvSpPr>
        <p:spPr>
          <a:xfrm>
            <a:off x="1524000" y="3602037"/>
            <a:ext cx="9144000" cy="1938791"/>
          </a:xfrm>
        </p:spPr>
        <p:txBody>
          <a:bodyPr>
            <a:normAutofit/>
          </a:bodyPr>
          <a:lstStyle/>
          <a:p>
            <a:r>
              <a:rPr lang="en-US" dirty="0">
                <a:latin typeface="Century Gothic" panose="020B0502020202020204" pitchFamily="34" charset="0"/>
              </a:rPr>
              <a:t>By: Alexandra </a:t>
            </a:r>
            <a:r>
              <a:rPr lang="en-US" dirty="0" err="1">
                <a:latin typeface="Century Gothic" panose="020B0502020202020204" pitchFamily="34" charset="0"/>
              </a:rPr>
              <a:t>Dumitras-Geli</a:t>
            </a:r>
            <a:r>
              <a:rPr lang="en-US" dirty="0">
                <a:latin typeface="Century Gothic" panose="020B0502020202020204" pitchFamily="34" charset="0"/>
              </a:rPr>
              <a:t> 1003408314</a:t>
            </a:r>
          </a:p>
          <a:p>
            <a:r>
              <a:rPr lang="en-US" dirty="0">
                <a:latin typeface="Century Gothic" panose="020B0502020202020204" pitchFamily="34" charset="0"/>
              </a:rPr>
              <a:t>Jennifer Palfi 1003202438</a:t>
            </a:r>
          </a:p>
          <a:p>
            <a:r>
              <a:rPr lang="en-US" dirty="0">
                <a:latin typeface="Century Gothic" panose="020B0502020202020204" pitchFamily="34" charset="0"/>
              </a:rPr>
              <a:t>Nicole </a:t>
            </a:r>
            <a:r>
              <a:rPr lang="en-US" dirty="0" err="1">
                <a:latin typeface="Century Gothic" panose="020B0502020202020204" pitchFamily="34" charset="0"/>
              </a:rPr>
              <a:t>Stafferie</a:t>
            </a:r>
            <a:endParaRPr lang="en-US" dirty="0">
              <a:latin typeface="Century Gothic" panose="020B0502020202020204" pitchFamily="34" charset="0"/>
            </a:endParaRPr>
          </a:p>
          <a:p>
            <a:r>
              <a:rPr lang="en-US" dirty="0">
                <a:latin typeface="Century Gothic" panose="020B0502020202020204" pitchFamily="34" charset="0"/>
              </a:rPr>
              <a:t>Melanie </a:t>
            </a:r>
            <a:r>
              <a:rPr lang="en-US" dirty="0" err="1">
                <a:latin typeface="Century Gothic" panose="020B0502020202020204" pitchFamily="34" charset="0"/>
              </a:rPr>
              <a:t>Zaky</a:t>
            </a:r>
            <a:r>
              <a:rPr lang="en-US" dirty="0">
                <a:latin typeface="Century Gothic" panose="020B0502020202020204" pitchFamily="34" charset="0"/>
              </a:rPr>
              <a:t> </a:t>
            </a:r>
          </a:p>
        </p:txBody>
      </p:sp>
    </p:spTree>
    <p:extLst>
      <p:ext uri="{BB962C8B-B14F-4D97-AF65-F5344CB8AC3E}">
        <p14:creationId xmlns:p14="http://schemas.microsoft.com/office/powerpoint/2010/main" val="2213574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D28E8C-F651-E040-8953-BDD4C7CEF20D}"/>
              </a:ext>
            </a:extLst>
          </p:cNvPr>
          <p:cNvPicPr>
            <a:picLocks noChangeAspect="1"/>
          </p:cNvPicPr>
          <p:nvPr/>
        </p:nvPicPr>
        <p:blipFill>
          <a:blip r:embed="rId2"/>
          <a:stretch>
            <a:fillRect/>
          </a:stretch>
        </p:blipFill>
        <p:spPr>
          <a:xfrm>
            <a:off x="0" y="0"/>
            <a:ext cx="12409714" cy="7445828"/>
          </a:xfrm>
          <a:prstGeom prst="rect">
            <a:avLst/>
          </a:prstGeom>
        </p:spPr>
      </p:pic>
      <p:sp>
        <p:nvSpPr>
          <p:cNvPr id="6" name="Rectangle 5">
            <a:extLst>
              <a:ext uri="{FF2B5EF4-FFF2-40B4-BE49-F238E27FC236}">
                <a16:creationId xmlns:a16="http://schemas.microsoft.com/office/drawing/2014/main" id="{0568FEFE-2A2D-AB47-B64D-3E0014AEAA24}"/>
              </a:ext>
            </a:extLst>
          </p:cNvPr>
          <p:cNvSpPr/>
          <p:nvPr/>
        </p:nvSpPr>
        <p:spPr>
          <a:xfrm>
            <a:off x="0" y="0"/>
            <a:ext cx="12409714" cy="7427167"/>
          </a:xfrm>
          <a:prstGeom prst="rect">
            <a:avLst/>
          </a:prstGeom>
          <a:solidFill>
            <a:srgbClr val="000000">
              <a:alpha val="76471"/>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B293D52-266F-2C42-91FC-11E30A58B360}"/>
              </a:ext>
            </a:extLst>
          </p:cNvPr>
          <p:cNvSpPr/>
          <p:nvPr/>
        </p:nvSpPr>
        <p:spPr>
          <a:xfrm>
            <a:off x="838200" y="662781"/>
            <a:ext cx="4126316" cy="316471"/>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1">
            <a:extLst>
              <a:ext uri="{FF2B5EF4-FFF2-40B4-BE49-F238E27FC236}">
                <a16:creationId xmlns:a16="http://schemas.microsoft.com/office/drawing/2014/main" id="{2BEA1047-3166-B043-8B89-4B5320FEF870}"/>
              </a:ext>
            </a:extLst>
          </p:cNvPr>
          <p:cNvSpPr>
            <a:spLocks noGrp="1"/>
          </p:cNvSpPr>
          <p:nvPr>
            <p:ph type="title"/>
          </p:nvPr>
        </p:nvSpPr>
        <p:spPr>
          <a:xfrm>
            <a:off x="838200" y="0"/>
            <a:ext cx="10515600" cy="1325563"/>
          </a:xfrm>
        </p:spPr>
        <p:txBody>
          <a:bodyPr/>
          <a:lstStyle/>
          <a:p>
            <a:r>
              <a:rPr lang="en-US" dirty="0">
                <a:solidFill>
                  <a:schemeClr val="bg1"/>
                </a:solidFill>
                <a:latin typeface="Century Gothic" panose="020B0502020202020204" pitchFamily="34" charset="0"/>
              </a:rPr>
              <a:t>The Problem</a:t>
            </a:r>
          </a:p>
        </p:txBody>
      </p:sp>
      <p:sp>
        <p:nvSpPr>
          <p:cNvPr id="8" name="Content Placeholder 2">
            <a:extLst>
              <a:ext uri="{FF2B5EF4-FFF2-40B4-BE49-F238E27FC236}">
                <a16:creationId xmlns:a16="http://schemas.microsoft.com/office/drawing/2014/main" id="{4F4412B8-6824-B149-BDCA-7E5FCA113451}"/>
              </a:ext>
            </a:extLst>
          </p:cNvPr>
          <p:cNvSpPr>
            <a:spLocks noGrp="1"/>
          </p:cNvSpPr>
          <p:nvPr>
            <p:ph idx="1"/>
          </p:nvPr>
        </p:nvSpPr>
        <p:spPr>
          <a:xfrm>
            <a:off x="838200" y="1537914"/>
            <a:ext cx="10515600" cy="4351338"/>
          </a:xfrm>
        </p:spPr>
        <p:txBody>
          <a:bodyPr>
            <a:normAutofit lnSpcReduction="10000"/>
          </a:bodyPr>
          <a:lstStyle/>
          <a:p>
            <a:pPr marL="0" indent="0">
              <a:buNone/>
            </a:pPr>
            <a:r>
              <a:rPr lang="en-CA" dirty="0">
                <a:solidFill>
                  <a:schemeClr val="bg1"/>
                </a:solidFill>
                <a:latin typeface="Century Gothic" panose="020B0502020202020204" pitchFamily="34" charset="0"/>
              </a:rPr>
              <a:t>Manually operating vehicles is a concept of the past as we move into an era of autonomous, self-driving cars</a:t>
            </a:r>
          </a:p>
          <a:p>
            <a:pPr marL="0" indent="0">
              <a:buNone/>
            </a:pPr>
            <a:endParaRPr lang="en-CA" sz="2000" dirty="0">
              <a:solidFill>
                <a:schemeClr val="bg1"/>
              </a:solidFill>
              <a:latin typeface="Century Gothic" panose="020B0502020202020204" pitchFamily="34" charset="0"/>
            </a:endParaRPr>
          </a:p>
          <a:p>
            <a:pPr marL="0" indent="0">
              <a:buNone/>
            </a:pPr>
            <a:endParaRPr lang="en-CA" sz="2000" dirty="0">
              <a:solidFill>
                <a:schemeClr val="bg1"/>
              </a:solidFill>
              <a:latin typeface="Century Gothic" panose="020B0502020202020204" pitchFamily="34" charset="0"/>
            </a:endParaRPr>
          </a:p>
          <a:p>
            <a:pPr marL="0" indent="0" algn="ctr">
              <a:buNone/>
            </a:pPr>
            <a:r>
              <a:rPr lang="en-CA" dirty="0">
                <a:solidFill>
                  <a:schemeClr val="bg1"/>
                </a:solidFill>
                <a:latin typeface="Century Gothic" panose="020B0502020202020204" pitchFamily="34" charset="0"/>
              </a:rPr>
              <a:t>It is then worth questioning, if people aren’t driving their cars themselves anymore, would they need to own a car?</a:t>
            </a:r>
          </a:p>
          <a:p>
            <a:pPr marL="0" indent="0" algn="ctr">
              <a:buNone/>
            </a:pPr>
            <a:endParaRPr lang="en-CA" dirty="0">
              <a:solidFill>
                <a:schemeClr val="bg1"/>
              </a:solidFill>
              <a:latin typeface="Century Gothic" panose="020B0502020202020204" pitchFamily="34" charset="0"/>
            </a:endParaRPr>
          </a:p>
          <a:p>
            <a:pPr marL="0" indent="0" algn="ctr">
              <a:buNone/>
            </a:pPr>
            <a:r>
              <a:rPr lang="en-CA" dirty="0">
                <a:solidFill>
                  <a:schemeClr val="bg1"/>
                </a:solidFill>
                <a:latin typeface="Century Gothic" panose="020B0502020202020204" pitchFamily="34" charset="0"/>
              </a:rPr>
              <a:t>Could there be an autonomous car rental system to cater to this?</a:t>
            </a:r>
            <a:br>
              <a:rPr lang="en-CA" sz="2000" dirty="0"/>
            </a:br>
            <a:br>
              <a:rPr lang="en-CA" sz="2000" dirty="0"/>
            </a:br>
            <a:endParaRPr lang="en-US" sz="20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27229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drawing&#10;&#10;Description automatically generated">
            <a:extLst>
              <a:ext uri="{FF2B5EF4-FFF2-40B4-BE49-F238E27FC236}">
                <a16:creationId xmlns:a16="http://schemas.microsoft.com/office/drawing/2014/main" id="{F0AEFF49-A51C-8D4B-B7AD-399250877862}"/>
              </a:ext>
            </a:extLst>
          </p:cNvPr>
          <p:cNvPicPr>
            <a:picLocks noChangeAspect="1"/>
          </p:cNvPicPr>
          <p:nvPr/>
        </p:nvPicPr>
        <p:blipFill>
          <a:blip r:embed="rId3"/>
          <a:stretch>
            <a:fillRect/>
          </a:stretch>
        </p:blipFill>
        <p:spPr>
          <a:xfrm>
            <a:off x="0" y="1979"/>
            <a:ext cx="12192000" cy="6856021"/>
          </a:xfrm>
          <a:prstGeom prst="rect">
            <a:avLst/>
          </a:prstGeom>
        </p:spPr>
      </p:pic>
      <p:sp>
        <p:nvSpPr>
          <p:cNvPr id="9" name="Rectangle 8">
            <a:extLst>
              <a:ext uri="{FF2B5EF4-FFF2-40B4-BE49-F238E27FC236}">
                <a16:creationId xmlns:a16="http://schemas.microsoft.com/office/drawing/2014/main" id="{FC4FADA4-0530-B947-9A6F-2AFE01504084}"/>
              </a:ext>
            </a:extLst>
          </p:cNvPr>
          <p:cNvSpPr/>
          <p:nvPr/>
        </p:nvSpPr>
        <p:spPr>
          <a:xfrm>
            <a:off x="838200" y="477994"/>
            <a:ext cx="4126316" cy="3164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DA8B6E-7FD0-3A4C-B3E7-AD19E58C8A5C}"/>
              </a:ext>
            </a:extLst>
          </p:cNvPr>
          <p:cNvSpPr>
            <a:spLocks noGrp="1"/>
          </p:cNvSpPr>
          <p:nvPr>
            <p:ph type="title"/>
          </p:nvPr>
        </p:nvSpPr>
        <p:spPr>
          <a:xfrm>
            <a:off x="838200" y="-184787"/>
            <a:ext cx="10515600" cy="1325563"/>
          </a:xfrm>
        </p:spPr>
        <p:txBody>
          <a:bodyPr/>
          <a:lstStyle/>
          <a:p>
            <a:r>
              <a:rPr lang="en-US" dirty="0">
                <a:latin typeface="Century Gothic" panose="020B0502020202020204" pitchFamily="34" charset="0"/>
              </a:rPr>
              <a:t>The Goals</a:t>
            </a:r>
          </a:p>
        </p:txBody>
      </p:sp>
      <p:sp>
        <p:nvSpPr>
          <p:cNvPr id="3" name="Content Placeholder 2">
            <a:extLst>
              <a:ext uri="{FF2B5EF4-FFF2-40B4-BE49-F238E27FC236}">
                <a16:creationId xmlns:a16="http://schemas.microsoft.com/office/drawing/2014/main" id="{AE0CB55E-54A7-DE46-9231-250F5FAF95B4}"/>
              </a:ext>
            </a:extLst>
          </p:cNvPr>
          <p:cNvSpPr>
            <a:spLocks noGrp="1"/>
          </p:cNvSpPr>
          <p:nvPr>
            <p:ph idx="1"/>
          </p:nvPr>
        </p:nvSpPr>
        <p:spPr>
          <a:xfrm>
            <a:off x="838200" y="1253331"/>
            <a:ext cx="10515600" cy="4351338"/>
          </a:xfrm>
        </p:spPr>
        <p:txBody>
          <a:bodyPr>
            <a:normAutofit/>
          </a:bodyPr>
          <a:lstStyle/>
          <a:p>
            <a:r>
              <a:rPr lang="en-CA" sz="2400" dirty="0">
                <a:solidFill>
                  <a:schemeClr val="bg1"/>
                </a:solidFill>
                <a:latin typeface="Century Gothic" panose="020B0502020202020204" pitchFamily="34" charset="0"/>
              </a:rPr>
              <a:t>Accomplish the entire booking process for users seeking to book an autonomous vehicle</a:t>
            </a:r>
          </a:p>
          <a:p>
            <a:r>
              <a:rPr lang="en-CA" sz="2400" dirty="0">
                <a:solidFill>
                  <a:schemeClr val="bg1"/>
                </a:solidFill>
                <a:latin typeface="Century Gothic" panose="020B0502020202020204" pitchFamily="34" charset="0"/>
              </a:rPr>
              <a:t>Design a flow of questions that was conversational and simple to follow</a:t>
            </a:r>
          </a:p>
          <a:p>
            <a:r>
              <a:rPr lang="en-CA" sz="2400" dirty="0">
                <a:solidFill>
                  <a:schemeClr val="bg1"/>
                </a:solidFill>
                <a:latin typeface="Century Gothic" panose="020B0502020202020204" pitchFamily="34" charset="0"/>
              </a:rPr>
              <a:t>Create an excellent, personalized customer experience leaving no questions unanswered</a:t>
            </a:r>
            <a:endParaRPr lang="en-US" sz="20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4052152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DB6AFF1-5FD7-AC41-8EDB-45AA9E548D13}"/>
              </a:ext>
            </a:extLst>
          </p:cNvPr>
          <p:cNvSpPr/>
          <p:nvPr/>
        </p:nvSpPr>
        <p:spPr>
          <a:xfrm>
            <a:off x="248519" y="662782"/>
            <a:ext cx="8205015" cy="27028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1026" name="Picture 2">
            <a:extLst>
              <a:ext uri="{FF2B5EF4-FFF2-40B4-BE49-F238E27FC236}">
                <a16:creationId xmlns:a16="http://schemas.microsoft.com/office/drawing/2014/main" id="{054AE3F6-E843-1547-A2AE-8ABFBD1D76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2937"/>
          <a:stretch/>
        </p:blipFill>
        <p:spPr bwMode="auto">
          <a:xfrm>
            <a:off x="9021369" y="507586"/>
            <a:ext cx="2462541" cy="612648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28237C87-EBE7-684D-B751-106EBB3F4DEB}"/>
              </a:ext>
            </a:extLst>
          </p:cNvPr>
          <p:cNvSpPr>
            <a:spLocks noGrp="1"/>
          </p:cNvSpPr>
          <p:nvPr>
            <p:ph type="title"/>
          </p:nvPr>
        </p:nvSpPr>
        <p:spPr>
          <a:xfrm>
            <a:off x="248520" y="0"/>
            <a:ext cx="10515600" cy="1325563"/>
          </a:xfrm>
        </p:spPr>
        <p:txBody>
          <a:bodyPr>
            <a:normAutofit/>
          </a:bodyPr>
          <a:lstStyle/>
          <a:p>
            <a:r>
              <a:rPr lang="en-US" sz="4000" dirty="0">
                <a:latin typeface="Century Gothic" panose="020B0502020202020204" pitchFamily="34" charset="0"/>
              </a:rPr>
              <a:t>Overview of Sali- the Booking Bot</a:t>
            </a:r>
          </a:p>
        </p:txBody>
      </p:sp>
      <p:sp>
        <p:nvSpPr>
          <p:cNvPr id="10" name="Rectangle 9">
            <a:extLst>
              <a:ext uri="{FF2B5EF4-FFF2-40B4-BE49-F238E27FC236}">
                <a16:creationId xmlns:a16="http://schemas.microsoft.com/office/drawing/2014/main" id="{C0F2AED9-7A31-1549-B0C9-5850E3628B84}"/>
              </a:ext>
            </a:extLst>
          </p:cNvPr>
          <p:cNvSpPr/>
          <p:nvPr/>
        </p:nvSpPr>
        <p:spPr>
          <a:xfrm>
            <a:off x="1091459" y="3774617"/>
            <a:ext cx="7463379" cy="93461"/>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E5093119-C714-E940-BE9A-B47E6EA34EED}"/>
              </a:ext>
            </a:extLst>
          </p:cNvPr>
          <p:cNvSpPr/>
          <p:nvPr/>
        </p:nvSpPr>
        <p:spPr>
          <a:xfrm>
            <a:off x="2923369" y="4374886"/>
            <a:ext cx="3757349" cy="93461"/>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Content Placeholder 2">
            <a:extLst>
              <a:ext uri="{FF2B5EF4-FFF2-40B4-BE49-F238E27FC236}">
                <a16:creationId xmlns:a16="http://schemas.microsoft.com/office/drawing/2014/main" id="{FBE58B49-6C16-AF49-8455-A33A1DCCEC7D}"/>
              </a:ext>
            </a:extLst>
          </p:cNvPr>
          <p:cNvSpPr>
            <a:spLocks noGrp="1"/>
          </p:cNvSpPr>
          <p:nvPr>
            <p:ph idx="1"/>
          </p:nvPr>
        </p:nvSpPr>
        <p:spPr>
          <a:xfrm>
            <a:off x="838200" y="1253331"/>
            <a:ext cx="7969898" cy="4351338"/>
          </a:xfrm>
        </p:spPr>
        <p:txBody>
          <a:bodyPr>
            <a:normAutofit/>
          </a:bodyPr>
          <a:lstStyle/>
          <a:p>
            <a:pPr>
              <a:lnSpc>
                <a:spcPct val="200000"/>
              </a:lnSpc>
            </a:pPr>
            <a:r>
              <a:rPr lang="en-US" sz="2000" dirty="0">
                <a:latin typeface="Century Gothic" panose="020B0502020202020204" pitchFamily="34" charset="0"/>
              </a:rPr>
              <a:t>Sali is a responsive chatbot that assists users in booking an autonomous vehicle service for themselves</a:t>
            </a:r>
          </a:p>
          <a:p>
            <a:pPr marL="0" indent="0">
              <a:lnSpc>
                <a:spcPct val="200000"/>
              </a:lnSpc>
              <a:buNone/>
            </a:pPr>
            <a:r>
              <a:rPr lang="en-US" sz="2000" dirty="0">
                <a:latin typeface="Century Gothic" panose="020B0502020202020204" pitchFamily="34" charset="0"/>
              </a:rPr>
              <a:t>Looking to answer the question of: </a:t>
            </a:r>
          </a:p>
          <a:p>
            <a:pPr marL="0" indent="0" algn="ctr">
              <a:lnSpc>
                <a:spcPct val="200000"/>
              </a:lnSpc>
              <a:buNone/>
            </a:pPr>
            <a:r>
              <a:rPr lang="en-CA" sz="2000" i="1" dirty="0">
                <a:latin typeface="Century Gothic" panose="020B0502020202020204" pitchFamily="34" charset="0"/>
              </a:rPr>
              <a:t>How might we build a chatbot to help people book an autonomous vehicle?</a:t>
            </a:r>
            <a:endParaRPr lang="en-US" sz="2000" i="1" dirty="0">
              <a:latin typeface="Century Gothic" panose="020B0502020202020204" pitchFamily="34" charset="0"/>
            </a:endParaRPr>
          </a:p>
          <a:p>
            <a:pPr>
              <a:lnSpc>
                <a:spcPct val="200000"/>
              </a:lnSpc>
            </a:pPr>
            <a:endParaRPr lang="en-US" sz="2000" dirty="0">
              <a:latin typeface="Century Gothic" panose="020B0502020202020204" pitchFamily="34" charset="0"/>
            </a:endParaRPr>
          </a:p>
        </p:txBody>
      </p:sp>
    </p:spTree>
    <p:extLst>
      <p:ext uri="{BB962C8B-B14F-4D97-AF65-F5344CB8AC3E}">
        <p14:creationId xmlns:p14="http://schemas.microsoft.com/office/powerpoint/2010/main" val="2818937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896628E-B73E-7D45-986F-AA82DE223069}"/>
              </a:ext>
            </a:extLst>
          </p:cNvPr>
          <p:cNvSpPr/>
          <p:nvPr/>
        </p:nvSpPr>
        <p:spPr>
          <a:xfrm>
            <a:off x="248520" y="681036"/>
            <a:ext cx="3539710" cy="25202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1">
            <a:extLst>
              <a:ext uri="{FF2B5EF4-FFF2-40B4-BE49-F238E27FC236}">
                <a16:creationId xmlns:a16="http://schemas.microsoft.com/office/drawing/2014/main" id="{9C0197D0-5636-594B-8018-77EA4D2E4A09}"/>
              </a:ext>
            </a:extLst>
          </p:cNvPr>
          <p:cNvSpPr>
            <a:spLocks noGrp="1"/>
          </p:cNvSpPr>
          <p:nvPr>
            <p:ph type="title"/>
          </p:nvPr>
        </p:nvSpPr>
        <p:spPr>
          <a:xfrm>
            <a:off x="248520" y="0"/>
            <a:ext cx="10515600" cy="1325563"/>
          </a:xfrm>
        </p:spPr>
        <p:txBody>
          <a:bodyPr>
            <a:normAutofit/>
          </a:bodyPr>
          <a:lstStyle/>
          <a:p>
            <a:r>
              <a:rPr lang="en-US" sz="4000" dirty="0">
                <a:latin typeface="Century Gothic" panose="020B0502020202020204" pitchFamily="34" charset="0"/>
              </a:rPr>
              <a:t>Amazon Lex</a:t>
            </a:r>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6AFF8BFB-2AD4-5041-8FE9-7328B842877E}"/>
              </a:ext>
            </a:extLst>
          </p:cNvPr>
          <p:cNvPicPr>
            <a:picLocks noChangeAspect="1"/>
          </p:cNvPicPr>
          <p:nvPr/>
        </p:nvPicPr>
        <p:blipFill>
          <a:blip r:embed="rId3"/>
          <a:stretch>
            <a:fillRect/>
          </a:stretch>
        </p:blipFill>
        <p:spPr>
          <a:xfrm>
            <a:off x="145650" y="1565275"/>
            <a:ext cx="3617550" cy="3727450"/>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139B6B8D-7BC1-CD4D-BF96-A34ED05350B0}"/>
              </a:ext>
            </a:extLst>
          </p:cNvPr>
          <p:cNvPicPr>
            <a:picLocks noChangeAspect="1"/>
          </p:cNvPicPr>
          <p:nvPr/>
        </p:nvPicPr>
        <p:blipFill>
          <a:blip r:embed="rId4"/>
          <a:stretch>
            <a:fillRect/>
          </a:stretch>
        </p:blipFill>
        <p:spPr>
          <a:xfrm>
            <a:off x="3763200" y="1565275"/>
            <a:ext cx="3257396" cy="3727451"/>
          </a:xfrm>
          <a:prstGeom prst="rect">
            <a:avLst/>
          </a:prstGeom>
        </p:spPr>
      </p:pic>
      <p:pic>
        <p:nvPicPr>
          <p:cNvPr id="13" name="Picture 12" descr="Text&#10;&#10;Description automatically generated">
            <a:extLst>
              <a:ext uri="{FF2B5EF4-FFF2-40B4-BE49-F238E27FC236}">
                <a16:creationId xmlns:a16="http://schemas.microsoft.com/office/drawing/2014/main" id="{D2515314-2CFF-0245-B5C8-61C4A071DF47}"/>
              </a:ext>
            </a:extLst>
          </p:cNvPr>
          <p:cNvPicPr>
            <a:picLocks noChangeAspect="1"/>
          </p:cNvPicPr>
          <p:nvPr/>
        </p:nvPicPr>
        <p:blipFill>
          <a:blip r:embed="rId5"/>
          <a:stretch>
            <a:fillRect/>
          </a:stretch>
        </p:blipFill>
        <p:spPr>
          <a:xfrm>
            <a:off x="7023178" y="1385533"/>
            <a:ext cx="5023172" cy="4086933"/>
          </a:xfrm>
          <a:prstGeom prst="rect">
            <a:avLst/>
          </a:prstGeom>
        </p:spPr>
      </p:pic>
    </p:spTree>
    <p:extLst>
      <p:ext uri="{BB962C8B-B14F-4D97-AF65-F5344CB8AC3E}">
        <p14:creationId xmlns:p14="http://schemas.microsoft.com/office/powerpoint/2010/main" val="2952352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243</Words>
  <Application>Microsoft Macintosh PowerPoint</Application>
  <PresentationFormat>Widescreen</PresentationFormat>
  <Paragraphs>25</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Century Gothic</vt:lpstr>
      <vt:lpstr>Office Theme</vt:lpstr>
      <vt:lpstr>Sali – Your AutoDrives Booking Bot </vt:lpstr>
      <vt:lpstr>The Problem</vt:lpstr>
      <vt:lpstr>The Goals</vt:lpstr>
      <vt:lpstr>Overview of Sali- the Booking Bot</vt:lpstr>
      <vt:lpstr>Amazon Lex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Sali – Your AutoDrives Booking Bot </dc:title>
  <dc:creator>Alex Dumitras-geli</dc:creator>
  <cp:lastModifiedBy>Jennifer Palfi</cp:lastModifiedBy>
  <cp:revision>7</cp:revision>
  <dcterms:created xsi:type="dcterms:W3CDTF">2020-10-22T21:49:10Z</dcterms:created>
  <dcterms:modified xsi:type="dcterms:W3CDTF">2020-10-22T23:20:50Z</dcterms:modified>
</cp:coreProperties>
</file>