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4669" autoAdjust="0"/>
  </p:normalViewPr>
  <p:slideViewPr>
    <p:cSldViewPr>
      <p:cViewPr>
        <p:scale>
          <a:sx n="80" d="100"/>
          <a:sy n="80" d="100"/>
        </p:scale>
        <p:origin x="-1044" y="3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 name="직각 삼각형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제목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ko-KR" altLang="en-US" smtClean="0"/>
              <a:t>마스터 제목 스타일 편집</a:t>
            </a:r>
            <a:endParaRPr kumimoji="0" lang="en-US"/>
          </a:p>
        </p:txBody>
      </p:sp>
      <p:sp>
        <p:nvSpPr>
          <p:cNvPr id="17" name="부제목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ko-KR" altLang="en-US" smtClean="0"/>
              <a:t>마스터 부제목 스타일 편집</a:t>
            </a:r>
            <a:endParaRPr kumimoji="0" lang="en-US"/>
          </a:p>
        </p:txBody>
      </p:sp>
      <p:grpSp>
        <p:nvGrpSpPr>
          <p:cNvPr id="2" name="그룹 1"/>
          <p:cNvGrpSpPr/>
          <p:nvPr/>
        </p:nvGrpSpPr>
        <p:grpSpPr>
          <a:xfrm>
            <a:off x="-3765" y="4953000"/>
            <a:ext cx="9147765" cy="1912088"/>
            <a:chOff x="-3765" y="4832896"/>
            <a:chExt cx="9147765" cy="2032192"/>
          </a:xfrm>
        </p:grpSpPr>
        <p:sp>
          <p:nvSpPr>
            <p:cNvPr id="7" name="자유형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자유형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자유형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직선 연결선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날짜 개체 틀 29"/>
          <p:cNvSpPr>
            <a:spLocks noGrp="1"/>
          </p:cNvSpPr>
          <p:nvPr>
            <p:ph type="dt" sz="half" idx="10"/>
          </p:nvPr>
        </p:nvSpPr>
        <p:spPr/>
        <p:txBody>
          <a:bodyPr/>
          <a:lstStyle>
            <a:lvl1pPr>
              <a:defRPr>
                <a:solidFill>
                  <a:srgbClr val="FFFFFF"/>
                </a:solidFill>
              </a:defRPr>
            </a:lvl1pPr>
            <a:extLst/>
          </a:lstStyle>
          <a:p>
            <a:fld id="{1DB29C03-E710-40B4-B834-B4312E282922}" type="datetimeFigureOut">
              <a:rPr lang="ko-KR" altLang="en-US" smtClean="0"/>
              <a:t>2021-10-25</a:t>
            </a:fld>
            <a:endParaRPr lang="ko-KR" altLang="en-US"/>
          </a:p>
        </p:txBody>
      </p:sp>
      <p:sp>
        <p:nvSpPr>
          <p:cNvPr id="19" name="바닥글 개체 틀 18"/>
          <p:cNvSpPr>
            <a:spLocks noGrp="1"/>
          </p:cNvSpPr>
          <p:nvPr>
            <p:ph type="ftr" sz="quarter" idx="11"/>
          </p:nvPr>
        </p:nvSpPr>
        <p:spPr/>
        <p:txBody>
          <a:bodyPr/>
          <a:lstStyle>
            <a:lvl1pPr>
              <a:defRPr>
                <a:solidFill>
                  <a:schemeClr val="accent1">
                    <a:tint val="20000"/>
                  </a:schemeClr>
                </a:solidFill>
              </a:defRPr>
            </a:lvl1pPr>
            <a:extLst/>
          </a:lstStyle>
          <a:p>
            <a:endParaRPr lang="ko-KR" altLang="en-US"/>
          </a:p>
        </p:txBody>
      </p:sp>
      <p:sp>
        <p:nvSpPr>
          <p:cNvPr id="27" name="슬라이드 번호 개체 틀 26"/>
          <p:cNvSpPr>
            <a:spLocks noGrp="1"/>
          </p:cNvSpPr>
          <p:nvPr>
            <p:ph type="sldNum" sz="quarter" idx="12"/>
          </p:nvPr>
        </p:nvSpPr>
        <p:spPr/>
        <p:txBody>
          <a:bodyPr/>
          <a:lstStyle>
            <a:lvl1pPr>
              <a:defRPr>
                <a:solidFill>
                  <a:srgbClr val="FFFFFF"/>
                </a:solidFill>
              </a:defRPr>
            </a:lvl1pPr>
            <a:extLst/>
          </a:lstStyle>
          <a:p>
            <a:fld id="{9DE1EDEE-EB25-44E7-B895-163F71D107EF}"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extLs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1481329"/>
            <a:ext cx="8229600" cy="4386071"/>
          </a:xfrm>
        </p:spPr>
        <p:txBody>
          <a:bodyPr vert="eaVert"/>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extLst/>
          </a:lstStyle>
          <a:p>
            <a:fld id="{1DB29C03-E710-40B4-B834-B4312E282922}" type="datetimeFigureOut">
              <a:rPr lang="ko-KR" altLang="en-US" smtClean="0"/>
              <a:t>2021-10-25</a:t>
            </a:fld>
            <a:endParaRPr lang="ko-KR" altLang="en-US"/>
          </a:p>
        </p:txBody>
      </p:sp>
      <p:sp>
        <p:nvSpPr>
          <p:cNvPr id="5" name="바닥글 개체 틀 4"/>
          <p:cNvSpPr>
            <a:spLocks noGrp="1"/>
          </p:cNvSpPr>
          <p:nvPr>
            <p:ph type="ftr" sz="quarter" idx="11"/>
          </p:nvPr>
        </p:nvSpPr>
        <p:spPr/>
        <p:txBody>
          <a:bodyPr/>
          <a:lstStyle>
            <a:extLst/>
          </a:lstStyle>
          <a:p>
            <a:endParaRPr lang="ko-KR" altLang="en-US"/>
          </a:p>
        </p:txBody>
      </p:sp>
      <p:sp>
        <p:nvSpPr>
          <p:cNvPr id="6" name="슬라이드 번호 개체 틀 5"/>
          <p:cNvSpPr>
            <a:spLocks noGrp="1"/>
          </p:cNvSpPr>
          <p:nvPr>
            <p:ph type="sldNum" sz="quarter" idx="12"/>
          </p:nvPr>
        </p:nvSpPr>
        <p:spPr/>
        <p:txBody>
          <a:bodyPr/>
          <a:lstStyle>
            <a:extLst/>
          </a:lstStyle>
          <a:p>
            <a:fld id="{9DE1EDEE-EB25-44E7-B895-163F71D107EF}"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844013" y="274640"/>
            <a:ext cx="1777470" cy="5592761"/>
          </a:xfrm>
        </p:spPr>
        <p:txBody>
          <a:bodyPr vert="eaVert"/>
          <a:lstStyle>
            <a:extLs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274641"/>
            <a:ext cx="6324600" cy="5592760"/>
          </a:xfrm>
        </p:spPr>
        <p:txBody>
          <a:bodyPr vert="eaVert"/>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extLst/>
          </a:lstStyle>
          <a:p>
            <a:fld id="{1DB29C03-E710-40B4-B834-B4312E282922}" type="datetimeFigureOut">
              <a:rPr lang="ko-KR" altLang="en-US" smtClean="0"/>
              <a:t>2021-10-25</a:t>
            </a:fld>
            <a:endParaRPr lang="ko-KR" altLang="en-US"/>
          </a:p>
        </p:txBody>
      </p:sp>
      <p:sp>
        <p:nvSpPr>
          <p:cNvPr id="5" name="바닥글 개체 틀 4"/>
          <p:cNvSpPr>
            <a:spLocks noGrp="1"/>
          </p:cNvSpPr>
          <p:nvPr>
            <p:ph type="ftr" sz="quarter" idx="11"/>
          </p:nvPr>
        </p:nvSpPr>
        <p:spPr/>
        <p:txBody>
          <a:bodyPr/>
          <a:lstStyle>
            <a:extLst/>
          </a:lstStyle>
          <a:p>
            <a:endParaRPr lang="ko-KR" altLang="en-US"/>
          </a:p>
        </p:txBody>
      </p:sp>
      <p:sp>
        <p:nvSpPr>
          <p:cNvPr id="6" name="슬라이드 번호 개체 틀 5"/>
          <p:cNvSpPr>
            <a:spLocks noGrp="1"/>
          </p:cNvSpPr>
          <p:nvPr>
            <p:ph type="sldNum" sz="quarter" idx="12"/>
          </p:nvPr>
        </p:nvSpPr>
        <p:spPr/>
        <p:txBody>
          <a:bodyPr/>
          <a:lstStyle>
            <a:extLst/>
          </a:lstStyle>
          <a:p>
            <a:fld id="{9DE1EDEE-EB25-44E7-B895-163F71D107EF}"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extLst/>
          </a:lstStyle>
          <a:p>
            <a:fld id="{1DB29C03-E710-40B4-B834-B4312E282922}" type="datetimeFigureOut">
              <a:rPr lang="ko-KR" altLang="en-US" smtClean="0"/>
              <a:t>2021-10-25</a:t>
            </a:fld>
            <a:endParaRPr lang="ko-KR" altLang="en-US"/>
          </a:p>
        </p:txBody>
      </p:sp>
      <p:sp>
        <p:nvSpPr>
          <p:cNvPr id="5" name="바닥글 개체 틀 4"/>
          <p:cNvSpPr>
            <a:spLocks noGrp="1"/>
          </p:cNvSpPr>
          <p:nvPr>
            <p:ph type="ftr" sz="quarter" idx="11"/>
          </p:nvPr>
        </p:nvSpPr>
        <p:spPr/>
        <p:txBody>
          <a:bodyPr/>
          <a:lstStyle>
            <a:extLst/>
          </a:lstStyle>
          <a:p>
            <a:endParaRPr lang="ko-KR" altLang="en-US"/>
          </a:p>
        </p:txBody>
      </p:sp>
      <p:sp>
        <p:nvSpPr>
          <p:cNvPr id="6" name="슬라이드 번호 개체 틀 5"/>
          <p:cNvSpPr>
            <a:spLocks noGrp="1"/>
          </p:cNvSpPr>
          <p:nvPr>
            <p:ph type="sldNum" sz="quarter" idx="12"/>
          </p:nvPr>
        </p:nvSpPr>
        <p:spPr/>
        <p:txBody>
          <a:bodyPr/>
          <a:lstStyle>
            <a:extLst/>
          </a:lstStyle>
          <a:p>
            <a:fld id="{9DE1EDEE-EB25-44E7-B895-163F71D107EF}" type="slidenum">
              <a:rPr lang="ko-KR" altLang="en-US" smtClean="0"/>
              <a:t>‹#›</a:t>
            </a:fld>
            <a:endParaRPr lang="ko-KR" altLang="en-US"/>
          </a:p>
        </p:txBody>
      </p:sp>
      <p:sp>
        <p:nvSpPr>
          <p:cNvPr id="7" name="제목 6"/>
          <p:cNvSpPr>
            <a:spLocks noGrp="1"/>
          </p:cNvSpPr>
          <p:nvPr>
            <p:ph type="title"/>
          </p:nvPr>
        </p:nvSpPr>
        <p:spPr/>
        <p:txBody>
          <a:bodyPr rtlCol="0"/>
          <a:lstStyle>
            <a:extLst/>
          </a:lstStyle>
          <a:p>
            <a:r>
              <a:rPr kumimoji="0" lang="ko-KR" altLang="en-US" smtClean="0"/>
              <a:t>마스터 제목 스타일 편집</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bg>
      <p:bgRef idx="1002">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ko-KR" altLang="en-US" smtClean="0"/>
              <a:t>마스터 텍스트 스타일을 편집합니다</a:t>
            </a:r>
          </a:p>
        </p:txBody>
      </p:sp>
      <p:sp>
        <p:nvSpPr>
          <p:cNvPr id="4" name="날짜 개체 틀 3"/>
          <p:cNvSpPr>
            <a:spLocks noGrp="1"/>
          </p:cNvSpPr>
          <p:nvPr>
            <p:ph type="dt" sz="half" idx="10"/>
          </p:nvPr>
        </p:nvSpPr>
        <p:spPr/>
        <p:txBody>
          <a:bodyPr/>
          <a:lstStyle>
            <a:extLst/>
          </a:lstStyle>
          <a:p>
            <a:fld id="{1DB29C03-E710-40B4-B834-B4312E282922}" type="datetimeFigureOut">
              <a:rPr lang="ko-KR" altLang="en-US" smtClean="0"/>
              <a:t>2021-10-25</a:t>
            </a:fld>
            <a:endParaRPr lang="ko-KR" altLang="en-US"/>
          </a:p>
        </p:txBody>
      </p:sp>
      <p:sp>
        <p:nvSpPr>
          <p:cNvPr id="5" name="바닥글 개체 틀 4"/>
          <p:cNvSpPr>
            <a:spLocks noGrp="1"/>
          </p:cNvSpPr>
          <p:nvPr>
            <p:ph type="ftr" sz="quarter" idx="11"/>
          </p:nvPr>
        </p:nvSpPr>
        <p:spPr/>
        <p:txBody>
          <a:bodyPr/>
          <a:lstStyle>
            <a:extLst/>
          </a:lstStyle>
          <a:p>
            <a:endParaRPr lang="ko-KR" altLang="en-US"/>
          </a:p>
        </p:txBody>
      </p:sp>
      <p:sp>
        <p:nvSpPr>
          <p:cNvPr id="6" name="슬라이드 번호 개체 틀 5"/>
          <p:cNvSpPr>
            <a:spLocks noGrp="1"/>
          </p:cNvSpPr>
          <p:nvPr>
            <p:ph type="sldNum" sz="quarter" idx="12"/>
          </p:nvPr>
        </p:nvSpPr>
        <p:spPr/>
        <p:txBody>
          <a:bodyPr/>
          <a:lstStyle>
            <a:extLst/>
          </a:lstStyle>
          <a:p>
            <a:fld id="{9DE1EDEE-EB25-44E7-B895-163F71D107EF}" type="slidenum">
              <a:rPr lang="ko-KR" altLang="en-US" smtClean="0"/>
              <a:t>‹#›</a:t>
            </a:fld>
            <a:endParaRPr lang="ko-KR" altLang="en-US"/>
          </a:p>
        </p:txBody>
      </p:sp>
      <p:sp>
        <p:nvSpPr>
          <p:cNvPr id="7" name="갈매기형 수장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갈매기형 수장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bg>
      <p:bgRef idx="1002">
        <a:schemeClr val="bg1"/>
      </p:bgRef>
    </p:bg>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내용 개체 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p:txBody>
          <a:bodyPr/>
          <a:lstStyle>
            <a:extLst/>
          </a:lstStyle>
          <a:p>
            <a:fld id="{1DB29C03-E710-40B4-B834-B4312E282922}" type="datetimeFigureOut">
              <a:rPr lang="ko-KR" altLang="en-US" smtClean="0"/>
              <a:t>2021-10-25</a:t>
            </a:fld>
            <a:endParaRPr lang="ko-KR" altLang="en-US"/>
          </a:p>
        </p:txBody>
      </p:sp>
      <p:sp>
        <p:nvSpPr>
          <p:cNvPr id="6" name="바닥글 개체 틀 5"/>
          <p:cNvSpPr>
            <a:spLocks noGrp="1"/>
          </p:cNvSpPr>
          <p:nvPr>
            <p:ph type="ftr" sz="quarter" idx="11"/>
          </p:nvPr>
        </p:nvSpPr>
        <p:spPr/>
        <p:txBody>
          <a:bodyPr/>
          <a:lstStyle>
            <a:extLst/>
          </a:lstStyle>
          <a:p>
            <a:endParaRPr lang="ko-KR" altLang="en-US"/>
          </a:p>
        </p:txBody>
      </p:sp>
      <p:sp>
        <p:nvSpPr>
          <p:cNvPr id="7" name="슬라이드 번호 개체 틀 6"/>
          <p:cNvSpPr>
            <a:spLocks noGrp="1"/>
          </p:cNvSpPr>
          <p:nvPr>
            <p:ph type="sldNum" sz="quarter" idx="12"/>
          </p:nvPr>
        </p:nvSpPr>
        <p:spPr/>
        <p:txBody>
          <a:bodyPr/>
          <a:lstStyle>
            <a:extLst/>
          </a:lstStyle>
          <a:p>
            <a:fld id="{9DE1EDEE-EB25-44E7-B895-163F71D107EF}" type="slidenum">
              <a:rPr lang="ko-KR" altLang="en-US" smtClean="0"/>
              <a:t>‹#›</a:t>
            </a:fld>
            <a:endParaRPr lang="ko-KR" altLang="en-US"/>
          </a:p>
        </p:txBody>
      </p:sp>
      <p:sp>
        <p:nvSpPr>
          <p:cNvPr id="8" name="제목 7"/>
          <p:cNvSpPr>
            <a:spLocks noGrp="1"/>
          </p:cNvSpPr>
          <p:nvPr>
            <p:ph type="title"/>
          </p:nvPr>
        </p:nvSpPr>
        <p:spPr/>
        <p:txBody>
          <a:bodyPr rtlCol="0"/>
          <a:lstStyle>
            <a:extLst/>
          </a:lstStyle>
          <a:p>
            <a:r>
              <a:rPr kumimoji="0" lang="ko-KR" altLang="en-US" smtClean="0"/>
              <a:t>마스터 제목 스타일 편집</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비교">
    <p:bg>
      <p:bgRef idx="1003">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8229600" cy="1143000"/>
          </a:xfrm>
        </p:spPr>
        <p:txBody>
          <a:bodyPr anchor="ctr"/>
          <a:lstStyle>
            <a:lvl1pPr>
              <a:defRPr/>
            </a:lvl1pPr>
            <a:extLst/>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smtClean="0"/>
              <a:t>마스터 텍스트 스타일을 편집합니다</a:t>
            </a:r>
          </a:p>
        </p:txBody>
      </p:sp>
      <p:sp>
        <p:nvSpPr>
          <p:cNvPr id="4" name="텍스트 개체 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smtClean="0"/>
              <a:t>마스터 텍스트 스타일을 편집합니다</a:t>
            </a:r>
          </a:p>
        </p:txBody>
      </p:sp>
      <p:sp>
        <p:nvSpPr>
          <p:cNvPr id="5" name="내용 개체 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6" name="내용 개체 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7" name="날짜 개체 틀 6"/>
          <p:cNvSpPr>
            <a:spLocks noGrp="1"/>
          </p:cNvSpPr>
          <p:nvPr>
            <p:ph type="dt" sz="half" idx="10"/>
          </p:nvPr>
        </p:nvSpPr>
        <p:spPr/>
        <p:txBody>
          <a:bodyPr/>
          <a:lstStyle>
            <a:extLst/>
          </a:lstStyle>
          <a:p>
            <a:fld id="{1DB29C03-E710-40B4-B834-B4312E282922}" type="datetimeFigureOut">
              <a:rPr lang="ko-KR" altLang="en-US" smtClean="0"/>
              <a:t>2021-10-25</a:t>
            </a:fld>
            <a:endParaRPr lang="ko-KR" altLang="en-US"/>
          </a:p>
        </p:txBody>
      </p:sp>
      <p:sp>
        <p:nvSpPr>
          <p:cNvPr id="8" name="바닥글 개체 틀 7"/>
          <p:cNvSpPr>
            <a:spLocks noGrp="1"/>
          </p:cNvSpPr>
          <p:nvPr>
            <p:ph type="ftr" sz="quarter" idx="11"/>
          </p:nvPr>
        </p:nvSpPr>
        <p:spPr/>
        <p:txBody>
          <a:bodyPr/>
          <a:lstStyle>
            <a:extLst/>
          </a:lstStyle>
          <a:p>
            <a:endParaRPr lang="ko-KR" altLang="en-US"/>
          </a:p>
        </p:txBody>
      </p:sp>
      <p:sp>
        <p:nvSpPr>
          <p:cNvPr id="9" name="슬라이드 번호 개체 틀 8"/>
          <p:cNvSpPr>
            <a:spLocks noGrp="1"/>
          </p:cNvSpPr>
          <p:nvPr>
            <p:ph type="sldNum" sz="quarter" idx="12"/>
          </p:nvPr>
        </p:nvSpPr>
        <p:spPr/>
        <p:txBody>
          <a:bodyPr/>
          <a:lstStyle>
            <a:extLst/>
          </a:lstStyle>
          <a:p>
            <a:fld id="{9DE1EDEE-EB25-44E7-B895-163F71D107EF}" type="slidenum">
              <a:rPr lang="ko-KR" altLang="en-US" smtClean="0"/>
              <a:t>‹#›</a:t>
            </a:fld>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bg>
      <p:bgRef idx="1002">
        <a:schemeClr val="bg1"/>
      </p:bgRef>
    </p:bg>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extLst/>
          </a:lstStyle>
          <a:p>
            <a:fld id="{1DB29C03-E710-40B4-B834-B4312E282922}" type="datetimeFigureOut">
              <a:rPr lang="ko-KR" altLang="en-US" smtClean="0"/>
              <a:t>2021-10-25</a:t>
            </a:fld>
            <a:endParaRPr lang="ko-KR" altLang="en-US"/>
          </a:p>
        </p:txBody>
      </p:sp>
      <p:sp>
        <p:nvSpPr>
          <p:cNvPr id="4" name="바닥글 개체 틀 3"/>
          <p:cNvSpPr>
            <a:spLocks noGrp="1"/>
          </p:cNvSpPr>
          <p:nvPr>
            <p:ph type="ftr" sz="quarter" idx="11"/>
          </p:nvPr>
        </p:nvSpPr>
        <p:spPr/>
        <p:txBody>
          <a:bodyPr/>
          <a:lstStyle>
            <a:extLst/>
          </a:lstStyle>
          <a:p>
            <a:endParaRPr lang="ko-KR" altLang="en-US"/>
          </a:p>
        </p:txBody>
      </p:sp>
      <p:sp>
        <p:nvSpPr>
          <p:cNvPr id="5" name="슬라이드 번호 개체 틀 4"/>
          <p:cNvSpPr>
            <a:spLocks noGrp="1"/>
          </p:cNvSpPr>
          <p:nvPr>
            <p:ph type="sldNum" sz="quarter" idx="12"/>
          </p:nvPr>
        </p:nvSpPr>
        <p:spPr/>
        <p:txBody>
          <a:bodyPr/>
          <a:lstStyle>
            <a:extLst/>
          </a:lstStyle>
          <a:p>
            <a:fld id="{9DE1EDEE-EB25-44E7-B895-163F71D107EF}" type="slidenum">
              <a:rPr lang="ko-KR" altLang="en-US" smtClean="0"/>
              <a:t>‹#›</a:t>
            </a:fld>
            <a:endParaRPr lang="ko-KR" altLang="en-US"/>
          </a:p>
        </p:txBody>
      </p:sp>
      <p:sp>
        <p:nvSpPr>
          <p:cNvPr id="6" name="제목 5"/>
          <p:cNvSpPr>
            <a:spLocks noGrp="1"/>
          </p:cNvSpPr>
          <p:nvPr>
            <p:ph type="title"/>
          </p:nvPr>
        </p:nvSpPr>
        <p:spPr/>
        <p:txBody>
          <a:bodyPr rtlCol="0"/>
          <a:lstStyle>
            <a:extLst/>
          </a:lstStyle>
          <a:p>
            <a:r>
              <a:rPr kumimoji="0" lang="ko-KR" altLang="en-US" smtClean="0"/>
              <a:t>마스터 제목 스타일 편집</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extLst/>
          </a:lstStyle>
          <a:p>
            <a:fld id="{1DB29C03-E710-40B4-B834-B4312E282922}" type="datetimeFigureOut">
              <a:rPr lang="ko-KR" altLang="en-US" smtClean="0"/>
              <a:t>2021-10-25</a:t>
            </a:fld>
            <a:endParaRPr lang="ko-KR" altLang="en-US"/>
          </a:p>
        </p:txBody>
      </p:sp>
      <p:sp>
        <p:nvSpPr>
          <p:cNvPr id="3" name="바닥글 개체 틀 2"/>
          <p:cNvSpPr>
            <a:spLocks noGrp="1"/>
          </p:cNvSpPr>
          <p:nvPr>
            <p:ph type="ftr" sz="quarter" idx="11"/>
          </p:nvPr>
        </p:nvSpPr>
        <p:spPr/>
        <p:txBody>
          <a:bodyPr/>
          <a:lstStyle>
            <a:extLst/>
          </a:lstStyle>
          <a:p>
            <a:endParaRPr lang="ko-KR" altLang="en-US"/>
          </a:p>
        </p:txBody>
      </p:sp>
      <p:sp>
        <p:nvSpPr>
          <p:cNvPr id="4" name="슬라이드 번호 개체 틀 3"/>
          <p:cNvSpPr>
            <a:spLocks noGrp="1"/>
          </p:cNvSpPr>
          <p:nvPr>
            <p:ph type="sldNum" sz="quarter" idx="12"/>
          </p:nvPr>
        </p:nvSpPr>
        <p:spPr/>
        <p:txBody>
          <a:bodyPr/>
          <a:lstStyle>
            <a:extLst/>
          </a:lstStyle>
          <a:p>
            <a:fld id="{9DE1EDEE-EB25-44E7-B895-163F71D107EF}"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bg>
      <p:bgRef idx="1003">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ko-KR" altLang="en-US" smtClean="0"/>
              <a:t>마스터 제목 스타일 편집</a:t>
            </a:r>
            <a:endParaRPr kumimoji="0" lang="en-US"/>
          </a:p>
        </p:txBody>
      </p:sp>
      <p:sp>
        <p:nvSpPr>
          <p:cNvPr id="3" name="텍스트 개체 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ko-KR" altLang="en-US" smtClean="0"/>
              <a:t>마스터 텍스트 스타일을 편집합니다</a:t>
            </a:r>
          </a:p>
        </p:txBody>
      </p:sp>
      <p:sp>
        <p:nvSpPr>
          <p:cNvPr id="4" name="내용 개체 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a:xfrm>
            <a:off x="6727032" y="6407944"/>
            <a:ext cx="1920240" cy="365760"/>
          </a:xfrm>
        </p:spPr>
        <p:txBody>
          <a:bodyPr/>
          <a:lstStyle>
            <a:extLst/>
          </a:lstStyle>
          <a:p>
            <a:fld id="{1DB29C03-E710-40B4-B834-B4312E282922}" type="datetimeFigureOut">
              <a:rPr lang="ko-KR" altLang="en-US" smtClean="0"/>
              <a:t>2021-10-25</a:t>
            </a:fld>
            <a:endParaRPr lang="ko-KR" altLang="en-US"/>
          </a:p>
        </p:txBody>
      </p:sp>
      <p:sp>
        <p:nvSpPr>
          <p:cNvPr id="6" name="바닥글 개체 틀 5"/>
          <p:cNvSpPr>
            <a:spLocks noGrp="1"/>
          </p:cNvSpPr>
          <p:nvPr>
            <p:ph type="ftr" sz="quarter" idx="11"/>
          </p:nvPr>
        </p:nvSpPr>
        <p:spPr/>
        <p:txBody>
          <a:bodyPr/>
          <a:lstStyle>
            <a:extLst/>
          </a:lstStyle>
          <a:p>
            <a:endParaRPr lang="ko-KR" altLang="en-US"/>
          </a:p>
        </p:txBody>
      </p:sp>
      <p:sp>
        <p:nvSpPr>
          <p:cNvPr id="7" name="슬라이드 번호 개체 틀 6"/>
          <p:cNvSpPr>
            <a:spLocks noGrp="1"/>
          </p:cNvSpPr>
          <p:nvPr>
            <p:ph type="sldNum" sz="quarter" idx="12"/>
          </p:nvPr>
        </p:nvSpPr>
        <p:spPr/>
        <p:txBody>
          <a:bodyPr/>
          <a:lstStyle>
            <a:extLst/>
          </a:lstStyle>
          <a:p>
            <a:fld id="{9DE1EDEE-EB25-44E7-B895-163F71D107EF}" type="slidenum">
              <a:rPr lang="ko-KR" altLang="en-US" smtClean="0"/>
              <a:t>‹#›</a:t>
            </a:fld>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2">
        <a:schemeClr val="bg1"/>
      </p:bgRef>
    </p:bg>
    <p:spTree>
      <p:nvGrpSpPr>
        <p:cNvPr id="1" name=""/>
        <p:cNvGrpSpPr/>
        <p:nvPr/>
      </p:nvGrpSpPr>
      <p:grpSpPr>
        <a:xfrm>
          <a:off x="0" y="0"/>
          <a:ext cx="0" cy="0"/>
          <a:chOff x="0" y="0"/>
          <a:chExt cx="0" cy="0"/>
        </a:xfrm>
      </p:grpSpPr>
      <p:sp>
        <p:nvSpPr>
          <p:cNvPr id="4" name="텍스트 개체 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ko-KR" altLang="en-US" smtClean="0"/>
              <a:t>마스터 텍스트 스타일을 편집합니다</a:t>
            </a:r>
          </a:p>
        </p:txBody>
      </p:sp>
      <p:sp>
        <p:nvSpPr>
          <p:cNvPr id="3" name="그림 개체 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ko-KR" altLang="en-US" smtClean="0"/>
              <a:t>그림을 추가하려면 아이콘을 클릭하십시오</a:t>
            </a:r>
            <a:endParaRPr kumimoji="0" lang="en-US" dirty="0"/>
          </a:p>
        </p:txBody>
      </p:sp>
      <p:sp>
        <p:nvSpPr>
          <p:cNvPr id="5" name="날짜 개체 틀 4"/>
          <p:cNvSpPr>
            <a:spLocks noGrp="1"/>
          </p:cNvSpPr>
          <p:nvPr>
            <p:ph type="dt" sz="half" idx="10"/>
          </p:nvPr>
        </p:nvSpPr>
        <p:spPr/>
        <p:txBody>
          <a:bodyPr/>
          <a:lstStyle>
            <a:lvl1pPr>
              <a:defRPr>
                <a:solidFill>
                  <a:schemeClr val="tx1"/>
                </a:solidFill>
              </a:defRPr>
            </a:lvl1pPr>
            <a:extLst/>
          </a:lstStyle>
          <a:p>
            <a:fld id="{1DB29C03-E710-40B4-B834-B4312E282922}" type="datetimeFigureOut">
              <a:rPr lang="ko-KR" altLang="en-US" smtClean="0"/>
              <a:t>2021-10-25</a:t>
            </a:fld>
            <a:endParaRPr lang="ko-KR" altLang="en-US"/>
          </a:p>
        </p:txBody>
      </p:sp>
      <p:sp>
        <p:nvSpPr>
          <p:cNvPr id="6" name="바닥글 개체 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ko-KR" altLang="en-US"/>
          </a:p>
        </p:txBody>
      </p:sp>
      <p:sp>
        <p:nvSpPr>
          <p:cNvPr id="7" name="슬라이드 번호 개체 틀 6"/>
          <p:cNvSpPr>
            <a:spLocks noGrp="1"/>
          </p:cNvSpPr>
          <p:nvPr>
            <p:ph type="sldNum" sz="quarter" idx="12"/>
          </p:nvPr>
        </p:nvSpPr>
        <p:spPr/>
        <p:txBody>
          <a:bodyPr/>
          <a:lstStyle>
            <a:lvl1pPr>
              <a:defRPr>
                <a:solidFill>
                  <a:schemeClr val="tx1"/>
                </a:solidFill>
              </a:defRPr>
            </a:lvl1pPr>
            <a:extLst/>
          </a:lstStyle>
          <a:p>
            <a:fld id="{9DE1EDEE-EB25-44E7-B895-163F71D107EF}" type="slidenum">
              <a:rPr lang="ko-KR" altLang="en-US" smtClean="0"/>
              <a:t>‹#›</a:t>
            </a:fld>
            <a:endParaRPr lang="ko-KR" altLang="en-US"/>
          </a:p>
        </p:txBody>
      </p:sp>
      <p:sp>
        <p:nvSpPr>
          <p:cNvPr id="2" name="제목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ko-KR" altLang="en-US" smtClean="0"/>
              <a:t>마스터 제목 스타일 편집</a:t>
            </a:r>
            <a:endParaRPr kumimoji="0" lang="en-US"/>
          </a:p>
        </p:txBody>
      </p:sp>
      <p:sp>
        <p:nvSpPr>
          <p:cNvPr id="8" name="자유형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자유형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직각 삼각형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직선 연결선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갈매기형 수장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갈매기형 수장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자유형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자유형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직각 삼각형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직선 연결선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제목 개체 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ko-KR" altLang="en-US" smtClean="0"/>
              <a:t>마스터 제목 스타일 편집</a:t>
            </a:r>
            <a:endParaRPr kumimoji="0" lang="en-US"/>
          </a:p>
        </p:txBody>
      </p:sp>
      <p:sp>
        <p:nvSpPr>
          <p:cNvPr id="30" name="텍스트 개체 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ko-KR" altLang="en-US" smtClean="0"/>
              <a:t>마스터 텍스트 스타일을 편집합니다</a:t>
            </a:r>
          </a:p>
          <a:p>
            <a:pPr lvl="1" eaLnBrk="1" latinLnBrk="0" hangingPunct="1"/>
            <a:r>
              <a:rPr kumimoji="0" lang="ko-KR" altLang="en-US" smtClean="0"/>
              <a:t>둘째 수준</a:t>
            </a:r>
          </a:p>
          <a:p>
            <a:pPr lvl="2" eaLnBrk="1" latinLnBrk="0" hangingPunct="1"/>
            <a:r>
              <a:rPr kumimoji="0" lang="ko-KR" altLang="en-US" smtClean="0"/>
              <a:t>셋째 수준</a:t>
            </a:r>
          </a:p>
          <a:p>
            <a:pPr lvl="3" eaLnBrk="1" latinLnBrk="0" hangingPunct="1"/>
            <a:r>
              <a:rPr kumimoji="0" lang="ko-KR" altLang="en-US" smtClean="0"/>
              <a:t>넷째 수준</a:t>
            </a:r>
          </a:p>
          <a:p>
            <a:pPr lvl="4" eaLnBrk="1" latinLnBrk="0" hangingPunct="1"/>
            <a:r>
              <a:rPr kumimoji="0" lang="ko-KR" altLang="en-US" smtClean="0"/>
              <a:t>다섯째 수준</a:t>
            </a:r>
            <a:endParaRPr kumimoji="0" lang="en-US"/>
          </a:p>
        </p:txBody>
      </p:sp>
      <p:sp>
        <p:nvSpPr>
          <p:cNvPr id="10" name="날짜 개체 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B29C03-E710-40B4-B834-B4312E282922}" type="datetimeFigureOut">
              <a:rPr lang="ko-KR" altLang="en-US" smtClean="0"/>
              <a:t>2021-10-25</a:t>
            </a:fld>
            <a:endParaRPr lang="ko-KR" altLang="en-US"/>
          </a:p>
        </p:txBody>
      </p:sp>
      <p:sp>
        <p:nvSpPr>
          <p:cNvPr id="22" name="바닥글 개체 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ko-KR" altLang="en-US"/>
          </a:p>
        </p:txBody>
      </p:sp>
      <p:sp>
        <p:nvSpPr>
          <p:cNvPr id="18" name="슬라이드 번호 개체 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DE1EDEE-EB25-44E7-B895-163F71D107EF}"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1"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1"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1"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1"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1"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1"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1"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1"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1"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1"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404665"/>
            <a:ext cx="7772400" cy="3195787"/>
          </a:xfrm>
        </p:spPr>
        <p:txBody>
          <a:bodyPr>
            <a:normAutofit fontScale="90000"/>
          </a:bodyPr>
          <a:lstStyle/>
          <a:p>
            <a:r>
              <a:rPr lang="en-US" altLang="ko-KR" dirty="0">
                <a:latin typeface="Times New Roman" panose="02020603050405020304" pitchFamily="18" charset="0"/>
                <a:cs typeface="Times New Roman" panose="02020603050405020304" pitchFamily="18" charset="0"/>
              </a:rPr>
              <a:t>Examining the impact of manufactured import demand on national endowment sectors of African countries.</a:t>
            </a:r>
            <a:r>
              <a:rPr lang="ko-KR" altLang="ko-KR" dirty="0">
                <a:latin typeface="Times New Roman" panose="02020603050405020304" pitchFamily="18" charset="0"/>
                <a:cs typeface="Times New Roman" panose="02020603050405020304" pitchFamily="18" charset="0"/>
              </a:rPr>
              <a:t/>
            </a:r>
            <a:br>
              <a:rPr lang="ko-KR" altLang="ko-KR" dirty="0">
                <a:latin typeface="Times New Roman" panose="02020603050405020304" pitchFamily="18" charset="0"/>
                <a:cs typeface="Times New Roman" panose="02020603050405020304" pitchFamily="18" charset="0"/>
              </a:rPr>
            </a:br>
            <a:endParaRPr lang="ko-KR" altLang="en-US" dirty="0">
              <a:latin typeface="Times New Roman" panose="02020603050405020304" pitchFamily="18" charset="0"/>
              <a:cs typeface="Times New Roman" panose="02020603050405020304" pitchFamily="18" charset="0"/>
            </a:endParaRPr>
          </a:p>
        </p:txBody>
      </p:sp>
      <p:sp>
        <p:nvSpPr>
          <p:cNvPr id="3" name="부제목 2"/>
          <p:cNvSpPr>
            <a:spLocks noGrp="1"/>
          </p:cNvSpPr>
          <p:nvPr>
            <p:ph type="subTitle" idx="1"/>
          </p:nvPr>
        </p:nvSpPr>
        <p:spPr/>
        <p:txBody>
          <a:bodyPr/>
          <a:lstStyle/>
          <a:p>
            <a:r>
              <a:rPr lang="en-US" altLang="ko-KR" dirty="0" err="1" smtClean="0">
                <a:latin typeface="Times New Roman" panose="02020603050405020304" pitchFamily="18" charset="0"/>
                <a:cs typeface="Times New Roman" panose="02020603050405020304" pitchFamily="18" charset="0"/>
              </a:rPr>
              <a:t>Adu</a:t>
            </a:r>
            <a:r>
              <a:rPr lang="en-US" altLang="ko-KR" dirty="0" smtClean="0">
                <a:latin typeface="Times New Roman" panose="02020603050405020304" pitchFamily="18" charset="0"/>
                <a:cs typeface="Times New Roman" panose="02020603050405020304" pitchFamily="18" charset="0"/>
              </a:rPr>
              <a:t> George</a:t>
            </a:r>
          </a:p>
          <a:p>
            <a:endParaRPr lang="ko-KR" altLang="en-US" dirty="0"/>
          </a:p>
        </p:txBody>
      </p:sp>
    </p:spTree>
    <p:extLst>
      <p:ext uri="{BB962C8B-B14F-4D97-AF65-F5344CB8AC3E}">
        <p14:creationId xmlns:p14="http://schemas.microsoft.com/office/powerpoint/2010/main" val="34036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1124744"/>
            <a:ext cx="8229600" cy="4525963"/>
          </a:xfrm>
        </p:spPr>
        <p:txBody>
          <a:bodyPr>
            <a:normAutofit/>
          </a:bodyPr>
          <a:lstStyle/>
          <a:p>
            <a:r>
              <a:rPr lang="en-US" altLang="ko-KR" sz="2000" dirty="0">
                <a:latin typeface="Times New Roman" panose="02020603050405020304" pitchFamily="18" charset="0"/>
                <a:cs typeface="Times New Roman" panose="02020603050405020304" pitchFamily="18" charset="0"/>
              </a:rPr>
              <a:t> </a:t>
            </a:r>
            <a:r>
              <a:rPr lang="en-US" altLang="ko-KR" sz="2000" dirty="0" smtClean="0">
                <a:latin typeface="Times New Roman" panose="02020603050405020304" pitchFamily="18" charset="0"/>
                <a:cs typeface="Times New Roman" panose="02020603050405020304" pitchFamily="18" charset="0"/>
              </a:rPr>
              <a:t>My </a:t>
            </a:r>
            <a:r>
              <a:rPr lang="en-US" altLang="ko-KR" sz="2000" dirty="0">
                <a:latin typeface="Times New Roman" panose="02020603050405020304" pitchFamily="18" charset="0"/>
                <a:cs typeface="Times New Roman" panose="02020603050405020304" pitchFamily="18" charset="0"/>
              </a:rPr>
              <a:t>classification though with some variation drew its inspiration from </a:t>
            </a:r>
            <a:r>
              <a:rPr lang="en-US" altLang="ko-KR" sz="2000" dirty="0" err="1">
                <a:latin typeface="Times New Roman" panose="02020603050405020304" pitchFamily="18" charset="0"/>
                <a:cs typeface="Times New Roman" panose="02020603050405020304" pitchFamily="18" charset="0"/>
              </a:rPr>
              <a:t>Leamer</a:t>
            </a:r>
            <a:r>
              <a:rPr lang="en-US" altLang="ko-KR" sz="2000" dirty="0">
                <a:latin typeface="Times New Roman" panose="02020603050405020304" pitchFamily="18" charset="0"/>
                <a:cs typeface="Times New Roman" panose="02020603050405020304" pitchFamily="18" charset="0"/>
              </a:rPr>
              <a:t>(1984) and </a:t>
            </a:r>
            <a:r>
              <a:rPr lang="en-US" altLang="ko-KR" sz="2000" dirty="0" err="1">
                <a:latin typeface="Times New Roman" panose="02020603050405020304" pitchFamily="18" charset="0"/>
                <a:cs typeface="Times New Roman" panose="02020603050405020304" pitchFamily="18" charset="0"/>
              </a:rPr>
              <a:t>Gourdon</a:t>
            </a:r>
            <a:r>
              <a:rPr lang="en-US" altLang="ko-KR" sz="2000" dirty="0">
                <a:latin typeface="Times New Roman" panose="02020603050405020304" pitchFamily="18" charset="0"/>
                <a:cs typeface="Times New Roman" panose="02020603050405020304" pitchFamily="18" charset="0"/>
              </a:rPr>
              <a:t>(2011). </a:t>
            </a:r>
            <a:r>
              <a:rPr lang="en-US" altLang="ko-KR" sz="2000" dirty="0" smtClean="0">
                <a:latin typeface="Times New Roman" panose="02020603050405020304" pitchFamily="18" charset="0"/>
                <a:cs typeface="Times New Roman" panose="02020603050405020304" pitchFamily="18" charset="0"/>
              </a:rPr>
              <a:t>I adopt </a:t>
            </a:r>
            <a:r>
              <a:rPr lang="en-US" altLang="ko-KR" sz="2000" dirty="0">
                <a:latin typeface="Times New Roman" panose="02020603050405020304" pitchFamily="18" charset="0"/>
                <a:cs typeface="Times New Roman" panose="02020603050405020304" pitchFamily="18" charset="0"/>
              </a:rPr>
              <a:t>the categories of productive and manufactured import commodities of a 3-digit classification, varying our cluster from </a:t>
            </a:r>
            <a:r>
              <a:rPr lang="en-US" altLang="ko-KR" sz="2000" dirty="0" err="1">
                <a:latin typeface="Times New Roman" panose="02020603050405020304" pitchFamily="18" charset="0"/>
                <a:cs typeface="Times New Roman" panose="02020603050405020304" pitchFamily="18" charset="0"/>
              </a:rPr>
              <a:t>Leamer’s</a:t>
            </a:r>
            <a:r>
              <a:rPr lang="en-US" altLang="ko-KR" sz="2000" dirty="0">
                <a:latin typeface="Times New Roman" panose="02020603050405020304" pitchFamily="18" charset="0"/>
                <a:cs typeface="Times New Roman" panose="02020603050405020304" pitchFamily="18" charset="0"/>
              </a:rPr>
              <a:t> by human capital intensive products which was not allowed for. </a:t>
            </a:r>
            <a:r>
              <a:rPr lang="en-US" altLang="ko-KR" sz="2000" dirty="0" smtClean="0">
                <a:latin typeface="Times New Roman" panose="02020603050405020304" pitchFamily="18" charset="0"/>
                <a:cs typeface="Times New Roman" panose="02020603050405020304" pitchFamily="18" charset="0"/>
              </a:rPr>
              <a:t>With </a:t>
            </a:r>
            <a:r>
              <a:rPr lang="en-US" altLang="ko-KR" sz="2000" dirty="0">
                <a:latin typeface="Times New Roman" panose="02020603050405020304" pitchFamily="18" charset="0"/>
                <a:cs typeface="Times New Roman" panose="02020603050405020304" pitchFamily="18" charset="0"/>
              </a:rPr>
              <a:t>this addition our cluster increases to 5 including manufactured products in; intensive natural resources, capital intensive in skilled labor, intensive in unskilled labor, intensive in capital and intensive in technology. </a:t>
            </a:r>
            <a:endParaRPr lang="en-US" altLang="ko-KR" sz="2000" dirty="0" smtClean="0">
              <a:latin typeface="Times New Roman" panose="02020603050405020304" pitchFamily="18" charset="0"/>
              <a:cs typeface="Times New Roman" panose="02020603050405020304" pitchFamily="18" charset="0"/>
            </a:endParaRPr>
          </a:p>
          <a:p>
            <a:r>
              <a:rPr lang="en-US" altLang="ko-KR" sz="2000" dirty="0" smtClean="0">
                <a:latin typeface="Times New Roman" panose="02020603050405020304" pitchFamily="18" charset="0"/>
                <a:cs typeface="Times New Roman" panose="02020603050405020304" pitchFamily="18" charset="0"/>
              </a:rPr>
              <a:t>We </a:t>
            </a:r>
            <a:r>
              <a:rPr lang="en-US" altLang="ko-KR" sz="2000" dirty="0">
                <a:latin typeface="Times New Roman" panose="02020603050405020304" pitchFamily="18" charset="0"/>
                <a:cs typeface="Times New Roman" panose="02020603050405020304" pitchFamily="18" charset="0"/>
              </a:rPr>
              <a:t>also estimate a second model using the Vector Error Correction Model purposely to ascertain effects or otherwise of relative price, </a:t>
            </a:r>
            <a:r>
              <a:rPr lang="en-US" altLang="ko-KR" sz="2000" dirty="0" err="1">
                <a:latin typeface="Times New Roman" panose="02020603050405020304" pitchFamily="18" charset="0"/>
                <a:cs typeface="Times New Roman" panose="02020603050405020304" pitchFamily="18" charset="0"/>
              </a:rPr>
              <a:t>Gdp</a:t>
            </a:r>
            <a:r>
              <a:rPr lang="en-US" altLang="ko-KR" sz="2000" dirty="0">
                <a:latin typeface="Times New Roman" panose="02020603050405020304" pitchFamily="18" charset="0"/>
                <a:cs typeface="Times New Roman" panose="02020603050405020304" pitchFamily="18" charset="0"/>
              </a:rPr>
              <a:t> per capita income, and Net Barter terms of trade on import </a:t>
            </a:r>
            <a:r>
              <a:rPr lang="en-US" altLang="ko-KR" sz="2000" dirty="0" smtClean="0">
                <a:latin typeface="Times New Roman" panose="02020603050405020304" pitchFamily="18" charset="0"/>
                <a:cs typeface="Times New Roman" panose="02020603050405020304" pitchFamily="18" charset="0"/>
              </a:rPr>
              <a:t>demand</a:t>
            </a:r>
          </a:p>
          <a:p>
            <a:r>
              <a:rPr lang="en-US" altLang="ko-KR" sz="2000" dirty="0">
                <a:latin typeface="Times New Roman" panose="02020603050405020304" pitchFamily="18" charset="0"/>
                <a:cs typeface="Times New Roman" panose="02020603050405020304" pitchFamily="18" charset="0"/>
              </a:rPr>
              <a:t>Econometric techniques such as the unit root test, Johansen </a:t>
            </a:r>
            <a:r>
              <a:rPr lang="en-US" altLang="ko-KR" sz="2000" dirty="0" err="1">
                <a:latin typeface="Times New Roman" panose="02020603050405020304" pitchFamily="18" charset="0"/>
                <a:cs typeface="Times New Roman" panose="02020603050405020304" pitchFamily="18" charset="0"/>
              </a:rPr>
              <a:t>cointegration</a:t>
            </a:r>
            <a:r>
              <a:rPr lang="en-US" altLang="ko-KR" sz="2000" dirty="0">
                <a:latin typeface="Times New Roman" panose="02020603050405020304" pitchFamily="18" charset="0"/>
                <a:cs typeface="Times New Roman" panose="02020603050405020304" pitchFamily="18" charset="0"/>
              </a:rPr>
              <a:t> is used as pre diagnostic to check for the reliability or otherwise of data for further estimation</a:t>
            </a:r>
            <a:endParaRPr lang="ko-KR" altLang="en-US" sz="2000" dirty="0">
              <a:latin typeface="Times New Roman" panose="02020603050405020304" pitchFamily="18" charset="0"/>
              <a:cs typeface="Times New Roman" panose="02020603050405020304" pitchFamily="18" charset="0"/>
            </a:endParaRPr>
          </a:p>
        </p:txBody>
      </p:sp>
      <p:sp>
        <p:nvSpPr>
          <p:cNvPr id="2" name="제목 1"/>
          <p:cNvSpPr>
            <a:spLocks noGrp="1"/>
          </p:cNvSpPr>
          <p:nvPr>
            <p:ph type="title"/>
          </p:nvPr>
        </p:nvSpPr>
        <p:spPr/>
        <p:txBody>
          <a:bodyPr>
            <a:normAutofit/>
          </a:bodyPr>
          <a:lstStyle/>
          <a:p>
            <a:r>
              <a:rPr lang="en-US" altLang="ko-KR" sz="2200" dirty="0" smtClean="0">
                <a:latin typeface="Times New Roman" panose="02020603050405020304" pitchFamily="18" charset="0"/>
                <a:cs typeface="Times New Roman" panose="02020603050405020304" pitchFamily="18" charset="0"/>
              </a:rPr>
              <a:t>Data sources, Model specification and Methodology </a:t>
            </a:r>
            <a:r>
              <a:rPr lang="en-US" altLang="ko-KR" sz="2200" dirty="0" err="1" smtClean="0">
                <a:latin typeface="Times New Roman" panose="02020603050405020304" pitchFamily="18" charset="0"/>
                <a:cs typeface="Times New Roman" panose="02020603050405020304" pitchFamily="18" charset="0"/>
              </a:rPr>
              <a:t>con’t</a:t>
            </a:r>
            <a:r>
              <a:rPr lang="ko-KR" altLang="ko-KR" dirty="0" smtClean="0">
                <a:latin typeface="Times New Roman" panose="02020603050405020304" pitchFamily="18" charset="0"/>
                <a:cs typeface="Times New Roman" panose="02020603050405020304" pitchFamily="18" charset="0"/>
              </a:rPr>
              <a:t/>
            </a:r>
            <a:br>
              <a:rPr lang="ko-KR" altLang="ko-KR" dirty="0" smtClean="0">
                <a:latin typeface="Times New Roman" panose="02020603050405020304" pitchFamily="18" charset="0"/>
                <a:cs typeface="Times New Roman" panose="02020603050405020304" pitchFamily="18" charset="0"/>
              </a:rPr>
            </a:br>
            <a:endParaRPr lang="ko-KR" altLang="en-US" dirty="0"/>
          </a:p>
        </p:txBody>
      </p:sp>
    </p:spTree>
    <p:extLst>
      <p:ext uri="{BB962C8B-B14F-4D97-AF65-F5344CB8AC3E}">
        <p14:creationId xmlns:p14="http://schemas.microsoft.com/office/powerpoint/2010/main" val="428406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1052736"/>
            <a:ext cx="8229600" cy="4525963"/>
          </a:xfrm>
        </p:spPr>
        <p:txBody>
          <a:bodyPr>
            <a:normAutofit/>
          </a:bodyPr>
          <a:lstStyle/>
          <a:p>
            <a:r>
              <a:rPr lang="en-US" altLang="ko-KR" sz="2000" dirty="0">
                <a:latin typeface="Times New Roman" panose="02020603050405020304" pitchFamily="18" charset="0"/>
                <a:cs typeface="Times New Roman" panose="02020603050405020304" pitchFamily="18" charset="0"/>
              </a:rPr>
              <a:t>H</a:t>
            </a:r>
            <a:r>
              <a:rPr lang="en-US" altLang="ko-KR" sz="2000" baseline="-25000" dirty="0">
                <a:latin typeface="Times New Roman" panose="02020603050405020304" pitchFamily="18" charset="0"/>
                <a:cs typeface="Times New Roman" panose="02020603050405020304" pitchFamily="18" charset="0"/>
              </a:rPr>
              <a:t>o</a:t>
            </a:r>
            <a:r>
              <a:rPr lang="en-US" altLang="ko-KR" sz="2000" dirty="0">
                <a:latin typeface="Times New Roman" panose="02020603050405020304" pitchFamily="18" charset="0"/>
                <a:cs typeface="Times New Roman" panose="02020603050405020304" pitchFamily="18" charset="0"/>
              </a:rPr>
              <a:t>: Trade in imported productive and manufacturing sectors is inelastic</a:t>
            </a:r>
            <a:endParaRPr lang="ko-KR" altLang="ko-KR" sz="2000" dirty="0">
              <a:latin typeface="Times New Roman" panose="02020603050405020304" pitchFamily="18" charset="0"/>
              <a:cs typeface="Times New Roman" panose="02020603050405020304" pitchFamily="18" charset="0"/>
            </a:endParaRPr>
          </a:p>
          <a:p>
            <a:r>
              <a:rPr lang="en-US" altLang="ko-KR" sz="2000" dirty="0">
                <a:latin typeface="Times New Roman" panose="02020603050405020304" pitchFamily="18" charset="0"/>
                <a:cs typeface="Times New Roman" panose="02020603050405020304" pitchFamily="18" charset="0"/>
              </a:rPr>
              <a:t>H</a:t>
            </a:r>
            <a:r>
              <a:rPr lang="en-US" altLang="ko-KR" sz="2000" baseline="-25000" dirty="0">
                <a:latin typeface="Times New Roman" panose="02020603050405020304" pitchFamily="18" charset="0"/>
                <a:cs typeface="Times New Roman" panose="02020603050405020304" pitchFamily="18" charset="0"/>
              </a:rPr>
              <a:t>1</a:t>
            </a:r>
            <a:r>
              <a:rPr lang="en-US" altLang="ko-KR" sz="2000" dirty="0">
                <a:latin typeface="Times New Roman" panose="02020603050405020304" pitchFamily="18" charset="0"/>
                <a:cs typeface="Times New Roman" panose="02020603050405020304" pitchFamily="18" charset="0"/>
              </a:rPr>
              <a:t>: A real income increase influences the increased importation in the productive and manufacturing sectors.</a:t>
            </a:r>
            <a:endParaRPr lang="ko-KR" altLang="ko-KR" sz="2000" dirty="0">
              <a:latin typeface="Times New Roman" panose="02020603050405020304" pitchFamily="18" charset="0"/>
              <a:cs typeface="Times New Roman" panose="02020603050405020304" pitchFamily="18" charset="0"/>
            </a:endParaRPr>
          </a:p>
          <a:p>
            <a:r>
              <a:rPr lang="en-US" altLang="ko-KR" sz="2000" dirty="0">
                <a:latin typeface="Times New Roman" panose="02020603050405020304" pitchFamily="18" charset="0"/>
                <a:cs typeface="Times New Roman" panose="02020603050405020304" pitchFamily="18" charset="0"/>
              </a:rPr>
              <a:t>H</a:t>
            </a:r>
            <a:r>
              <a:rPr lang="en-US" altLang="ko-KR" sz="2000" baseline="-25000" dirty="0">
                <a:latin typeface="Times New Roman" panose="02020603050405020304" pitchFamily="18" charset="0"/>
                <a:cs typeface="Times New Roman" panose="02020603050405020304" pitchFamily="18" charset="0"/>
              </a:rPr>
              <a:t>2</a:t>
            </a:r>
            <a:r>
              <a:rPr lang="en-US" altLang="ko-KR" sz="2000" dirty="0">
                <a:latin typeface="Times New Roman" panose="02020603050405020304" pitchFamily="18" charset="0"/>
                <a:cs typeface="Times New Roman" panose="02020603050405020304" pitchFamily="18" charset="0"/>
              </a:rPr>
              <a:t>: An Increase infrastructure has a positive effect on trade	</a:t>
            </a:r>
            <a:endParaRPr lang="ko-KR" altLang="ko-KR" sz="2000" dirty="0">
              <a:latin typeface="Times New Roman" panose="02020603050405020304" pitchFamily="18" charset="0"/>
              <a:cs typeface="Times New Roman" panose="02020603050405020304" pitchFamily="18" charset="0"/>
            </a:endParaRPr>
          </a:p>
          <a:p>
            <a:r>
              <a:rPr lang="en-US" altLang="ko-KR" sz="2000" dirty="0">
                <a:latin typeface="Times New Roman" panose="02020603050405020304" pitchFamily="18" charset="0"/>
                <a:cs typeface="Times New Roman" panose="02020603050405020304" pitchFamily="18" charset="0"/>
              </a:rPr>
              <a:t>H</a:t>
            </a:r>
            <a:r>
              <a:rPr lang="en-US" altLang="ko-KR" sz="2000" baseline="-25000" dirty="0">
                <a:latin typeface="Times New Roman" panose="02020603050405020304" pitchFamily="18" charset="0"/>
                <a:cs typeface="Times New Roman" panose="02020603050405020304" pitchFamily="18" charset="0"/>
              </a:rPr>
              <a:t>3</a:t>
            </a:r>
            <a:r>
              <a:rPr lang="en-US" altLang="ko-KR" sz="2000" dirty="0">
                <a:latin typeface="Times New Roman" panose="02020603050405020304" pitchFamily="18" charset="0"/>
                <a:cs typeface="Times New Roman" panose="02020603050405020304" pitchFamily="18" charset="0"/>
              </a:rPr>
              <a:t>: Increase importation in the productive and manufacturing sectors has a negative effect on secondary sectors.</a:t>
            </a:r>
            <a:endParaRPr lang="ko-KR" altLang="ko-KR" sz="2000" dirty="0">
              <a:latin typeface="Times New Roman" panose="02020603050405020304" pitchFamily="18" charset="0"/>
              <a:cs typeface="Times New Roman" panose="02020603050405020304" pitchFamily="18" charset="0"/>
            </a:endParaRPr>
          </a:p>
          <a:p>
            <a:r>
              <a:rPr lang="en-US" altLang="ko-KR" sz="2000" dirty="0">
                <a:latin typeface="Times New Roman" panose="02020603050405020304" pitchFamily="18" charset="0"/>
                <a:cs typeface="Times New Roman" panose="02020603050405020304" pitchFamily="18" charset="0"/>
              </a:rPr>
              <a:t>H</a:t>
            </a:r>
            <a:r>
              <a:rPr lang="en-US" altLang="ko-KR" sz="2000" baseline="-25000" dirty="0">
                <a:latin typeface="Times New Roman" panose="02020603050405020304" pitchFamily="18" charset="0"/>
                <a:cs typeface="Times New Roman" panose="02020603050405020304" pitchFamily="18" charset="0"/>
              </a:rPr>
              <a:t>4</a:t>
            </a:r>
            <a:r>
              <a:rPr lang="en-US" altLang="ko-KR" sz="2000" dirty="0">
                <a:latin typeface="Times New Roman" panose="02020603050405020304" pitchFamily="18" charset="0"/>
                <a:cs typeface="Times New Roman" panose="02020603050405020304" pitchFamily="18" charset="0"/>
              </a:rPr>
              <a:t>: Increase importation in the productive and manufacturing sectors has a negative effect on tertiary sectors.</a:t>
            </a:r>
            <a:endParaRPr lang="ko-KR" altLang="ko-KR" sz="2000" dirty="0">
              <a:latin typeface="Times New Roman" panose="02020603050405020304" pitchFamily="18" charset="0"/>
              <a:cs typeface="Times New Roman" panose="02020603050405020304" pitchFamily="18" charset="0"/>
            </a:endParaRPr>
          </a:p>
          <a:p>
            <a:r>
              <a:rPr lang="en-US" altLang="ko-KR" sz="2000" dirty="0">
                <a:latin typeface="Times New Roman" panose="02020603050405020304" pitchFamily="18" charset="0"/>
                <a:cs typeface="Times New Roman" panose="02020603050405020304" pitchFamily="18" charset="0"/>
              </a:rPr>
              <a:t>H</a:t>
            </a:r>
            <a:r>
              <a:rPr lang="en-US" altLang="ko-KR" sz="2000" baseline="-25000" dirty="0">
                <a:latin typeface="Times New Roman" panose="02020603050405020304" pitchFamily="18" charset="0"/>
                <a:cs typeface="Times New Roman" panose="02020603050405020304" pitchFamily="18" charset="0"/>
              </a:rPr>
              <a:t>5</a:t>
            </a:r>
            <a:r>
              <a:rPr lang="en-US" altLang="ko-KR" sz="2000" dirty="0">
                <a:latin typeface="Times New Roman" panose="02020603050405020304" pitchFamily="18" charset="0"/>
                <a:cs typeface="Times New Roman" panose="02020603050405020304" pitchFamily="18" charset="0"/>
              </a:rPr>
              <a:t>: Increase manufactured imports lowers total factor productivity</a:t>
            </a:r>
            <a:endParaRPr lang="ko-KR" altLang="ko-KR" sz="2000" dirty="0">
              <a:latin typeface="Times New Roman" panose="02020603050405020304" pitchFamily="18" charset="0"/>
              <a:cs typeface="Times New Roman" panose="02020603050405020304" pitchFamily="18" charset="0"/>
            </a:endParaRPr>
          </a:p>
          <a:p>
            <a:endParaRPr lang="ko-KR" altLang="en-US" sz="2000" dirty="0">
              <a:latin typeface="Times New Roman" panose="02020603050405020304" pitchFamily="18" charset="0"/>
              <a:cs typeface="Times New Roman" panose="02020603050405020304" pitchFamily="18" charset="0"/>
            </a:endParaRPr>
          </a:p>
        </p:txBody>
      </p:sp>
      <p:sp>
        <p:nvSpPr>
          <p:cNvPr id="2" name="제목 1"/>
          <p:cNvSpPr>
            <a:spLocks noGrp="1"/>
          </p:cNvSpPr>
          <p:nvPr>
            <p:ph type="title"/>
          </p:nvPr>
        </p:nvSpPr>
        <p:spPr>
          <a:xfrm>
            <a:off x="457200" y="274638"/>
            <a:ext cx="8229600" cy="634082"/>
          </a:xfrm>
        </p:spPr>
        <p:txBody>
          <a:bodyPr>
            <a:noAutofit/>
          </a:bodyPr>
          <a:lstStyle/>
          <a:p>
            <a:r>
              <a:rPr lang="en-US" altLang="ko-KR" sz="2000" dirty="0">
                <a:latin typeface="Times New Roman" panose="02020603050405020304" pitchFamily="18" charset="0"/>
                <a:cs typeface="Times New Roman" panose="02020603050405020304" pitchFamily="18" charset="0"/>
              </a:rPr>
              <a:t>Estimates will attempt to answer the following hypothesis</a:t>
            </a:r>
            <a:r>
              <a:rPr lang="ko-KR" altLang="ko-KR" sz="2000" dirty="0">
                <a:latin typeface="Times New Roman" panose="02020603050405020304" pitchFamily="18" charset="0"/>
                <a:cs typeface="Times New Roman" panose="02020603050405020304" pitchFamily="18" charset="0"/>
              </a:rPr>
              <a:t/>
            </a:r>
            <a:br>
              <a:rPr lang="ko-KR" altLang="ko-KR" sz="2000" dirty="0">
                <a:latin typeface="Times New Roman" panose="02020603050405020304" pitchFamily="18" charset="0"/>
                <a:cs typeface="Times New Roman" panose="02020603050405020304" pitchFamily="18" charset="0"/>
              </a:rPr>
            </a:br>
            <a:endParaRPr lang="ko-KR"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476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내용 개체 틀 3"/>
          <p:cNvGraphicFramePr>
            <a:graphicFrameLocks noGrp="1"/>
          </p:cNvGraphicFramePr>
          <p:nvPr>
            <p:ph idx="1"/>
            <p:extLst>
              <p:ext uri="{D42A27DB-BD31-4B8C-83A1-F6EECF244321}">
                <p14:modId xmlns:p14="http://schemas.microsoft.com/office/powerpoint/2010/main" val="1529637387"/>
              </p:ext>
            </p:extLst>
          </p:nvPr>
        </p:nvGraphicFramePr>
        <p:xfrm>
          <a:off x="827584" y="2348880"/>
          <a:ext cx="6912769" cy="1728192"/>
        </p:xfrm>
        <a:graphic>
          <a:graphicData uri="http://schemas.openxmlformats.org/drawingml/2006/table">
            <a:tbl>
              <a:tblPr firstRow="1" firstCol="1" bandRow="1">
                <a:tableStyleId>{5C22544A-7EE6-4342-B048-85BDC9FD1C3A}</a:tableStyleId>
              </a:tblPr>
              <a:tblGrid>
                <a:gridCol w="1381953"/>
                <a:gridCol w="1382704"/>
                <a:gridCol w="1382704"/>
                <a:gridCol w="1382704"/>
                <a:gridCol w="1382704"/>
              </a:tblGrid>
              <a:tr h="288032">
                <a:tc>
                  <a:txBody>
                    <a:bodyPr/>
                    <a:lstStyle/>
                    <a:p>
                      <a:pPr algn="just" latinLnBrk="1">
                        <a:lnSpc>
                          <a:spcPct val="115000"/>
                        </a:lnSpc>
                        <a:spcAft>
                          <a:spcPts val="0"/>
                        </a:spcAft>
                      </a:pPr>
                      <a:r>
                        <a:rPr lang="en-US" sz="1200" kern="100" dirty="0">
                          <a:effectLst/>
                        </a:rPr>
                        <a:t>Test</a:t>
                      </a:r>
                      <a:endParaRPr lang="ko-KR" sz="1000" kern="100" dirty="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Null Ho</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Statistics</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p-value</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5% test</a:t>
                      </a:r>
                      <a:endParaRPr lang="ko-KR" sz="1000" kern="100">
                        <a:effectLst/>
                        <a:latin typeface="맑은 고딕"/>
                        <a:ea typeface="맑은 고딕"/>
                        <a:cs typeface="Times New Roman"/>
                      </a:endParaRPr>
                    </a:p>
                  </a:txBody>
                  <a:tcPr marL="68580" marR="68580" marT="0" marB="0"/>
                </a:tc>
              </a:tr>
              <a:tr h="576064">
                <a:tc>
                  <a:txBody>
                    <a:bodyPr/>
                    <a:lstStyle/>
                    <a:p>
                      <a:pPr algn="just" latinLnBrk="1">
                        <a:lnSpc>
                          <a:spcPct val="115000"/>
                        </a:lnSpc>
                        <a:spcAft>
                          <a:spcPts val="0"/>
                        </a:spcAft>
                      </a:pPr>
                      <a:r>
                        <a:rPr lang="en-US" sz="1200" kern="100">
                          <a:effectLst/>
                        </a:rPr>
                        <a:t>Levin, Lin &amp; Chut*(LLC)</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dirty="0">
                          <a:effectLst/>
                        </a:rPr>
                        <a:t>Unit root</a:t>
                      </a:r>
                      <a:endParaRPr lang="ko-KR" sz="1000" kern="100" dirty="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0.439</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0.67</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ko-KR" sz="1200" kern="100">
                          <a:effectLst/>
                        </a:rPr>
                        <a:t>✔</a:t>
                      </a:r>
                      <a:endParaRPr lang="ko-KR" sz="1000" kern="100">
                        <a:effectLst/>
                        <a:latin typeface="맑은 고딕"/>
                        <a:ea typeface="맑은 고딕"/>
                        <a:cs typeface="Times New Roman"/>
                      </a:endParaRPr>
                    </a:p>
                  </a:txBody>
                  <a:tcPr marL="68580" marR="68580" marT="0" marB="0"/>
                </a:tc>
              </a:tr>
              <a:tr h="576064">
                <a:tc>
                  <a:txBody>
                    <a:bodyPr/>
                    <a:lstStyle/>
                    <a:p>
                      <a:pPr algn="just" latinLnBrk="1">
                        <a:lnSpc>
                          <a:spcPct val="115000"/>
                        </a:lnSpc>
                        <a:spcAft>
                          <a:spcPts val="0"/>
                        </a:spcAft>
                      </a:pPr>
                      <a:r>
                        <a:rPr lang="en-US" sz="1200" kern="100" dirty="0" err="1">
                          <a:effectLst/>
                        </a:rPr>
                        <a:t>Im</a:t>
                      </a:r>
                      <a:r>
                        <a:rPr lang="en-US" sz="1200" kern="100" dirty="0">
                          <a:effectLst/>
                        </a:rPr>
                        <a:t>, </a:t>
                      </a:r>
                      <a:r>
                        <a:rPr lang="en-US" sz="1200" kern="100" dirty="0" err="1">
                          <a:effectLst/>
                        </a:rPr>
                        <a:t>Peresan</a:t>
                      </a:r>
                      <a:r>
                        <a:rPr lang="en-US" sz="1200" kern="100" dirty="0">
                          <a:effectLst/>
                        </a:rPr>
                        <a:t> and Shin(IPS)</a:t>
                      </a:r>
                      <a:endParaRPr lang="ko-KR" sz="1000" kern="100" dirty="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All unit root</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-13.545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0.00</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ko-KR" sz="1100" kern="0">
                          <a:effectLst/>
                        </a:rPr>
                        <a:t>×</a:t>
                      </a:r>
                      <a:endParaRPr lang="ko-KR" sz="1000" kern="100">
                        <a:effectLst/>
                        <a:latin typeface="맑은 고딕"/>
                        <a:ea typeface="맑은 고딕"/>
                        <a:cs typeface="Times New Roman"/>
                      </a:endParaRPr>
                    </a:p>
                  </a:txBody>
                  <a:tcPr marL="68580" marR="68580" marT="0" marB="0"/>
                </a:tc>
              </a:tr>
              <a:tr h="288032">
                <a:tc>
                  <a:txBody>
                    <a:bodyPr/>
                    <a:lstStyle/>
                    <a:p>
                      <a:pPr algn="just" latinLnBrk="1">
                        <a:lnSpc>
                          <a:spcPct val="115000"/>
                        </a:lnSpc>
                        <a:spcAft>
                          <a:spcPts val="0"/>
                        </a:spcAft>
                      </a:pPr>
                      <a:r>
                        <a:rPr lang="en-US" sz="1200" kern="100">
                          <a:effectLst/>
                        </a:rPr>
                        <a:t>Fischer-ADF(FA)</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All unit root</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263.78</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0.00</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ko-KR" sz="1100" kern="0" dirty="0">
                          <a:effectLst/>
                        </a:rPr>
                        <a:t>×</a:t>
                      </a:r>
                      <a:endParaRPr lang="ko-KR" sz="1000" kern="100" dirty="0">
                        <a:effectLst/>
                        <a:latin typeface="맑은 고딕"/>
                        <a:ea typeface="맑은 고딕"/>
                        <a:cs typeface="Times New Roman"/>
                      </a:endParaRPr>
                    </a:p>
                  </a:txBody>
                  <a:tcPr marL="68580" marR="68580" marT="0" marB="0"/>
                </a:tc>
              </a:tr>
            </a:tbl>
          </a:graphicData>
        </a:graphic>
      </p:graphicFrame>
      <p:sp>
        <p:nvSpPr>
          <p:cNvPr id="2" name="제목 1"/>
          <p:cNvSpPr>
            <a:spLocks noGrp="1"/>
          </p:cNvSpPr>
          <p:nvPr>
            <p:ph type="title"/>
          </p:nvPr>
        </p:nvSpPr>
        <p:spPr/>
        <p:txBody>
          <a:bodyPr/>
          <a:lstStyle/>
          <a:p>
            <a:r>
              <a:rPr lang="en-US" altLang="ko-KR" sz="2000" dirty="0" smtClean="0">
                <a:latin typeface="Times New Roman" panose="02020603050405020304" pitchFamily="18" charset="0"/>
                <a:cs typeface="Times New Roman" panose="02020603050405020304" pitchFamily="18" charset="0"/>
              </a:rPr>
              <a:t>Estimation</a:t>
            </a:r>
            <a:endParaRPr lang="ko-KR" altLang="en-US" sz="2000" dirty="0">
              <a:latin typeface="Times New Roman" panose="02020603050405020304" pitchFamily="18" charset="0"/>
              <a:cs typeface="Times New Roman" panose="02020603050405020304" pitchFamily="18" charset="0"/>
            </a:endParaRPr>
          </a:p>
        </p:txBody>
      </p:sp>
      <p:sp>
        <p:nvSpPr>
          <p:cNvPr id="5" name="직사각형 4"/>
          <p:cNvSpPr/>
          <p:nvPr/>
        </p:nvSpPr>
        <p:spPr>
          <a:xfrm>
            <a:off x="1115616" y="1916832"/>
            <a:ext cx="6624736" cy="369332"/>
          </a:xfrm>
          <a:prstGeom prst="rect">
            <a:avLst/>
          </a:prstGeom>
        </p:spPr>
        <p:txBody>
          <a:bodyPr wrap="square">
            <a:spAutoFit/>
          </a:bodyPr>
          <a:lstStyle/>
          <a:p>
            <a:r>
              <a:rPr lang="en-US" altLang="ko-KR" dirty="0" smtClean="0">
                <a:latin typeface="Times New Roman" panose="02020603050405020304" pitchFamily="18" charset="0"/>
                <a:cs typeface="Times New Roman" panose="02020603050405020304" pitchFamily="18" charset="0"/>
              </a:rPr>
              <a:t>Table 1.5: Unit Root test for trade intensity variables</a:t>
            </a:r>
            <a:endParaRPr lang="ko-KR" altLang="en-US" dirty="0">
              <a:latin typeface="Times New Roman" panose="02020603050405020304" pitchFamily="18" charset="0"/>
              <a:cs typeface="Times New Roman" panose="02020603050405020304" pitchFamily="18" charset="0"/>
            </a:endParaRPr>
          </a:p>
        </p:txBody>
      </p:sp>
      <p:sp>
        <p:nvSpPr>
          <p:cNvPr id="6" name="직사각형 5"/>
          <p:cNvSpPr/>
          <p:nvPr/>
        </p:nvSpPr>
        <p:spPr>
          <a:xfrm>
            <a:off x="1115616" y="4077072"/>
            <a:ext cx="2771015" cy="369332"/>
          </a:xfrm>
          <a:prstGeom prst="rect">
            <a:avLst/>
          </a:prstGeom>
        </p:spPr>
        <p:txBody>
          <a:bodyPr wrap="none">
            <a:spAutoFit/>
          </a:bodyPr>
          <a:lstStyle/>
          <a:p>
            <a:r>
              <a:rPr lang="en-US" altLang="ko-KR" dirty="0">
                <a:latin typeface="Times New Roman" panose="02020603050405020304" pitchFamily="18" charset="0"/>
                <a:cs typeface="Times New Roman" panose="02020603050405020304" pitchFamily="18" charset="0"/>
              </a:rPr>
              <a:t>Source: Author’s estimation</a:t>
            </a:r>
            <a:endParaRPr lang="ko-KR" altLang="ko-KR" dirty="0">
              <a:latin typeface="Times New Roman" panose="02020603050405020304" pitchFamily="18" charset="0"/>
              <a:cs typeface="Times New Roman" panose="02020603050405020304" pitchFamily="18" charset="0"/>
            </a:endParaRPr>
          </a:p>
        </p:txBody>
      </p:sp>
      <p:sp>
        <p:nvSpPr>
          <p:cNvPr id="7" name="직사각형 6"/>
          <p:cNvSpPr/>
          <p:nvPr/>
        </p:nvSpPr>
        <p:spPr>
          <a:xfrm>
            <a:off x="1096492" y="4653136"/>
            <a:ext cx="6859883" cy="923330"/>
          </a:xfrm>
          <a:prstGeom prst="rect">
            <a:avLst/>
          </a:prstGeom>
        </p:spPr>
        <p:txBody>
          <a:bodyPr wrap="square">
            <a:spAutoFit/>
          </a:bodyPr>
          <a:lstStyle/>
          <a:p>
            <a:r>
              <a:rPr lang="en-US" altLang="ko-KR" dirty="0">
                <a:latin typeface="Times New Roman" panose="02020603050405020304" pitchFamily="18" charset="0"/>
                <a:cs typeface="Times New Roman" panose="02020603050405020304" pitchFamily="18" charset="0"/>
              </a:rPr>
              <a:t>Even though the results show an ambiguity and a contradiction between LLC, and IPS, FA. The alternative hypothesis of no unit root among all the variables is strongly rejected. </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200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내용 개체 틀 3"/>
          <p:cNvGraphicFramePr>
            <a:graphicFrameLocks noGrp="1"/>
          </p:cNvGraphicFramePr>
          <p:nvPr>
            <p:ph idx="1"/>
            <p:extLst>
              <p:ext uri="{D42A27DB-BD31-4B8C-83A1-F6EECF244321}">
                <p14:modId xmlns:p14="http://schemas.microsoft.com/office/powerpoint/2010/main" val="767593307"/>
              </p:ext>
            </p:extLst>
          </p:nvPr>
        </p:nvGraphicFramePr>
        <p:xfrm>
          <a:off x="1347302" y="2481874"/>
          <a:ext cx="5857240" cy="1513908"/>
        </p:xfrm>
        <a:graphic>
          <a:graphicData uri="http://schemas.openxmlformats.org/drawingml/2006/table">
            <a:tbl>
              <a:tblPr firstRow="1" firstCol="1" bandRow="1">
                <a:tableStyleId>{5C22544A-7EE6-4342-B048-85BDC9FD1C3A}</a:tableStyleId>
              </a:tblPr>
              <a:tblGrid>
                <a:gridCol w="2928620"/>
                <a:gridCol w="2928620"/>
              </a:tblGrid>
              <a:tr h="504636">
                <a:tc>
                  <a:txBody>
                    <a:bodyPr/>
                    <a:lstStyle/>
                    <a:p>
                      <a:pPr algn="just" latinLnBrk="1">
                        <a:lnSpc>
                          <a:spcPct val="115000"/>
                        </a:lnSpc>
                        <a:spcAft>
                          <a:spcPts val="0"/>
                        </a:spcAft>
                      </a:pPr>
                      <a:r>
                        <a:rPr lang="en-US" sz="1200" kern="100" dirty="0">
                          <a:effectLst/>
                        </a:rPr>
                        <a:t>Panel statistics</a:t>
                      </a:r>
                      <a:endParaRPr lang="ko-KR" sz="1000" kern="100" dirty="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With time dummies</a:t>
                      </a:r>
                      <a:endParaRPr lang="ko-KR" sz="1000" kern="100">
                        <a:effectLst/>
                        <a:latin typeface="맑은 고딕"/>
                        <a:ea typeface="맑은 고딕"/>
                        <a:cs typeface="Times New Roman"/>
                      </a:endParaRPr>
                    </a:p>
                  </a:txBody>
                  <a:tcPr marL="68580" marR="68580" marT="0" marB="0"/>
                </a:tc>
              </a:tr>
              <a:tr h="504636">
                <a:tc>
                  <a:txBody>
                    <a:bodyPr/>
                    <a:lstStyle/>
                    <a:p>
                      <a:pPr algn="just" latinLnBrk="1">
                        <a:lnSpc>
                          <a:spcPct val="115000"/>
                        </a:lnSpc>
                        <a:spcAft>
                          <a:spcPts val="0"/>
                        </a:spcAft>
                      </a:pPr>
                      <a:r>
                        <a:rPr lang="en-US" sz="1200" kern="100">
                          <a:effectLst/>
                        </a:rPr>
                        <a:t>Panel ADF-stat</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-12.41***</a:t>
                      </a:r>
                      <a:endParaRPr lang="ko-KR" sz="1000" kern="100">
                        <a:effectLst/>
                        <a:latin typeface="맑은 고딕"/>
                        <a:ea typeface="맑은 고딕"/>
                        <a:cs typeface="Times New Roman"/>
                      </a:endParaRPr>
                    </a:p>
                  </a:txBody>
                  <a:tcPr marL="68580" marR="68580" marT="0" marB="0"/>
                </a:tc>
              </a:tr>
              <a:tr h="504636">
                <a:tc>
                  <a:txBody>
                    <a:bodyPr/>
                    <a:lstStyle/>
                    <a:p>
                      <a:pPr algn="just" latinLnBrk="1">
                        <a:lnSpc>
                          <a:spcPct val="115000"/>
                        </a:lnSpc>
                        <a:spcAft>
                          <a:spcPts val="0"/>
                        </a:spcAft>
                      </a:pPr>
                      <a:r>
                        <a:rPr lang="en-US" sz="1200" kern="100">
                          <a:effectLst/>
                        </a:rPr>
                        <a:t>Group ADF-stat</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dirty="0">
                          <a:effectLst/>
                        </a:rPr>
                        <a:t>-20.48***</a:t>
                      </a:r>
                      <a:endParaRPr lang="ko-KR" sz="1000" kern="100" dirty="0">
                        <a:effectLst/>
                        <a:latin typeface="맑은 고딕"/>
                        <a:ea typeface="맑은 고딕"/>
                        <a:cs typeface="Times New Roman"/>
                      </a:endParaRPr>
                    </a:p>
                  </a:txBody>
                  <a:tcPr marL="68580" marR="68580" marT="0" marB="0"/>
                </a:tc>
              </a:tr>
            </a:tbl>
          </a:graphicData>
        </a:graphic>
      </p:graphicFrame>
      <p:sp>
        <p:nvSpPr>
          <p:cNvPr id="2" name="제목 1"/>
          <p:cNvSpPr>
            <a:spLocks noGrp="1"/>
          </p:cNvSpPr>
          <p:nvPr>
            <p:ph type="title"/>
          </p:nvPr>
        </p:nvSpPr>
        <p:spPr/>
        <p:txBody>
          <a:bodyPr/>
          <a:lstStyle/>
          <a:p>
            <a:endParaRPr lang="ko-KR" altLang="en-US"/>
          </a:p>
        </p:txBody>
      </p:sp>
      <p:sp>
        <p:nvSpPr>
          <p:cNvPr id="5" name="직사각형 4"/>
          <p:cNvSpPr/>
          <p:nvPr/>
        </p:nvSpPr>
        <p:spPr>
          <a:xfrm>
            <a:off x="1262748" y="1809690"/>
            <a:ext cx="5973548" cy="369332"/>
          </a:xfrm>
          <a:prstGeom prst="rect">
            <a:avLst/>
          </a:prstGeom>
        </p:spPr>
        <p:txBody>
          <a:bodyPr wrap="square">
            <a:spAutoFit/>
          </a:bodyPr>
          <a:lstStyle/>
          <a:p>
            <a:r>
              <a:rPr lang="en-US" altLang="ko-KR" dirty="0" smtClean="0">
                <a:latin typeface="Times New Roman" panose="02020603050405020304" pitchFamily="18" charset="0"/>
                <a:cs typeface="Times New Roman" panose="02020603050405020304" pitchFamily="18" charset="0"/>
              </a:rPr>
              <a:t>Table 1.6: Test of </a:t>
            </a:r>
            <a:r>
              <a:rPr lang="en-US" altLang="ko-KR" dirty="0" err="1" smtClean="0">
                <a:latin typeface="Times New Roman" panose="02020603050405020304" pitchFamily="18" charset="0"/>
                <a:cs typeface="Times New Roman" panose="02020603050405020304" pitchFamily="18" charset="0"/>
              </a:rPr>
              <a:t>cointegration</a:t>
            </a:r>
            <a:r>
              <a:rPr lang="en-US" altLang="ko-KR" dirty="0" smtClean="0">
                <a:latin typeface="Times New Roman" panose="02020603050405020304" pitchFamily="18" charset="0"/>
                <a:cs typeface="Times New Roman" panose="02020603050405020304" pitchFamily="18" charset="0"/>
              </a:rPr>
              <a:t> for trade intensity variables</a:t>
            </a:r>
            <a:endParaRPr lang="ko-KR" altLang="ko-KR" dirty="0">
              <a:latin typeface="Times New Roman" panose="02020603050405020304" pitchFamily="18" charset="0"/>
              <a:cs typeface="Times New Roman" panose="02020603050405020304" pitchFamily="18" charset="0"/>
            </a:endParaRPr>
          </a:p>
        </p:txBody>
      </p:sp>
      <p:sp>
        <p:nvSpPr>
          <p:cNvPr id="6" name="직사각형 5"/>
          <p:cNvSpPr/>
          <p:nvPr/>
        </p:nvSpPr>
        <p:spPr>
          <a:xfrm>
            <a:off x="1403648" y="4293096"/>
            <a:ext cx="5832648" cy="923330"/>
          </a:xfrm>
          <a:prstGeom prst="rect">
            <a:avLst/>
          </a:prstGeom>
        </p:spPr>
        <p:txBody>
          <a:bodyPr wrap="square">
            <a:spAutoFit/>
          </a:bodyPr>
          <a:lstStyle/>
          <a:p>
            <a:r>
              <a:rPr lang="en-US" altLang="ko-KR" dirty="0">
                <a:latin typeface="Times New Roman" panose="02020603050405020304" pitchFamily="18" charset="0"/>
                <a:cs typeface="Times New Roman" panose="02020603050405020304" pitchFamily="18" charset="0"/>
              </a:rPr>
              <a:t>The null hypothesis of no </a:t>
            </a:r>
            <a:r>
              <a:rPr lang="en-US" altLang="ko-KR" dirty="0" err="1">
                <a:latin typeface="Times New Roman" panose="02020603050405020304" pitchFamily="18" charset="0"/>
                <a:cs typeface="Times New Roman" panose="02020603050405020304" pitchFamily="18" charset="0"/>
              </a:rPr>
              <a:t>cointegration</a:t>
            </a:r>
            <a:r>
              <a:rPr lang="en-US" altLang="ko-KR" dirty="0">
                <a:latin typeface="Times New Roman" panose="02020603050405020304" pitchFamily="18" charset="0"/>
                <a:cs typeface="Times New Roman" panose="02020603050405020304" pitchFamily="18" charset="0"/>
              </a:rPr>
              <a:t> is rejected in the panel ADF statistics and Group ADF statistics at a 1 percent significant level respectively.</a:t>
            </a:r>
            <a:endParaRPr lang="ko-KR" altLang="ko-KR" dirty="0">
              <a:latin typeface="Times New Roman" panose="02020603050405020304" pitchFamily="18" charset="0"/>
              <a:cs typeface="Times New Roman" panose="02020603050405020304" pitchFamily="18" charset="0"/>
            </a:endParaRPr>
          </a:p>
        </p:txBody>
      </p:sp>
      <p:sp>
        <p:nvSpPr>
          <p:cNvPr id="7" name="직사각형 6"/>
          <p:cNvSpPr/>
          <p:nvPr/>
        </p:nvSpPr>
        <p:spPr>
          <a:xfrm>
            <a:off x="1403648" y="3939207"/>
            <a:ext cx="2771015" cy="369332"/>
          </a:xfrm>
          <a:prstGeom prst="rect">
            <a:avLst/>
          </a:prstGeom>
        </p:spPr>
        <p:txBody>
          <a:bodyPr wrap="none">
            <a:spAutoFit/>
          </a:bodyPr>
          <a:lstStyle/>
          <a:p>
            <a:r>
              <a:rPr lang="en-US" altLang="ko-KR" dirty="0" smtClean="0">
                <a:latin typeface="Times New Roman" panose="02020603050405020304" pitchFamily="18" charset="0"/>
                <a:cs typeface="Times New Roman" panose="02020603050405020304" pitchFamily="18" charset="0"/>
              </a:rPr>
              <a:t>Source: Author’s estimation</a:t>
            </a:r>
            <a:endParaRPr lang="ko-KR" altLang="ko-K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696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내용 개체 틀 2"/>
              <p:cNvSpPr>
                <a:spLocks noGrp="1"/>
              </p:cNvSpPr>
              <p:nvPr>
                <p:ph idx="1"/>
              </p:nvPr>
            </p:nvSpPr>
            <p:spPr>
              <a:xfrm>
                <a:off x="395536" y="620688"/>
                <a:ext cx="8229600" cy="4525963"/>
              </a:xfrm>
            </p:spPr>
            <p:txBody>
              <a:bodyPr>
                <a:noAutofit/>
              </a:bodyPr>
              <a:lstStyle/>
              <a:p>
                <a:r>
                  <a:rPr lang="en-US" altLang="ko-KR" sz="1800" dirty="0" smtClean="0">
                    <a:latin typeface="Times New Roman" panose="02020603050405020304" pitchFamily="18" charset="0"/>
                    <a:cs typeface="Times New Roman" panose="02020603050405020304" pitchFamily="18" charset="0"/>
                  </a:rPr>
                  <a:t>We estimate a long run relationship between net trade on the productive and manufacturing sectors using SITC REV 2 commodities and the selected endowments factors. The equations are as follows</a:t>
                </a:r>
                <a:endParaRPr lang="ko-KR" altLang="ko-KR" sz="1800" dirty="0">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ko-KR" altLang="ko-KR" sz="1200" i="1"/>
                        </m:ctrlPr>
                      </m:sSubSupPr>
                      <m:e>
                        <m:r>
                          <m:rPr>
                            <m:sty m:val="p"/>
                          </m:rPr>
                          <a:rPr lang="en-US" altLang="ko-KR" sz="1200"/>
                          <m:t>ln</m:t>
                        </m:r>
                        <m:r>
                          <a:rPr lang="en-US" altLang="ko-KR" sz="1200"/>
                          <m:t>⁡(</m:t>
                        </m:r>
                        <m:r>
                          <m:rPr>
                            <m:sty m:val="p"/>
                          </m:rPr>
                          <a:rPr lang="en-US" altLang="ko-KR" sz="1200"/>
                          <m:t>RCA</m:t>
                        </m:r>
                      </m:e>
                      <m:sub>
                        <m:r>
                          <a:rPr lang="en-US" altLang="ko-KR" sz="1200" i="1"/>
                          <m:t>𝑘𝑡</m:t>
                        </m:r>
                      </m:sub>
                      <m:sup>
                        <m:r>
                          <a:rPr lang="en-US" altLang="ko-KR" sz="1200" i="1"/>
                          <m:t>𝑖</m:t>
                        </m:r>
                      </m:sup>
                    </m:sSubSup>
                    <m:r>
                      <a:rPr lang="en-US" altLang="ko-KR" sz="1200" i="1"/>
                      <m:t>)= ∝ + </m:t>
                    </m:r>
                    <m:sSub>
                      <m:sSubPr>
                        <m:ctrlPr>
                          <a:rPr lang="ko-KR" altLang="ko-KR" sz="1200" i="1"/>
                        </m:ctrlPr>
                      </m:sSubPr>
                      <m:e>
                        <m:r>
                          <a:rPr lang="en-US" altLang="ko-KR" sz="1200" i="1"/>
                          <m:t>𝛽</m:t>
                        </m:r>
                      </m:e>
                      <m:sub>
                        <m:r>
                          <a:rPr lang="en-US" altLang="ko-KR" sz="1200" i="1"/>
                          <m:t>1</m:t>
                        </m:r>
                      </m:sub>
                    </m:sSub>
                    <m:r>
                      <a:rPr lang="en-US" altLang="ko-KR" sz="1200" i="1"/>
                      <m:t>𝑙𝑛</m:t>
                    </m:r>
                    <m:d>
                      <m:dPr>
                        <m:ctrlPr>
                          <a:rPr lang="ko-KR" altLang="ko-KR" sz="1200" i="1"/>
                        </m:ctrlPr>
                      </m:dPr>
                      <m:e>
                        <m:sSub>
                          <m:sSubPr>
                            <m:ctrlPr>
                              <a:rPr lang="ko-KR" altLang="ko-KR" sz="1200" i="1"/>
                            </m:ctrlPr>
                          </m:sSubPr>
                          <m:e>
                            <m:r>
                              <a:rPr lang="en-US" altLang="ko-KR" sz="1200" i="1"/>
                              <m:t>𝐺𝑑𝑝𝑝𝑐</m:t>
                            </m:r>
                          </m:e>
                          <m:sub>
                            <m:r>
                              <a:rPr lang="en-US" altLang="ko-KR" sz="1200" i="1"/>
                              <m:t>𝑖𝑡</m:t>
                            </m:r>
                          </m:sub>
                        </m:sSub>
                      </m:e>
                    </m:d>
                    <m:r>
                      <a:rPr lang="en-US" altLang="ko-KR" sz="1200" i="1"/>
                      <m:t>+ </m:t>
                    </m:r>
                    <m:sSub>
                      <m:sSubPr>
                        <m:ctrlPr>
                          <a:rPr lang="ko-KR" altLang="ko-KR" sz="1200" i="1"/>
                        </m:ctrlPr>
                      </m:sSubPr>
                      <m:e>
                        <m:r>
                          <a:rPr lang="en-US" altLang="ko-KR" sz="1200" i="1"/>
                          <m:t>𝛽</m:t>
                        </m:r>
                      </m:e>
                      <m:sub>
                        <m:r>
                          <a:rPr lang="en-US" altLang="ko-KR" sz="1200" i="1"/>
                          <m:t>2</m:t>
                        </m:r>
                      </m:sub>
                    </m:sSub>
                    <m:r>
                      <a:rPr lang="en-US" altLang="ko-KR" sz="1200" i="1"/>
                      <m:t>𝑙𝑛</m:t>
                    </m:r>
                    <m:d>
                      <m:dPr>
                        <m:ctrlPr>
                          <a:rPr lang="ko-KR" altLang="ko-KR" sz="1200" i="1"/>
                        </m:ctrlPr>
                      </m:dPr>
                      <m:e>
                        <m:sSub>
                          <m:sSubPr>
                            <m:ctrlPr>
                              <a:rPr lang="ko-KR" altLang="ko-KR" sz="1200" i="1"/>
                            </m:ctrlPr>
                          </m:sSubPr>
                          <m:e>
                            <m:r>
                              <a:rPr lang="en-US" altLang="ko-KR" sz="1200" i="1"/>
                              <m:t>𝑃𝑜𝑝𝑛</m:t>
                            </m:r>
                          </m:e>
                          <m:sub>
                            <m:r>
                              <a:rPr lang="en-US" altLang="ko-KR" sz="1200" i="1"/>
                              <m:t>𝑖𝑡</m:t>
                            </m:r>
                          </m:sub>
                        </m:sSub>
                      </m:e>
                    </m:d>
                    <m:r>
                      <a:rPr lang="en-US" altLang="ko-KR" sz="1200" i="1"/>
                      <m:t>+</m:t>
                    </m:r>
                    <m:sSub>
                      <m:sSubPr>
                        <m:ctrlPr>
                          <a:rPr lang="ko-KR" altLang="ko-KR" sz="1200" i="1"/>
                        </m:ctrlPr>
                      </m:sSubPr>
                      <m:e>
                        <m:r>
                          <a:rPr lang="en-US" altLang="ko-KR" sz="1200" i="1"/>
                          <m:t>𝛽</m:t>
                        </m:r>
                      </m:e>
                      <m:sub>
                        <m:r>
                          <a:rPr lang="en-US" altLang="ko-KR" sz="1200" i="1"/>
                          <m:t>3</m:t>
                        </m:r>
                      </m:sub>
                    </m:sSub>
                    <m:func>
                      <m:funcPr>
                        <m:ctrlPr>
                          <a:rPr lang="ko-KR" altLang="ko-KR" sz="1200" i="1"/>
                        </m:ctrlPr>
                      </m:funcPr>
                      <m:fName>
                        <m:r>
                          <m:rPr>
                            <m:sty m:val="p"/>
                          </m:rPr>
                          <a:rPr lang="en-US" altLang="ko-KR" sz="1200"/>
                          <m:t>ln</m:t>
                        </m:r>
                      </m:fName>
                      <m:e>
                        <m:d>
                          <m:dPr>
                            <m:ctrlPr>
                              <a:rPr lang="ko-KR" altLang="ko-KR" sz="1200" i="1"/>
                            </m:ctrlPr>
                          </m:dPr>
                          <m:e>
                            <m:sSub>
                              <m:sSubPr>
                                <m:ctrlPr>
                                  <a:rPr lang="ko-KR" altLang="ko-KR" sz="1200" i="1"/>
                                </m:ctrlPr>
                              </m:sSubPr>
                              <m:e>
                                <m:r>
                                  <a:rPr lang="en-US" altLang="ko-KR" sz="1200" i="1"/>
                                  <m:t>𝐼𝑛𝑓𝑟𝑎</m:t>
                                </m:r>
                              </m:e>
                              <m:sub>
                                <m:r>
                                  <a:rPr lang="en-US" altLang="ko-KR" sz="1200" i="1"/>
                                  <m:t>𝑖𝑡</m:t>
                                </m:r>
                              </m:sub>
                            </m:sSub>
                          </m:e>
                        </m:d>
                      </m:e>
                    </m:func>
                    <m:r>
                      <a:rPr lang="en-US" altLang="ko-KR" sz="1200" i="1"/>
                      <m:t>+</m:t>
                    </m:r>
                    <m:sSub>
                      <m:sSubPr>
                        <m:ctrlPr>
                          <a:rPr lang="ko-KR" altLang="ko-KR" sz="1200" i="1"/>
                        </m:ctrlPr>
                      </m:sSubPr>
                      <m:e>
                        <m:r>
                          <a:rPr lang="en-US" altLang="ko-KR" sz="1200" i="1"/>
                          <m:t>𝛽</m:t>
                        </m:r>
                      </m:e>
                      <m:sub>
                        <m:r>
                          <a:rPr lang="en-US" altLang="ko-KR" sz="1200" i="1"/>
                          <m:t>4</m:t>
                        </m:r>
                      </m:sub>
                    </m:sSub>
                    <m:func>
                      <m:funcPr>
                        <m:ctrlPr>
                          <a:rPr lang="ko-KR" altLang="ko-KR" sz="1200" i="1"/>
                        </m:ctrlPr>
                      </m:funcPr>
                      <m:fName>
                        <m:r>
                          <m:rPr>
                            <m:sty m:val="p"/>
                          </m:rPr>
                          <a:rPr lang="en-US" altLang="ko-KR" sz="1200"/>
                          <m:t>ln</m:t>
                        </m:r>
                      </m:fName>
                      <m:e>
                        <m:d>
                          <m:dPr>
                            <m:ctrlPr>
                              <a:rPr lang="ko-KR" altLang="ko-KR" sz="1200" i="1"/>
                            </m:ctrlPr>
                          </m:dPr>
                          <m:e>
                            <m:sSub>
                              <m:sSubPr>
                                <m:ctrlPr>
                                  <a:rPr lang="ko-KR" altLang="ko-KR" sz="1200" i="1"/>
                                </m:ctrlPr>
                              </m:sSubPr>
                              <m:e>
                                <m:r>
                                  <a:rPr lang="en-US" altLang="ko-KR" sz="1200" i="1"/>
                                  <m:t>𝑆𝑒𝑐</m:t>
                                </m:r>
                              </m:e>
                              <m:sub>
                                <m:r>
                                  <a:rPr lang="en-US" altLang="ko-KR" sz="1200" i="1"/>
                                  <m:t>𝑖𝑡</m:t>
                                </m:r>
                              </m:sub>
                            </m:sSub>
                          </m:e>
                        </m:d>
                      </m:e>
                    </m:func>
                    <m:r>
                      <a:rPr lang="en-US" altLang="ko-KR" sz="1200" i="1"/>
                      <m:t>+</m:t>
                    </m:r>
                    <m:sSub>
                      <m:sSubPr>
                        <m:ctrlPr>
                          <a:rPr lang="ko-KR" altLang="ko-KR" sz="1200" i="1"/>
                        </m:ctrlPr>
                      </m:sSubPr>
                      <m:e>
                        <m:r>
                          <a:rPr lang="en-US" altLang="ko-KR" sz="1200" i="1"/>
                          <m:t>𝛽</m:t>
                        </m:r>
                      </m:e>
                      <m:sub>
                        <m:r>
                          <a:rPr lang="en-US" altLang="ko-KR" sz="1200" i="1"/>
                          <m:t>5</m:t>
                        </m:r>
                      </m:sub>
                    </m:sSub>
                    <m:func>
                      <m:funcPr>
                        <m:ctrlPr>
                          <a:rPr lang="ko-KR" altLang="ko-KR" sz="1200" i="1"/>
                        </m:ctrlPr>
                      </m:funcPr>
                      <m:fName>
                        <m:r>
                          <m:rPr>
                            <m:sty m:val="p"/>
                          </m:rPr>
                          <a:rPr lang="en-US" altLang="ko-KR" sz="1200"/>
                          <m:t>ln</m:t>
                        </m:r>
                      </m:fName>
                      <m:e>
                        <m:d>
                          <m:dPr>
                            <m:ctrlPr>
                              <a:rPr lang="ko-KR" altLang="ko-KR" sz="1200" i="1"/>
                            </m:ctrlPr>
                          </m:dPr>
                          <m:e>
                            <m:sSub>
                              <m:sSubPr>
                                <m:ctrlPr>
                                  <a:rPr lang="ko-KR" altLang="ko-KR" sz="1200" i="1"/>
                                </m:ctrlPr>
                              </m:sSubPr>
                              <m:e>
                                <m:r>
                                  <a:rPr lang="en-US" altLang="ko-KR" sz="1200" i="1"/>
                                  <m:t>𝑇𝑒𝑟</m:t>
                                </m:r>
                              </m:e>
                              <m:sub>
                                <m:r>
                                  <a:rPr lang="en-US" altLang="ko-KR" sz="1200" i="1"/>
                                  <m:t>𝑖𝑡</m:t>
                                </m:r>
                              </m:sub>
                            </m:sSub>
                          </m:e>
                        </m:d>
                      </m:e>
                    </m:func>
                    <m:r>
                      <a:rPr lang="en-US" altLang="ko-KR" sz="1200" i="1"/>
                      <m:t>+</m:t>
                    </m:r>
                    <m:sSub>
                      <m:sSubPr>
                        <m:ctrlPr>
                          <a:rPr lang="ko-KR" altLang="ko-KR" sz="1200" i="1"/>
                        </m:ctrlPr>
                      </m:sSubPr>
                      <m:e>
                        <m:r>
                          <a:rPr lang="en-US" altLang="ko-KR" sz="1200" i="1"/>
                          <m:t>𝛽</m:t>
                        </m:r>
                      </m:e>
                      <m:sub>
                        <m:r>
                          <a:rPr lang="en-US" altLang="ko-KR" sz="1200" i="1"/>
                          <m:t>6</m:t>
                        </m:r>
                      </m:sub>
                    </m:sSub>
                    <m:func>
                      <m:funcPr>
                        <m:ctrlPr>
                          <a:rPr lang="ko-KR" altLang="ko-KR" sz="1200" i="1"/>
                        </m:ctrlPr>
                      </m:funcPr>
                      <m:fName>
                        <m:r>
                          <m:rPr>
                            <m:sty m:val="p"/>
                          </m:rPr>
                          <a:rPr lang="en-US" altLang="ko-KR" sz="1200"/>
                          <m:t>ln</m:t>
                        </m:r>
                      </m:fName>
                      <m:e>
                        <m:d>
                          <m:dPr>
                            <m:ctrlPr>
                              <a:rPr lang="ko-KR" altLang="ko-KR" sz="1200" i="1"/>
                            </m:ctrlPr>
                          </m:dPr>
                          <m:e>
                            <m:sSub>
                              <m:sSubPr>
                                <m:ctrlPr>
                                  <a:rPr lang="ko-KR" altLang="ko-KR" sz="1200" i="1"/>
                                </m:ctrlPr>
                              </m:sSubPr>
                              <m:e>
                                <m:r>
                                  <a:rPr lang="en-US" altLang="ko-KR" sz="1200" i="1"/>
                                  <m:t>𝑇𝐹𝑃</m:t>
                                </m:r>
                              </m:e>
                              <m:sub>
                                <m:r>
                                  <a:rPr lang="en-US" altLang="ko-KR" sz="1200" i="1"/>
                                  <m:t>𝑖𝑡</m:t>
                                </m:r>
                              </m:sub>
                            </m:sSub>
                          </m:e>
                        </m:d>
                      </m:e>
                    </m:func>
                    <m:r>
                      <a:rPr lang="en-US" altLang="ko-KR" sz="1200" i="1"/>
                      <m:t>+</m:t>
                    </m:r>
                    <m:sSub>
                      <m:sSubPr>
                        <m:ctrlPr>
                          <a:rPr lang="ko-KR" altLang="ko-KR" sz="1200" i="1"/>
                        </m:ctrlPr>
                      </m:sSubPr>
                      <m:e>
                        <m:r>
                          <a:rPr lang="en-US" altLang="ko-KR" sz="1200" i="1"/>
                          <m:t>𝛽</m:t>
                        </m:r>
                      </m:e>
                      <m:sub>
                        <m:r>
                          <a:rPr lang="en-US" altLang="ko-KR" sz="1200" i="1"/>
                          <m:t>7</m:t>
                        </m:r>
                      </m:sub>
                    </m:sSub>
                    <m:func>
                      <m:funcPr>
                        <m:ctrlPr>
                          <a:rPr lang="ko-KR" altLang="ko-KR" sz="1200" i="1"/>
                        </m:ctrlPr>
                      </m:funcPr>
                      <m:fName>
                        <m:r>
                          <m:rPr>
                            <m:sty m:val="p"/>
                          </m:rPr>
                          <a:rPr lang="en-US" altLang="ko-KR" sz="1200"/>
                          <m:t>ln</m:t>
                        </m:r>
                      </m:fName>
                      <m:e>
                        <m:d>
                          <m:dPr>
                            <m:ctrlPr>
                              <a:rPr lang="ko-KR" altLang="ko-KR" sz="1200" i="1"/>
                            </m:ctrlPr>
                          </m:dPr>
                          <m:e>
                            <m:sSub>
                              <m:sSubPr>
                                <m:ctrlPr>
                                  <a:rPr lang="ko-KR" altLang="ko-KR" sz="1200" i="1"/>
                                </m:ctrlPr>
                              </m:sSubPr>
                              <m:e>
                                <m:r>
                                  <a:rPr lang="en-US" altLang="ko-KR" sz="1200" i="1"/>
                                  <m:t>𝐷𝑖𝑠𝑡</m:t>
                                </m:r>
                              </m:e>
                              <m:sub>
                                <m:r>
                                  <a:rPr lang="en-US" altLang="ko-KR" sz="1200" i="1"/>
                                  <m:t>𝑖𝑡</m:t>
                                </m:r>
                              </m:sub>
                            </m:sSub>
                          </m:e>
                        </m:d>
                      </m:e>
                    </m:func>
                    <m:r>
                      <a:rPr lang="en-US" altLang="ko-KR" sz="1200" i="1"/>
                      <m:t>+</m:t>
                    </m:r>
                    <m:sSub>
                      <m:sSubPr>
                        <m:ctrlPr>
                          <a:rPr lang="ko-KR" altLang="ko-KR" sz="1200" i="1"/>
                        </m:ctrlPr>
                      </m:sSubPr>
                      <m:e>
                        <m:r>
                          <a:rPr lang="en-US" altLang="ko-KR" sz="1200" i="1"/>
                          <m:t>𝐷𝑅</m:t>
                        </m:r>
                      </m:e>
                      <m:sub>
                        <m:r>
                          <a:rPr lang="en-US" altLang="ko-KR" sz="1200" i="1"/>
                          <m:t>𝑡</m:t>
                        </m:r>
                      </m:sub>
                    </m:sSub>
                    <m:r>
                      <a:rPr lang="en-US" altLang="ko-KR" sz="1200" i="1"/>
                      <m:t>+</m:t>
                    </m:r>
                    <m:sSub>
                      <m:sSubPr>
                        <m:ctrlPr>
                          <a:rPr lang="ko-KR" altLang="ko-KR" sz="1200" i="1"/>
                        </m:ctrlPr>
                      </m:sSubPr>
                      <m:e>
                        <m:r>
                          <a:rPr lang="en-US" altLang="ko-KR" sz="1200" i="1"/>
                          <m:t>𝜀</m:t>
                        </m:r>
                      </m:e>
                      <m:sub>
                        <m:r>
                          <a:rPr lang="en-US" altLang="ko-KR" sz="1200" i="1"/>
                          <m:t>𝑖𝑡</m:t>
                        </m:r>
                      </m:sub>
                    </m:sSub>
                  </m:oMath>
                </a14:m>
                <a:r>
                  <a:rPr lang="en-US" altLang="ko-KR" sz="1200" dirty="0">
                    <a:latin typeface="Times New Roman" panose="02020603050405020304" pitchFamily="18" charset="0"/>
                    <a:cs typeface="Times New Roman" panose="02020603050405020304" pitchFamily="18" charset="0"/>
                  </a:rPr>
                  <a:t>                         </a:t>
                </a:r>
                <a:r>
                  <a:rPr lang="en-US" altLang="ko-KR" sz="1200" dirty="0" smtClean="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2</a:t>
                </a:r>
                <a:r>
                  <a:rPr lang="en-US" altLang="ko-KR" sz="1200" dirty="0" smtClean="0">
                    <a:latin typeface="Times New Roman" panose="02020603050405020304" pitchFamily="18" charset="0"/>
                    <a:cs typeface="Times New Roman" panose="02020603050405020304" pitchFamily="18" charset="0"/>
                  </a:rPr>
                  <a:t>)</a:t>
                </a:r>
              </a:p>
              <a:p>
                <a:r>
                  <a:rPr lang="en-US" altLang="ko-KR" sz="1800" dirty="0" smtClean="0">
                    <a:latin typeface="Times New Roman" panose="02020603050405020304" pitchFamily="18" charset="0"/>
                    <a:cs typeface="Times New Roman" panose="02020603050405020304" pitchFamily="18" charset="0"/>
                  </a:rPr>
                  <a:t>Further </a:t>
                </a:r>
                <a:r>
                  <a:rPr lang="en-US" altLang="ko-KR" sz="1800" dirty="0">
                    <a:latin typeface="Times New Roman" panose="02020603050405020304" pitchFamily="18" charset="0"/>
                    <a:cs typeface="Times New Roman" panose="02020603050405020304" pitchFamily="18" charset="0"/>
                  </a:rPr>
                  <a:t>the Vector Error Correction Model is estimated to draw an empirical relationship between imports and the selected independent variables of Relative price, real </a:t>
                </a:r>
                <a:r>
                  <a:rPr lang="en-US" altLang="ko-KR" sz="1800" dirty="0" err="1">
                    <a:latin typeface="Times New Roman" panose="02020603050405020304" pitchFamily="18" charset="0"/>
                    <a:cs typeface="Times New Roman" panose="02020603050405020304" pitchFamily="18" charset="0"/>
                  </a:rPr>
                  <a:t>Gdp</a:t>
                </a:r>
                <a:r>
                  <a:rPr lang="en-US" altLang="ko-KR" sz="1800" dirty="0">
                    <a:latin typeface="Times New Roman" panose="02020603050405020304" pitchFamily="18" charset="0"/>
                    <a:cs typeface="Times New Roman" panose="02020603050405020304" pitchFamily="18" charset="0"/>
                  </a:rPr>
                  <a:t> and Net barter terms of trade. In its traditional form the traditional import demand equation is:</a:t>
                </a:r>
                <a:endParaRPr lang="ko-KR" altLang="ko-KR" sz="1800" dirty="0">
                  <a:latin typeface="Times New Roman" panose="02020603050405020304" pitchFamily="18" charset="0"/>
                  <a:cs typeface="Times New Roman" panose="02020603050405020304" pitchFamily="18" charset="0"/>
                </a:endParaRPr>
              </a:p>
              <a:p>
                <a14:m>
                  <m:oMath xmlns:m="http://schemas.openxmlformats.org/officeDocument/2006/math">
                    <m:r>
                      <m:rPr>
                        <m:sty m:val="p"/>
                      </m:rPr>
                      <a:rPr lang="en-US" altLang="ko-KR" sz="1800"/>
                      <m:t>M</m:t>
                    </m:r>
                    <m:r>
                      <a:rPr lang="en-US" altLang="ko-KR" sz="1800"/>
                      <m:t>=</m:t>
                    </m:r>
                    <m:r>
                      <m:rPr>
                        <m:sty m:val="p"/>
                      </m:rPr>
                      <a:rPr lang="en-US" altLang="ko-KR" sz="1800"/>
                      <m:t>F</m:t>
                    </m:r>
                    <m:r>
                      <a:rPr lang="en-US" altLang="ko-KR" sz="1800"/>
                      <m:t>(</m:t>
                    </m:r>
                    <m:r>
                      <m:rPr>
                        <m:sty m:val="p"/>
                      </m:rPr>
                      <a:rPr lang="en-US" altLang="ko-KR" sz="1800"/>
                      <m:t>RP</m:t>
                    </m:r>
                    <m:r>
                      <a:rPr lang="en-US" altLang="ko-KR" sz="1800"/>
                      <m:t>, </m:t>
                    </m:r>
                    <m:r>
                      <m:rPr>
                        <m:sty m:val="p"/>
                      </m:rPr>
                      <a:rPr lang="en-US" altLang="ko-KR" sz="1800"/>
                      <m:t>GDPPC</m:t>
                    </m:r>
                    <m:r>
                      <a:rPr lang="en-US" altLang="ko-KR" sz="1800"/>
                      <m:t>)</m:t>
                    </m:r>
                  </m:oMath>
                </a14:m>
                <a:r>
                  <a:rPr lang="en-US" altLang="ko-KR" sz="1800" dirty="0">
                    <a:latin typeface="Times New Roman" panose="02020603050405020304" pitchFamily="18" charset="0"/>
                    <a:cs typeface="Times New Roman" panose="02020603050405020304" pitchFamily="18" charset="0"/>
                  </a:rPr>
                  <a:t>   </a:t>
                </a:r>
                <a:r>
                  <a:rPr lang="en-US" altLang="ko-KR" sz="1800" dirty="0" smtClean="0">
                    <a:latin typeface="Times New Roman" panose="02020603050405020304" pitchFamily="18" charset="0"/>
                    <a:cs typeface="Times New Roman" panose="02020603050405020304" pitchFamily="18" charset="0"/>
                  </a:rPr>
                  <a:t>                                                                                 </a:t>
                </a:r>
                <a:r>
                  <a:rPr lang="en-US" altLang="ko-KR" sz="1800" dirty="0">
                    <a:latin typeface="Times New Roman" panose="02020603050405020304" pitchFamily="18" charset="0"/>
                    <a:cs typeface="Times New Roman" panose="02020603050405020304" pitchFamily="18" charset="0"/>
                  </a:rPr>
                  <a:t>(3)</a:t>
                </a:r>
                <a:endParaRPr lang="ko-KR" altLang="ko-KR" sz="1800" dirty="0">
                  <a:latin typeface="Times New Roman" panose="02020603050405020304" pitchFamily="18" charset="0"/>
                  <a:cs typeface="Times New Roman" panose="02020603050405020304" pitchFamily="18" charset="0"/>
                </a:endParaRPr>
              </a:p>
              <a:p>
                <a:pPr marL="0" indent="0">
                  <a:buNone/>
                </a:pPr>
                <a:r>
                  <a:rPr lang="en-US" altLang="ko-KR" sz="1800" dirty="0">
                    <a:latin typeface="Times New Roman" panose="02020603050405020304" pitchFamily="18" charset="0"/>
                    <a:cs typeface="Times New Roman" panose="02020603050405020304" pitchFamily="18" charset="0"/>
                  </a:rPr>
                  <a:t>Where M is imports as a function of relative prices and real income. An additional variable is added to the traditional import demand function to take the form:</a:t>
                </a:r>
                <a:endParaRPr lang="ko-KR" altLang="ko-KR" sz="1800" dirty="0">
                  <a:latin typeface="Times New Roman" panose="02020603050405020304" pitchFamily="18" charset="0"/>
                  <a:cs typeface="Times New Roman" panose="02020603050405020304" pitchFamily="18" charset="0"/>
                </a:endParaRPr>
              </a:p>
              <a:p>
                <a14:m>
                  <m:oMath xmlns:m="http://schemas.openxmlformats.org/officeDocument/2006/math">
                    <m:r>
                      <m:rPr>
                        <m:sty m:val="p"/>
                      </m:rPr>
                      <a:rPr lang="en-US" altLang="ko-KR" sz="1800"/>
                      <m:t>M</m:t>
                    </m:r>
                    <m:r>
                      <a:rPr lang="en-US" altLang="ko-KR" sz="1800"/>
                      <m:t>=</m:t>
                    </m:r>
                    <m:r>
                      <m:rPr>
                        <m:sty m:val="p"/>
                      </m:rPr>
                      <a:rPr lang="en-US" altLang="ko-KR" sz="1800"/>
                      <m:t>F</m:t>
                    </m:r>
                    <m:r>
                      <a:rPr lang="en-US" altLang="ko-KR" sz="1800"/>
                      <m:t>(</m:t>
                    </m:r>
                    <m:r>
                      <m:rPr>
                        <m:sty m:val="p"/>
                      </m:rPr>
                      <a:rPr lang="en-US" altLang="ko-KR" sz="1800"/>
                      <m:t>RP</m:t>
                    </m:r>
                    <m:r>
                      <a:rPr lang="en-US" altLang="ko-KR" sz="1800"/>
                      <m:t>, </m:t>
                    </m:r>
                    <m:r>
                      <m:rPr>
                        <m:sty m:val="p"/>
                      </m:rPr>
                      <a:rPr lang="en-US" altLang="ko-KR" sz="1800"/>
                      <m:t>GDPPC</m:t>
                    </m:r>
                    <m:r>
                      <a:rPr lang="en-US" altLang="ko-KR" sz="1800"/>
                      <m:t>, </m:t>
                    </m:r>
                    <m:r>
                      <m:rPr>
                        <m:sty m:val="p"/>
                      </m:rPr>
                      <a:rPr lang="en-US" altLang="ko-KR" sz="1800"/>
                      <m:t>NBTOT</m:t>
                    </m:r>
                    <m:r>
                      <a:rPr lang="en-US" altLang="ko-KR" sz="1800"/>
                      <m:t>)</m:t>
                    </m:r>
                  </m:oMath>
                </a14:m>
                <a:r>
                  <a:rPr lang="en-US" altLang="ko-KR" sz="1800" dirty="0">
                    <a:latin typeface="Times New Roman" panose="02020603050405020304" pitchFamily="18" charset="0"/>
                    <a:cs typeface="Times New Roman" panose="02020603050405020304" pitchFamily="18" charset="0"/>
                  </a:rPr>
                  <a:t> .                                           </a:t>
                </a:r>
                <a:r>
                  <a:rPr lang="en-US" altLang="ko-KR" sz="1800" dirty="0" smtClean="0">
                    <a:latin typeface="Times New Roman" panose="02020603050405020304" pitchFamily="18" charset="0"/>
                    <a:cs typeface="Times New Roman" panose="02020603050405020304" pitchFamily="18" charset="0"/>
                  </a:rPr>
                  <a:t>                              (</a:t>
                </a:r>
                <a:r>
                  <a:rPr lang="en-US" altLang="ko-KR" sz="1800" dirty="0">
                    <a:latin typeface="Times New Roman" panose="02020603050405020304" pitchFamily="18" charset="0"/>
                    <a:cs typeface="Times New Roman" panose="02020603050405020304" pitchFamily="18" charset="0"/>
                  </a:rPr>
                  <a:t>4)</a:t>
                </a:r>
                <a:endParaRPr lang="ko-KR" altLang="ko-KR" sz="1800" dirty="0">
                  <a:latin typeface="Times New Roman" panose="02020603050405020304" pitchFamily="18" charset="0"/>
                  <a:cs typeface="Times New Roman" panose="02020603050405020304" pitchFamily="18" charset="0"/>
                </a:endParaRPr>
              </a:p>
              <a:p>
                <a:r>
                  <a:rPr lang="en-US" altLang="ko-KR" sz="1800" dirty="0">
                    <a:latin typeface="Times New Roman" panose="02020603050405020304" pitchFamily="18" charset="0"/>
                    <a:cs typeface="Times New Roman" panose="02020603050405020304" pitchFamily="18" charset="0"/>
                  </a:rPr>
                  <a:t>And from equation (4) we derive the basic form of the vector error correction model	</a:t>
                </a:r>
                <a:endParaRPr lang="ko-KR" altLang="ko-KR" sz="1800" dirty="0" smtClean="0">
                  <a:latin typeface="Times New Roman" panose="02020603050405020304" pitchFamily="18" charset="0"/>
                  <a:cs typeface="Times New Roman" panose="02020603050405020304" pitchFamily="18" charset="0"/>
                </a:endParaRPr>
              </a:p>
              <a:p>
                <a14:m>
                  <m:oMath xmlns:m="http://schemas.openxmlformats.org/officeDocument/2006/math">
                    <m:r>
                      <a:rPr lang="en-US" altLang="ko-KR" sz="1200"/>
                      <m:t>∆</m:t>
                    </m:r>
                    <m:r>
                      <m:rPr>
                        <m:sty m:val="p"/>
                      </m:rPr>
                      <a:rPr lang="en-US" altLang="ko-KR" sz="1200"/>
                      <m:t>ln</m:t>
                    </m:r>
                    <m:sSub>
                      <m:sSubPr>
                        <m:ctrlPr>
                          <a:rPr lang="ko-KR" altLang="ko-KR" sz="1200" i="1"/>
                        </m:ctrlPr>
                      </m:sSubPr>
                      <m:e>
                        <m:r>
                          <a:rPr lang="en-US" altLang="ko-KR" sz="1200" i="1"/>
                          <m:t>𝐼𝑚𝑝𝑜𝑟𝑡</m:t>
                        </m:r>
                      </m:e>
                      <m:sub>
                        <m:r>
                          <a:rPr lang="en-US" altLang="ko-KR" sz="1200" i="1"/>
                          <m:t>𝑡</m:t>
                        </m:r>
                      </m:sub>
                    </m:sSub>
                    <m:r>
                      <a:rPr lang="en-US" altLang="ko-KR" sz="1200" i="1"/>
                      <m:t> </m:t>
                    </m:r>
                    <m:r>
                      <a:rPr lang="en-US" altLang="ko-KR" sz="1200" i="1"/>
                      <m:t>𝛼</m:t>
                    </m:r>
                    <m:r>
                      <a:rPr lang="en-US" altLang="ko-KR" sz="1200" b="0" i="1" smtClean="0">
                        <a:latin typeface="Cambria Math"/>
                      </a:rPr>
                      <m:t>=</m:t>
                    </m:r>
                    <m:r>
                      <a:rPr lang="en-US" altLang="ko-KR" sz="1200" i="1"/>
                      <m:t> </m:t>
                    </m:r>
                    <m:sSubSup>
                      <m:sSubSupPr>
                        <m:ctrlPr>
                          <a:rPr lang="ko-KR" altLang="ko-KR" sz="1200" i="1"/>
                        </m:ctrlPr>
                      </m:sSubSupPr>
                      <m:e>
                        <m:r>
                          <a:rPr lang="en-US" altLang="ko-KR" sz="1200" i="1"/>
                          <m:t>∑</m:t>
                        </m:r>
                      </m:e>
                      <m:sub>
                        <m:r>
                          <a:rPr lang="en-US" altLang="ko-KR" sz="1200" i="1"/>
                          <m:t>𝑖</m:t>
                        </m:r>
                        <m:r>
                          <a:rPr lang="en-US" altLang="ko-KR" sz="1200" i="1"/>
                          <m:t>=1</m:t>
                        </m:r>
                      </m:sub>
                      <m:sup>
                        <m:r>
                          <a:rPr lang="en-US" altLang="ko-KR" sz="1200" i="1"/>
                          <m:t>𝑘</m:t>
                        </m:r>
                        <m:r>
                          <a:rPr lang="en-US" altLang="ko-KR" sz="1200" i="1"/>
                          <m:t>−1</m:t>
                        </m:r>
                      </m:sup>
                    </m:sSubSup>
                    <m:sSub>
                      <m:sSubPr>
                        <m:ctrlPr>
                          <a:rPr lang="ko-KR" altLang="ko-KR" sz="1200" i="1"/>
                        </m:ctrlPr>
                      </m:sSubPr>
                      <m:e>
                        <m:r>
                          <a:rPr lang="en-US" altLang="ko-KR" sz="1200" i="1"/>
                          <m:t>𝛽</m:t>
                        </m:r>
                      </m:e>
                      <m:sub>
                        <m:r>
                          <a:rPr lang="en-US" altLang="ko-KR" sz="1200" i="1"/>
                          <m:t>1</m:t>
                        </m:r>
                        <m:r>
                          <a:rPr lang="en-US" altLang="ko-KR" sz="1200" i="1"/>
                          <m:t>𝑖</m:t>
                        </m:r>
                      </m:sub>
                    </m:sSub>
                    <m:r>
                      <a:rPr lang="en-US" altLang="ko-KR" sz="1200" i="1"/>
                      <m:t>∆</m:t>
                    </m:r>
                    <m:r>
                      <a:rPr lang="en-US" altLang="ko-KR" sz="1200" i="1"/>
                      <m:t>𝑙𝑛</m:t>
                    </m:r>
                    <m:sSub>
                      <m:sSubPr>
                        <m:ctrlPr>
                          <a:rPr lang="ko-KR" altLang="ko-KR" sz="1200" i="1"/>
                        </m:ctrlPr>
                      </m:sSubPr>
                      <m:e>
                        <m:r>
                          <a:rPr lang="en-US" altLang="ko-KR" sz="1200" i="1"/>
                          <m:t>𝐺𝑑𝑝𝑝𝑐</m:t>
                        </m:r>
                      </m:e>
                      <m:sub>
                        <m:r>
                          <a:rPr lang="en-US" altLang="ko-KR" sz="1200" i="1"/>
                          <m:t>𝑡</m:t>
                        </m:r>
                        <m:r>
                          <a:rPr lang="en-US" altLang="ko-KR" sz="1200" i="1"/>
                          <m:t>−</m:t>
                        </m:r>
                        <m:r>
                          <a:rPr lang="en-US" altLang="ko-KR" sz="1200" i="1"/>
                          <m:t>𝑖</m:t>
                        </m:r>
                      </m:sub>
                    </m:sSub>
                    <m:r>
                      <a:rPr lang="en-US" altLang="ko-KR" sz="1200" i="1"/>
                      <m:t>+ </m:t>
                    </m:r>
                    <m:sSubSup>
                      <m:sSubSupPr>
                        <m:ctrlPr>
                          <a:rPr lang="ko-KR" altLang="ko-KR" sz="1200" i="1"/>
                        </m:ctrlPr>
                      </m:sSubSupPr>
                      <m:e>
                        <m:r>
                          <a:rPr lang="en-US" altLang="ko-KR" sz="1200" i="1"/>
                          <m:t>∑</m:t>
                        </m:r>
                      </m:e>
                      <m:sub>
                        <m:r>
                          <a:rPr lang="en-US" altLang="ko-KR" sz="1200" i="1"/>
                          <m:t>𝑖</m:t>
                        </m:r>
                        <m:r>
                          <a:rPr lang="en-US" altLang="ko-KR" sz="1200" i="1"/>
                          <m:t>=1</m:t>
                        </m:r>
                      </m:sub>
                      <m:sup>
                        <m:r>
                          <a:rPr lang="en-US" altLang="ko-KR" sz="1200" i="1"/>
                          <m:t>𝑘</m:t>
                        </m:r>
                        <m:r>
                          <a:rPr lang="en-US" altLang="ko-KR" sz="1200" i="1"/>
                          <m:t>−1</m:t>
                        </m:r>
                      </m:sup>
                    </m:sSubSup>
                    <m:sSub>
                      <m:sSubPr>
                        <m:ctrlPr>
                          <a:rPr lang="ko-KR" altLang="ko-KR" sz="1200" i="1"/>
                        </m:ctrlPr>
                      </m:sSubPr>
                      <m:e>
                        <m:r>
                          <a:rPr lang="en-US" altLang="ko-KR" sz="1200" i="1"/>
                          <m:t>𝜙</m:t>
                        </m:r>
                      </m:e>
                      <m:sub>
                        <m:r>
                          <a:rPr lang="en-US" altLang="ko-KR" sz="1200" i="1"/>
                          <m:t>2</m:t>
                        </m:r>
                        <m:r>
                          <a:rPr lang="en-US" altLang="ko-KR" sz="1200" i="1"/>
                          <m:t>𝑖</m:t>
                        </m:r>
                      </m:sub>
                    </m:sSub>
                    <m:r>
                      <a:rPr lang="en-US" altLang="ko-KR" sz="1200" i="1"/>
                      <m:t>𝑙𝑛</m:t>
                    </m:r>
                    <m:sSub>
                      <m:sSubPr>
                        <m:ctrlPr>
                          <a:rPr lang="ko-KR" altLang="ko-KR" sz="1200" i="1"/>
                        </m:ctrlPr>
                      </m:sSubPr>
                      <m:e>
                        <m:r>
                          <a:rPr lang="en-US" altLang="ko-KR" sz="1200" i="1"/>
                          <m:t>𝑅𝑃</m:t>
                        </m:r>
                      </m:e>
                      <m:sub>
                        <m:r>
                          <a:rPr lang="en-US" altLang="ko-KR" sz="1200" i="1"/>
                          <m:t>𝑡</m:t>
                        </m:r>
                        <m:r>
                          <a:rPr lang="en-US" altLang="ko-KR" sz="1200" i="1"/>
                          <m:t>−</m:t>
                        </m:r>
                        <m:r>
                          <a:rPr lang="en-US" altLang="ko-KR" sz="1200" i="1"/>
                          <m:t>𝑖</m:t>
                        </m:r>
                      </m:sub>
                    </m:sSub>
                    <m:r>
                      <a:rPr lang="en-US" altLang="ko-KR" sz="1200" i="1"/>
                      <m:t>+</m:t>
                    </m:r>
                    <m:sSubSup>
                      <m:sSubSupPr>
                        <m:ctrlPr>
                          <a:rPr lang="ko-KR" altLang="ko-KR" sz="1200" i="1"/>
                        </m:ctrlPr>
                      </m:sSubSupPr>
                      <m:e>
                        <m:r>
                          <a:rPr lang="en-US" altLang="ko-KR" sz="1200" i="1"/>
                          <m:t>∑</m:t>
                        </m:r>
                      </m:e>
                      <m:sub>
                        <m:r>
                          <a:rPr lang="en-US" altLang="ko-KR" sz="1200" i="1"/>
                          <m:t>𝑖</m:t>
                        </m:r>
                        <m:r>
                          <a:rPr lang="en-US" altLang="ko-KR" sz="1200" i="1"/>
                          <m:t>=1</m:t>
                        </m:r>
                      </m:sub>
                      <m:sup>
                        <m:r>
                          <a:rPr lang="en-US" altLang="ko-KR" sz="1200" i="1"/>
                          <m:t>𝑘</m:t>
                        </m:r>
                        <m:r>
                          <a:rPr lang="en-US" altLang="ko-KR" sz="1200" i="1"/>
                          <m:t>−1</m:t>
                        </m:r>
                      </m:sup>
                    </m:sSubSup>
                    <m:r>
                      <a:rPr lang="en-US" altLang="ko-KR" sz="1200" i="1"/>
                      <m:t>𝑙𝑛</m:t>
                    </m:r>
                    <m:sSub>
                      <m:sSubPr>
                        <m:ctrlPr>
                          <a:rPr lang="ko-KR" altLang="ko-KR" sz="1200" i="1"/>
                        </m:ctrlPr>
                      </m:sSubPr>
                      <m:e>
                        <m:r>
                          <a:rPr lang="en-US" altLang="ko-KR" sz="1200" i="1"/>
                          <m:t>𝜙</m:t>
                        </m:r>
                      </m:e>
                      <m:sub>
                        <m:r>
                          <a:rPr lang="en-US" altLang="ko-KR" sz="1200" i="1"/>
                          <m:t>3</m:t>
                        </m:r>
                        <m:r>
                          <a:rPr lang="en-US" altLang="ko-KR" sz="1200" i="1"/>
                          <m:t>𝑖</m:t>
                        </m:r>
                      </m:sub>
                    </m:sSub>
                    <m:sSub>
                      <m:sSubPr>
                        <m:ctrlPr>
                          <a:rPr lang="ko-KR" altLang="ko-KR" sz="1200" i="1"/>
                        </m:ctrlPr>
                      </m:sSubPr>
                      <m:e>
                        <m:r>
                          <a:rPr lang="en-US" altLang="ko-KR" sz="1200" i="1"/>
                          <m:t>𝑁𝑏𝑡𝑜𝑡</m:t>
                        </m:r>
                      </m:e>
                      <m:sub>
                        <m:r>
                          <a:rPr lang="en-US" altLang="ko-KR" sz="1200" i="1"/>
                          <m:t>𝑡</m:t>
                        </m:r>
                        <m:r>
                          <a:rPr lang="en-US" altLang="ko-KR" sz="1200" i="1"/>
                          <m:t>−</m:t>
                        </m:r>
                        <m:r>
                          <a:rPr lang="en-US" altLang="ko-KR" sz="1200" i="1"/>
                          <m:t>𝑖</m:t>
                        </m:r>
                      </m:sub>
                    </m:sSub>
                    <m:r>
                      <a:rPr lang="en-US" altLang="ko-KR" sz="1200"/>
                      <m:t>+</m:t>
                    </m:r>
                    <m:sSubSup>
                      <m:sSubSupPr>
                        <m:ctrlPr>
                          <a:rPr lang="ko-KR" altLang="ko-KR" sz="1200" i="1"/>
                        </m:ctrlPr>
                      </m:sSubSupPr>
                      <m:e>
                        <m:r>
                          <a:rPr lang="en-US" altLang="ko-KR" sz="1200" i="1"/>
                          <m:t>∑</m:t>
                        </m:r>
                      </m:e>
                      <m:sub>
                        <m:r>
                          <a:rPr lang="en-US" altLang="ko-KR" sz="1200" i="1"/>
                          <m:t>𝑖</m:t>
                        </m:r>
                        <m:r>
                          <a:rPr lang="en-US" altLang="ko-KR" sz="1200" i="1"/>
                          <m:t>=1</m:t>
                        </m:r>
                      </m:sub>
                      <m:sup>
                        <m:r>
                          <a:rPr lang="en-US" altLang="ko-KR" sz="1200" i="1"/>
                          <m:t>𝑘</m:t>
                        </m:r>
                        <m:r>
                          <a:rPr lang="en-US" altLang="ko-KR" sz="1200" i="1"/>
                          <m:t>−1</m:t>
                        </m:r>
                      </m:sup>
                    </m:sSubSup>
                    <m:sSub>
                      <m:sSubPr>
                        <m:ctrlPr>
                          <a:rPr lang="ko-KR" altLang="ko-KR" sz="1200" i="1"/>
                        </m:ctrlPr>
                      </m:sSubPr>
                      <m:e>
                        <m:r>
                          <a:rPr lang="en-US" altLang="ko-KR" sz="1200" i="1"/>
                          <m:t>𝜑</m:t>
                        </m:r>
                      </m:e>
                      <m:sub>
                        <m:r>
                          <a:rPr lang="en-US" altLang="ko-KR" sz="1200" i="1"/>
                          <m:t>𝑚</m:t>
                        </m:r>
                      </m:sub>
                    </m:sSub>
                    <m:r>
                      <m:rPr>
                        <m:sty m:val="p"/>
                      </m:rPr>
                      <a:rPr lang="en-US" altLang="ko-KR" sz="1200"/>
                      <m:t>Δ</m:t>
                    </m:r>
                    <m:r>
                      <a:rPr lang="en-US" altLang="ko-KR" sz="1200" i="1"/>
                      <m:t>𝑙𝑛</m:t>
                    </m:r>
                    <m:sSub>
                      <m:sSubPr>
                        <m:ctrlPr>
                          <a:rPr lang="ko-KR" altLang="ko-KR" sz="1200" i="1"/>
                        </m:ctrlPr>
                      </m:sSubPr>
                      <m:e>
                        <m:r>
                          <a:rPr lang="en-US" altLang="ko-KR" sz="1200" i="1"/>
                          <m:t>𝐼𝑚𝑝𝑜𝑟𝑡</m:t>
                        </m:r>
                      </m:e>
                      <m:sub>
                        <m:r>
                          <a:rPr lang="en-US" altLang="ko-KR" sz="1200" i="1"/>
                          <m:t>𝑡</m:t>
                        </m:r>
                        <m:r>
                          <a:rPr lang="en-US" altLang="ko-KR" sz="1200" i="1"/>
                          <m:t>−</m:t>
                        </m:r>
                        <m:r>
                          <a:rPr lang="en-US" altLang="ko-KR" sz="1200" i="1"/>
                          <m:t>𝑚</m:t>
                        </m:r>
                      </m:sub>
                    </m:sSub>
                    <m:r>
                      <a:rPr lang="en-US" altLang="ko-KR" sz="1200" i="1"/>
                      <m:t>+</m:t>
                    </m:r>
                    <m:sSub>
                      <m:sSubPr>
                        <m:ctrlPr>
                          <a:rPr lang="ko-KR" altLang="ko-KR" sz="1200" i="1"/>
                        </m:ctrlPr>
                      </m:sSubPr>
                      <m:e>
                        <m:r>
                          <a:rPr lang="en-US" altLang="ko-KR" sz="1200" i="1"/>
                          <m:t>𝜆</m:t>
                        </m:r>
                      </m:e>
                      <m:sub>
                        <m:r>
                          <a:rPr lang="en-US" altLang="ko-KR" sz="1200" i="1"/>
                          <m:t>3</m:t>
                        </m:r>
                      </m:sub>
                    </m:sSub>
                    <m:sSub>
                      <m:sSubPr>
                        <m:ctrlPr>
                          <a:rPr lang="ko-KR" altLang="ko-KR" sz="1200" i="1"/>
                        </m:ctrlPr>
                      </m:sSubPr>
                      <m:e>
                        <m:r>
                          <a:rPr lang="en-US" altLang="ko-KR" sz="1200" i="1"/>
                          <m:t>𝐸𝐶𝑇</m:t>
                        </m:r>
                      </m:e>
                      <m:sub>
                        <m:r>
                          <a:rPr lang="en-US" altLang="ko-KR" sz="1200" i="1"/>
                          <m:t>𝑡</m:t>
                        </m:r>
                        <m:r>
                          <a:rPr lang="en-US" altLang="ko-KR" sz="1200" i="1"/>
                          <m:t>−1</m:t>
                        </m:r>
                      </m:sub>
                    </m:sSub>
                    <m:r>
                      <a:rPr lang="en-US" altLang="ko-KR" sz="1200" i="1"/>
                      <m:t>+</m:t>
                    </m:r>
                    <m:sSub>
                      <m:sSubPr>
                        <m:ctrlPr>
                          <a:rPr lang="ko-KR" altLang="ko-KR" sz="1200" i="1"/>
                        </m:ctrlPr>
                      </m:sSubPr>
                      <m:e>
                        <m:r>
                          <a:rPr lang="en-US" altLang="ko-KR" sz="1200" i="1"/>
                          <m:t>𝜇</m:t>
                        </m:r>
                      </m:e>
                      <m:sub>
                        <m:r>
                          <a:rPr lang="en-US" altLang="ko-KR" sz="1200" i="1"/>
                          <m:t>𝜀</m:t>
                        </m:r>
                        <m:r>
                          <a:rPr lang="en-US" altLang="ko-KR" sz="1200" i="1"/>
                          <m:t>𝑡</m:t>
                        </m:r>
                      </m:sub>
                    </m:sSub>
                  </m:oMath>
                </a14:m>
                <a:r>
                  <a:rPr lang="en-US" altLang="ko-KR" sz="1200" dirty="0">
                    <a:latin typeface="Times New Roman" panose="02020603050405020304" pitchFamily="18" charset="0"/>
                    <a:cs typeface="Times New Roman" panose="02020603050405020304" pitchFamily="18" charset="0"/>
                  </a:rPr>
                  <a:t>                                    </a:t>
                </a:r>
                <a:r>
                  <a:rPr lang="en-US" altLang="ko-KR" sz="1200" dirty="0" smtClean="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5)</a:t>
                </a:r>
                <a:endParaRPr lang="ko-KR" altLang="ko-KR" sz="1200" dirty="0">
                  <a:latin typeface="Times New Roman" panose="02020603050405020304" pitchFamily="18" charset="0"/>
                  <a:cs typeface="Times New Roman" panose="02020603050405020304" pitchFamily="18" charset="0"/>
                </a:endParaRPr>
              </a:p>
              <a:p>
                <a:endParaRPr lang="ko-KR" altLang="en-US" sz="1800" dirty="0">
                  <a:latin typeface="Times New Roman" panose="02020603050405020304" pitchFamily="18" charset="0"/>
                  <a:cs typeface="Times New Roman" panose="02020603050405020304" pitchFamily="18" charset="0"/>
                </a:endParaRPr>
              </a:p>
            </p:txBody>
          </p:sp>
        </mc:Choice>
        <mc:Fallback>
          <p:sp>
            <p:nvSpPr>
              <p:cNvPr id="3" name="내용 개체 틀 2"/>
              <p:cNvSpPr>
                <a:spLocks noGrp="1" noRot="1" noChangeAspect="1" noMove="1" noResize="1" noEditPoints="1" noAdjustHandles="1" noChangeArrowheads="1" noChangeShapeType="1" noTextEdit="1"/>
              </p:cNvSpPr>
              <p:nvPr>
                <p:ph idx="1"/>
              </p:nvPr>
            </p:nvSpPr>
            <p:spPr>
              <a:xfrm>
                <a:off x="395536" y="620688"/>
                <a:ext cx="8229600" cy="4525963"/>
              </a:xfrm>
              <a:blipFill rotWithShape="1">
                <a:blip r:embed="rId2"/>
                <a:stretch>
                  <a:fillRect l="-667" t="-674" b="-12938"/>
                </a:stretch>
              </a:blipFill>
            </p:spPr>
            <p:txBody>
              <a:bodyPr/>
              <a:lstStyle/>
              <a:p>
                <a:r>
                  <a:rPr lang="ko-KR" altLang="en-US">
                    <a:noFill/>
                  </a:rPr>
                  <a:t> </a:t>
                </a:r>
              </a:p>
            </p:txBody>
          </p:sp>
        </mc:Fallback>
      </mc:AlternateContent>
      <p:sp>
        <p:nvSpPr>
          <p:cNvPr id="2" name="제목 1"/>
          <p:cNvSpPr>
            <a:spLocks noGrp="1"/>
          </p:cNvSpPr>
          <p:nvPr>
            <p:ph type="title"/>
          </p:nvPr>
        </p:nvSpPr>
        <p:spPr>
          <a:xfrm>
            <a:off x="457200" y="274638"/>
            <a:ext cx="8229600" cy="490066"/>
          </a:xfrm>
        </p:spPr>
        <p:txBody>
          <a:bodyPr>
            <a:normAutofit/>
          </a:bodyPr>
          <a:lstStyle/>
          <a:p>
            <a:r>
              <a:rPr lang="en-US" altLang="ko-KR" sz="2000" dirty="0" smtClean="0">
                <a:latin typeface="Times New Roman" panose="02020603050405020304" pitchFamily="18" charset="0"/>
                <a:cs typeface="Times New Roman" panose="02020603050405020304" pitchFamily="18" charset="0"/>
              </a:rPr>
              <a:t>Estimated Equations</a:t>
            </a:r>
            <a:endParaRPr lang="ko-KR"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242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내용 개체 틀 3"/>
          <p:cNvGraphicFramePr>
            <a:graphicFrameLocks noGrp="1"/>
          </p:cNvGraphicFramePr>
          <p:nvPr>
            <p:ph idx="1"/>
            <p:extLst>
              <p:ext uri="{D42A27DB-BD31-4B8C-83A1-F6EECF244321}">
                <p14:modId xmlns:p14="http://schemas.microsoft.com/office/powerpoint/2010/main" val="2709177025"/>
              </p:ext>
            </p:extLst>
          </p:nvPr>
        </p:nvGraphicFramePr>
        <p:xfrm>
          <a:off x="899593" y="1052737"/>
          <a:ext cx="6805037" cy="5124703"/>
        </p:xfrm>
        <a:graphic>
          <a:graphicData uri="http://schemas.openxmlformats.org/drawingml/2006/table">
            <a:tbl>
              <a:tblPr firstRow="1" firstCol="1" bandRow="1">
                <a:tableStyleId>{5C22544A-7EE6-4342-B048-85BDC9FD1C3A}</a:tableStyleId>
              </a:tblPr>
              <a:tblGrid>
                <a:gridCol w="1102102"/>
                <a:gridCol w="814705"/>
                <a:gridCol w="814705"/>
                <a:gridCol w="814705"/>
                <a:gridCol w="814705"/>
                <a:gridCol w="814705"/>
                <a:gridCol w="814705"/>
                <a:gridCol w="814705"/>
              </a:tblGrid>
              <a:tr h="288329">
                <a:tc>
                  <a:txBody>
                    <a:bodyPr/>
                    <a:lstStyle/>
                    <a:p>
                      <a:pPr algn="just" latinLnBrk="1">
                        <a:lnSpc>
                          <a:spcPct val="115000"/>
                        </a:lnSpc>
                        <a:spcAft>
                          <a:spcPts val="0"/>
                        </a:spcAft>
                      </a:pPr>
                      <a:r>
                        <a:rPr lang="en-US" sz="1000" kern="100" dirty="0">
                          <a:effectLst/>
                        </a:rPr>
                        <a:t>VARIABLES</a:t>
                      </a:r>
                      <a:endParaRPr lang="ko-KR" sz="1000" kern="100" dirty="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dirty="0">
                          <a:effectLst/>
                        </a:rPr>
                        <a:t>TEC (1)</a:t>
                      </a:r>
                      <a:endParaRPr lang="ko-KR" sz="1000" kern="100" dirty="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CIE (2)</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USE (3)</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SKE (4)</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NRE (5)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PFE (6)</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MNE (7)</a:t>
                      </a:r>
                      <a:endParaRPr lang="ko-KR" sz="1000" kern="100">
                        <a:effectLst/>
                        <a:latin typeface="맑은 고딕"/>
                        <a:ea typeface="맑은 고딕"/>
                        <a:cs typeface="Times New Roman"/>
                      </a:endParaRPr>
                    </a:p>
                  </a:txBody>
                  <a:tcPr marL="68580" marR="68580" marT="0" marB="0"/>
                </a:tc>
              </a:tr>
              <a:tr h="665932">
                <a:tc>
                  <a:txBody>
                    <a:bodyPr/>
                    <a:lstStyle/>
                    <a:p>
                      <a:pPr algn="just" latinLnBrk="1">
                        <a:lnSpc>
                          <a:spcPct val="115000"/>
                        </a:lnSpc>
                        <a:spcAft>
                          <a:spcPts val="0"/>
                        </a:spcAft>
                      </a:pPr>
                      <a:r>
                        <a:rPr lang="en-US" sz="1000" kern="100">
                          <a:effectLst/>
                        </a:rPr>
                        <a:t>GDPPC</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0.000013***</a:t>
                      </a:r>
                      <a:endParaRPr lang="ko-KR" sz="1000" kern="100">
                        <a:effectLst/>
                      </a:endParaRPr>
                    </a:p>
                    <a:p>
                      <a:pPr algn="just" latinLnBrk="1">
                        <a:lnSpc>
                          <a:spcPct val="115000"/>
                        </a:lnSpc>
                        <a:spcAft>
                          <a:spcPts val="0"/>
                        </a:spcAft>
                      </a:pPr>
                      <a:r>
                        <a:rPr lang="en-US" sz="1000" kern="100">
                          <a:effectLst/>
                        </a:rPr>
                        <a:t>(2.61e-06)</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0.00073</a:t>
                      </a:r>
                      <a:endParaRPr lang="ko-KR" sz="1000" kern="100">
                        <a:effectLst/>
                      </a:endParaRPr>
                    </a:p>
                    <a:p>
                      <a:pPr algn="just" latinLnBrk="1">
                        <a:lnSpc>
                          <a:spcPct val="115000"/>
                        </a:lnSpc>
                        <a:spcAft>
                          <a:spcPts val="0"/>
                        </a:spcAft>
                      </a:pPr>
                      <a:r>
                        <a:rPr lang="en-US" sz="1000" kern="100">
                          <a:effectLst/>
                        </a:rPr>
                        <a:t>(0.00065)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0.000075**</a:t>
                      </a:r>
                      <a:endParaRPr lang="ko-KR" sz="1000" kern="100">
                        <a:effectLst/>
                      </a:endParaRPr>
                    </a:p>
                    <a:p>
                      <a:pPr algn="just" latinLnBrk="1">
                        <a:lnSpc>
                          <a:spcPct val="115000"/>
                        </a:lnSpc>
                        <a:spcAft>
                          <a:spcPts val="0"/>
                        </a:spcAft>
                      </a:pPr>
                      <a:r>
                        <a:rPr lang="en-US" sz="1000" kern="100">
                          <a:effectLst/>
                        </a:rPr>
                        <a:t>(0.000029)</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dirty="0">
                          <a:effectLst/>
                        </a:rPr>
                        <a:t>0.000031***</a:t>
                      </a:r>
                      <a:endParaRPr lang="ko-KR" sz="1000" kern="100" dirty="0">
                        <a:effectLst/>
                      </a:endParaRPr>
                    </a:p>
                    <a:p>
                      <a:pPr algn="just" latinLnBrk="1">
                        <a:lnSpc>
                          <a:spcPct val="115000"/>
                        </a:lnSpc>
                        <a:spcAft>
                          <a:spcPts val="0"/>
                        </a:spcAft>
                      </a:pPr>
                      <a:r>
                        <a:rPr lang="en-US" sz="1000" kern="100" dirty="0">
                          <a:effectLst/>
                        </a:rPr>
                        <a:t>(7.36e-06)</a:t>
                      </a:r>
                      <a:endParaRPr lang="ko-KR" sz="1000" kern="100" dirty="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0.00028</a:t>
                      </a:r>
                      <a:endParaRPr lang="ko-KR" sz="1000" kern="100">
                        <a:effectLst/>
                      </a:endParaRPr>
                    </a:p>
                    <a:p>
                      <a:pPr algn="just" latinLnBrk="1">
                        <a:lnSpc>
                          <a:spcPct val="115000"/>
                        </a:lnSpc>
                        <a:spcAft>
                          <a:spcPts val="0"/>
                        </a:spcAft>
                      </a:pPr>
                      <a:r>
                        <a:rPr lang="en-US" sz="1000" kern="100">
                          <a:effectLst/>
                        </a:rPr>
                        <a:t>(0.00026)</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0.000029***</a:t>
                      </a:r>
                      <a:endParaRPr lang="ko-KR" sz="1000" kern="100">
                        <a:effectLst/>
                      </a:endParaRPr>
                    </a:p>
                    <a:p>
                      <a:pPr algn="just" latinLnBrk="1">
                        <a:lnSpc>
                          <a:spcPct val="115000"/>
                        </a:lnSpc>
                        <a:spcAft>
                          <a:spcPts val="0"/>
                        </a:spcAft>
                      </a:pPr>
                      <a:r>
                        <a:rPr lang="en-US" sz="1000" kern="100">
                          <a:effectLst/>
                        </a:rPr>
                        <a:t>(4.77e-06)</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0.00016</a:t>
                      </a:r>
                      <a:endParaRPr lang="ko-KR" sz="1000" kern="100">
                        <a:effectLst/>
                      </a:endParaRPr>
                    </a:p>
                    <a:p>
                      <a:pPr algn="just" latinLnBrk="1">
                        <a:lnSpc>
                          <a:spcPct val="115000"/>
                        </a:lnSpc>
                        <a:spcAft>
                          <a:spcPts val="0"/>
                        </a:spcAft>
                      </a:pPr>
                      <a:r>
                        <a:rPr lang="en-US" sz="1000" kern="100">
                          <a:effectLst/>
                        </a:rPr>
                        <a:t>(0.0001)</a:t>
                      </a:r>
                      <a:endParaRPr lang="ko-KR" sz="1000" kern="100">
                        <a:effectLst/>
                        <a:latin typeface="맑은 고딕"/>
                        <a:ea typeface="맑은 고딕"/>
                        <a:cs typeface="Times New Roman"/>
                      </a:endParaRPr>
                    </a:p>
                  </a:txBody>
                  <a:tcPr marL="68580" marR="68580" marT="0" marB="0"/>
                </a:tc>
              </a:tr>
              <a:tr h="499449">
                <a:tc>
                  <a:txBody>
                    <a:bodyPr/>
                    <a:lstStyle/>
                    <a:p>
                      <a:pPr algn="just" latinLnBrk="1">
                        <a:lnSpc>
                          <a:spcPct val="115000"/>
                        </a:lnSpc>
                        <a:spcAft>
                          <a:spcPts val="0"/>
                        </a:spcAft>
                      </a:pPr>
                      <a:r>
                        <a:rPr lang="en-US" sz="1000" kern="100">
                          <a:effectLst/>
                        </a:rPr>
                        <a:t>POPN</a:t>
                      </a:r>
                      <a:endParaRPr lang="ko-KR" sz="1000" kern="100">
                        <a:effectLst/>
                        <a:latin typeface="맑은 고딕"/>
                        <a:ea typeface="맑은 고딕"/>
                        <a:cs typeface="Times New Roman"/>
                      </a:endParaRPr>
                    </a:p>
                  </a:txBody>
                  <a:tcPr marL="68580" marR="68580" marT="0" marB="0"/>
                </a:tc>
                <a:tc>
                  <a:txBody>
                    <a:bodyPr/>
                    <a:lstStyle/>
                    <a:p>
                      <a:pPr indent="63500" algn="just" latinLnBrk="1">
                        <a:lnSpc>
                          <a:spcPct val="115000"/>
                        </a:lnSpc>
                        <a:spcAft>
                          <a:spcPts val="0"/>
                        </a:spcAft>
                      </a:pPr>
                      <a:r>
                        <a:rPr lang="en-US" sz="1000" kern="100">
                          <a:effectLst/>
                        </a:rPr>
                        <a:t>0.2615***</a:t>
                      </a:r>
                      <a:endParaRPr lang="ko-KR" sz="1000" kern="100">
                        <a:effectLst/>
                      </a:endParaRPr>
                    </a:p>
                    <a:p>
                      <a:pPr indent="63500" algn="just" latinLnBrk="1">
                        <a:lnSpc>
                          <a:spcPct val="115000"/>
                        </a:lnSpc>
                        <a:spcAft>
                          <a:spcPts val="0"/>
                        </a:spcAft>
                      </a:pPr>
                      <a:r>
                        <a:rPr lang="en-US" sz="1000" kern="100">
                          <a:effectLst/>
                        </a:rPr>
                        <a:t>(0.0285)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0.5576***</a:t>
                      </a:r>
                      <a:endParaRPr lang="ko-KR" sz="1000" kern="100">
                        <a:effectLst/>
                      </a:endParaRPr>
                    </a:p>
                    <a:p>
                      <a:pPr algn="just" latinLnBrk="1">
                        <a:lnSpc>
                          <a:spcPct val="115000"/>
                        </a:lnSpc>
                        <a:spcAft>
                          <a:spcPts val="0"/>
                        </a:spcAft>
                      </a:pPr>
                      <a:r>
                        <a:rPr lang="en-US" sz="1000" kern="100">
                          <a:effectLst/>
                        </a:rPr>
                        <a:t>(0.0902)</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0.1161***</a:t>
                      </a:r>
                      <a:endParaRPr lang="ko-KR" sz="1000" kern="100">
                        <a:effectLst/>
                      </a:endParaRPr>
                    </a:p>
                    <a:p>
                      <a:pPr algn="just" latinLnBrk="1">
                        <a:lnSpc>
                          <a:spcPct val="115000"/>
                        </a:lnSpc>
                        <a:spcAft>
                          <a:spcPts val="0"/>
                        </a:spcAft>
                      </a:pPr>
                      <a:r>
                        <a:rPr lang="en-US" sz="1000" kern="100">
                          <a:effectLst/>
                        </a:rPr>
                        <a:t>(0.0185)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0.3518***</a:t>
                      </a:r>
                      <a:endParaRPr lang="ko-KR" sz="1000" kern="100">
                        <a:effectLst/>
                      </a:endParaRPr>
                    </a:p>
                    <a:p>
                      <a:pPr algn="just" latinLnBrk="1">
                        <a:lnSpc>
                          <a:spcPct val="115000"/>
                        </a:lnSpc>
                        <a:spcAft>
                          <a:spcPts val="0"/>
                        </a:spcAft>
                      </a:pPr>
                      <a:r>
                        <a:rPr lang="en-US" sz="1000" kern="100">
                          <a:effectLst/>
                        </a:rPr>
                        <a:t>(0.0714)</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0.5964***</a:t>
                      </a:r>
                      <a:endParaRPr lang="ko-KR" sz="1000" kern="100">
                        <a:effectLst/>
                      </a:endParaRPr>
                    </a:p>
                    <a:p>
                      <a:pPr algn="just" latinLnBrk="1">
                        <a:lnSpc>
                          <a:spcPct val="115000"/>
                        </a:lnSpc>
                        <a:spcAft>
                          <a:spcPts val="0"/>
                        </a:spcAft>
                      </a:pPr>
                      <a:r>
                        <a:rPr lang="en-US" sz="1000" kern="100">
                          <a:effectLst/>
                        </a:rPr>
                        <a:t>(0.0795)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0.4455***</a:t>
                      </a:r>
                      <a:endParaRPr lang="ko-KR" sz="1000" kern="100">
                        <a:effectLst/>
                      </a:endParaRPr>
                    </a:p>
                    <a:p>
                      <a:pPr algn="just" latinLnBrk="1">
                        <a:lnSpc>
                          <a:spcPct val="115000"/>
                        </a:lnSpc>
                        <a:spcAft>
                          <a:spcPts val="0"/>
                        </a:spcAft>
                      </a:pPr>
                      <a:r>
                        <a:rPr lang="en-US" sz="1000" kern="100">
                          <a:effectLst/>
                        </a:rPr>
                        <a:t>(0.0561)</a:t>
                      </a:r>
                      <a:endParaRPr lang="ko-KR" sz="1000" kern="100">
                        <a:effectLst/>
                      </a:endParaRPr>
                    </a:p>
                    <a:p>
                      <a:pPr algn="just" latinLnBrk="1">
                        <a:lnSpc>
                          <a:spcPct val="115000"/>
                        </a:lnSpc>
                        <a:spcAft>
                          <a:spcPts val="0"/>
                        </a:spcAft>
                      </a:pPr>
                      <a:r>
                        <a:rPr lang="en-US" sz="1000" kern="100">
                          <a:effectLst/>
                        </a:rPr>
                        <a:t> </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0.4375***</a:t>
                      </a:r>
                      <a:endParaRPr lang="ko-KR" sz="1000" kern="100">
                        <a:effectLst/>
                      </a:endParaRPr>
                    </a:p>
                    <a:p>
                      <a:pPr algn="just" latinLnBrk="1">
                        <a:lnSpc>
                          <a:spcPct val="115000"/>
                        </a:lnSpc>
                        <a:spcAft>
                          <a:spcPts val="0"/>
                        </a:spcAft>
                      </a:pPr>
                      <a:r>
                        <a:rPr lang="en-US" sz="1000" kern="100">
                          <a:effectLst/>
                        </a:rPr>
                        <a:t>(0.0682)</a:t>
                      </a:r>
                      <a:endParaRPr lang="ko-KR" sz="1000" kern="100">
                        <a:effectLst/>
                        <a:latin typeface="맑은 고딕"/>
                        <a:ea typeface="맑은 고딕"/>
                        <a:cs typeface="Times New Roman"/>
                      </a:endParaRPr>
                    </a:p>
                  </a:txBody>
                  <a:tcPr marL="68580" marR="68580" marT="0" marB="0"/>
                </a:tc>
              </a:tr>
              <a:tr h="499449">
                <a:tc>
                  <a:txBody>
                    <a:bodyPr/>
                    <a:lstStyle/>
                    <a:p>
                      <a:pPr algn="just" latinLnBrk="1">
                        <a:lnSpc>
                          <a:spcPct val="115000"/>
                        </a:lnSpc>
                        <a:spcAft>
                          <a:spcPts val="0"/>
                        </a:spcAft>
                      </a:pPr>
                      <a:r>
                        <a:rPr lang="en-US" sz="1000" kern="100">
                          <a:effectLst/>
                        </a:rPr>
                        <a:t>INFRA</a:t>
                      </a:r>
                      <a:endParaRPr lang="ko-KR" sz="1000" kern="100">
                        <a:effectLst/>
                        <a:latin typeface="맑은 고딕"/>
                        <a:ea typeface="맑은 고딕"/>
                        <a:cs typeface="Times New Roman"/>
                      </a:endParaRPr>
                    </a:p>
                  </a:txBody>
                  <a:tcPr marL="68580" marR="68580" marT="0" marB="0"/>
                </a:tc>
                <a:tc>
                  <a:txBody>
                    <a:bodyPr/>
                    <a:lstStyle/>
                    <a:p>
                      <a:pPr indent="63500" algn="just" latinLnBrk="1">
                        <a:lnSpc>
                          <a:spcPct val="115000"/>
                        </a:lnSpc>
                        <a:spcAft>
                          <a:spcPts val="0"/>
                        </a:spcAft>
                      </a:pPr>
                      <a:r>
                        <a:rPr lang="en-US" sz="1000" kern="100">
                          <a:effectLst/>
                        </a:rPr>
                        <a:t>0.4160***</a:t>
                      </a:r>
                      <a:endParaRPr lang="ko-KR" sz="1000" kern="100">
                        <a:effectLst/>
                      </a:endParaRPr>
                    </a:p>
                    <a:p>
                      <a:pPr indent="63500" algn="just" latinLnBrk="1">
                        <a:lnSpc>
                          <a:spcPct val="115000"/>
                        </a:lnSpc>
                        <a:spcAft>
                          <a:spcPts val="0"/>
                        </a:spcAft>
                      </a:pPr>
                      <a:r>
                        <a:rPr lang="en-US" sz="1000" kern="100">
                          <a:effectLst/>
                        </a:rPr>
                        <a:t>(0.0322)</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-0.0026</a:t>
                      </a:r>
                      <a:endParaRPr lang="ko-KR" sz="1000" kern="100">
                        <a:effectLst/>
                      </a:endParaRPr>
                    </a:p>
                    <a:p>
                      <a:pPr algn="just" latinLnBrk="1">
                        <a:lnSpc>
                          <a:spcPct val="115000"/>
                        </a:lnSpc>
                        <a:spcAft>
                          <a:spcPts val="0"/>
                        </a:spcAft>
                      </a:pPr>
                      <a:r>
                        <a:rPr lang="en-US" sz="1000" kern="100">
                          <a:effectLst/>
                        </a:rPr>
                        <a:t>(0.0971)</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0.4013***</a:t>
                      </a:r>
                      <a:endParaRPr lang="ko-KR" sz="1000" kern="100">
                        <a:effectLst/>
                      </a:endParaRPr>
                    </a:p>
                    <a:p>
                      <a:pPr algn="just" latinLnBrk="1">
                        <a:lnSpc>
                          <a:spcPct val="115000"/>
                        </a:lnSpc>
                        <a:spcAft>
                          <a:spcPts val="0"/>
                        </a:spcAft>
                      </a:pPr>
                      <a:r>
                        <a:rPr lang="en-US" sz="1000" kern="100">
                          <a:effectLst/>
                        </a:rPr>
                        <a:t>(0.0412)</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0.4872***</a:t>
                      </a:r>
                      <a:endParaRPr lang="ko-KR" sz="1000" kern="100">
                        <a:effectLst/>
                      </a:endParaRPr>
                    </a:p>
                    <a:p>
                      <a:pPr algn="just" latinLnBrk="1">
                        <a:lnSpc>
                          <a:spcPct val="115000"/>
                        </a:lnSpc>
                        <a:spcAft>
                          <a:spcPts val="0"/>
                        </a:spcAft>
                      </a:pPr>
                      <a:r>
                        <a:rPr lang="en-US" sz="1000" kern="100">
                          <a:effectLst/>
                        </a:rPr>
                        <a:t>(0.0992)</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0.4794***</a:t>
                      </a:r>
                      <a:endParaRPr lang="ko-KR" sz="1000" kern="100">
                        <a:effectLst/>
                      </a:endParaRPr>
                    </a:p>
                    <a:p>
                      <a:pPr algn="just" latinLnBrk="1">
                        <a:lnSpc>
                          <a:spcPct val="115000"/>
                        </a:lnSpc>
                        <a:spcAft>
                          <a:spcPts val="0"/>
                        </a:spcAft>
                      </a:pPr>
                      <a:r>
                        <a:rPr lang="en-US" sz="1000" kern="100">
                          <a:effectLst/>
                        </a:rPr>
                        <a:t>(0.0594)</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0.5199***</a:t>
                      </a:r>
                      <a:endParaRPr lang="ko-KR" sz="1000" kern="100">
                        <a:effectLst/>
                      </a:endParaRPr>
                    </a:p>
                    <a:p>
                      <a:pPr algn="just" latinLnBrk="1">
                        <a:lnSpc>
                          <a:spcPct val="115000"/>
                        </a:lnSpc>
                        <a:spcAft>
                          <a:spcPts val="0"/>
                        </a:spcAft>
                      </a:pPr>
                      <a:r>
                        <a:rPr lang="en-US" sz="1000" kern="100">
                          <a:effectLst/>
                        </a:rPr>
                        <a:t>(0.0609)</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0.2596***</a:t>
                      </a:r>
                      <a:endParaRPr lang="ko-KR" sz="1000" kern="100">
                        <a:effectLst/>
                      </a:endParaRPr>
                    </a:p>
                    <a:p>
                      <a:pPr algn="just" latinLnBrk="1">
                        <a:lnSpc>
                          <a:spcPct val="115000"/>
                        </a:lnSpc>
                        <a:spcAft>
                          <a:spcPts val="0"/>
                        </a:spcAft>
                      </a:pPr>
                      <a:r>
                        <a:rPr lang="en-US" sz="1000" kern="100">
                          <a:effectLst/>
                        </a:rPr>
                        <a:t>(0.0693)</a:t>
                      </a:r>
                      <a:endParaRPr lang="ko-KR" sz="1000" kern="100">
                        <a:effectLst/>
                        <a:latin typeface="맑은 고딕"/>
                        <a:ea typeface="맑은 고딕"/>
                        <a:cs typeface="Times New Roman"/>
                      </a:endParaRPr>
                    </a:p>
                  </a:txBody>
                  <a:tcPr marL="68580" marR="68580" marT="0" marB="0"/>
                </a:tc>
              </a:tr>
              <a:tr h="499449">
                <a:tc>
                  <a:txBody>
                    <a:bodyPr/>
                    <a:lstStyle/>
                    <a:p>
                      <a:pPr algn="just" latinLnBrk="1">
                        <a:lnSpc>
                          <a:spcPct val="115000"/>
                        </a:lnSpc>
                        <a:spcAft>
                          <a:spcPts val="0"/>
                        </a:spcAft>
                      </a:pPr>
                      <a:r>
                        <a:rPr lang="en-US" sz="1000" kern="100">
                          <a:effectLst/>
                        </a:rPr>
                        <a:t>SEC</a:t>
                      </a:r>
                      <a:endParaRPr lang="ko-KR" sz="1000" kern="100">
                        <a:effectLst/>
                        <a:latin typeface="맑은 고딕"/>
                        <a:ea typeface="맑은 고딕"/>
                        <a:cs typeface="Times New Roman"/>
                      </a:endParaRPr>
                    </a:p>
                  </a:txBody>
                  <a:tcPr marL="68580" marR="68580" marT="0" marB="0"/>
                </a:tc>
                <a:tc>
                  <a:txBody>
                    <a:bodyPr/>
                    <a:lstStyle/>
                    <a:p>
                      <a:pPr indent="63500" algn="just" latinLnBrk="1">
                        <a:lnSpc>
                          <a:spcPct val="115000"/>
                        </a:lnSpc>
                        <a:spcAft>
                          <a:spcPts val="0"/>
                        </a:spcAft>
                      </a:pPr>
                      <a:r>
                        <a:rPr lang="en-US" sz="1000" kern="100">
                          <a:effectLst/>
                        </a:rPr>
                        <a:t>1.9058***</a:t>
                      </a:r>
                      <a:endParaRPr lang="ko-KR" sz="1000" kern="100">
                        <a:effectLst/>
                      </a:endParaRPr>
                    </a:p>
                    <a:p>
                      <a:pPr indent="63500" algn="just" latinLnBrk="1">
                        <a:lnSpc>
                          <a:spcPct val="115000"/>
                        </a:lnSpc>
                        <a:spcAft>
                          <a:spcPts val="0"/>
                        </a:spcAft>
                      </a:pPr>
                      <a:r>
                        <a:rPr lang="en-US" sz="1000" kern="100">
                          <a:effectLst/>
                        </a:rPr>
                        <a:t>(0.0688)</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2.28***</a:t>
                      </a:r>
                      <a:endParaRPr lang="ko-KR" sz="1000" kern="100">
                        <a:effectLst/>
                      </a:endParaRPr>
                    </a:p>
                    <a:p>
                      <a:pPr algn="just" latinLnBrk="1">
                        <a:lnSpc>
                          <a:spcPct val="115000"/>
                        </a:lnSpc>
                        <a:spcAft>
                          <a:spcPts val="0"/>
                        </a:spcAft>
                      </a:pPr>
                      <a:r>
                        <a:rPr lang="en-US" sz="1000" kern="100">
                          <a:effectLst/>
                        </a:rPr>
                        <a:t>(0.1565)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0.7066***</a:t>
                      </a:r>
                      <a:endParaRPr lang="ko-KR" sz="1000" kern="100">
                        <a:effectLst/>
                      </a:endParaRPr>
                    </a:p>
                    <a:p>
                      <a:pPr algn="just" latinLnBrk="1">
                        <a:lnSpc>
                          <a:spcPct val="115000"/>
                        </a:lnSpc>
                        <a:spcAft>
                          <a:spcPts val="0"/>
                        </a:spcAft>
                      </a:pPr>
                      <a:r>
                        <a:rPr lang="en-US" sz="1000" kern="100">
                          <a:effectLst/>
                        </a:rPr>
                        <a:t>(0.0656)</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0.4360**</a:t>
                      </a:r>
                      <a:endParaRPr lang="ko-KR" sz="1000" kern="100">
                        <a:effectLst/>
                      </a:endParaRPr>
                    </a:p>
                    <a:p>
                      <a:pPr algn="just" latinLnBrk="1">
                        <a:lnSpc>
                          <a:spcPct val="115000"/>
                        </a:lnSpc>
                        <a:spcAft>
                          <a:spcPts val="0"/>
                        </a:spcAft>
                      </a:pPr>
                      <a:r>
                        <a:rPr lang="en-US" sz="1000" kern="100">
                          <a:effectLst/>
                        </a:rPr>
                        <a:t>(0.2014)</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1.72***</a:t>
                      </a:r>
                      <a:endParaRPr lang="ko-KR" sz="1000" kern="100">
                        <a:effectLst/>
                      </a:endParaRPr>
                    </a:p>
                    <a:p>
                      <a:pPr algn="just" latinLnBrk="1">
                        <a:lnSpc>
                          <a:spcPct val="115000"/>
                        </a:lnSpc>
                        <a:spcAft>
                          <a:spcPts val="0"/>
                        </a:spcAft>
                      </a:pPr>
                      <a:r>
                        <a:rPr lang="en-US" sz="1000" kern="100">
                          <a:effectLst/>
                        </a:rPr>
                        <a:t>(0.1261)</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0.6661***</a:t>
                      </a:r>
                      <a:endParaRPr lang="ko-KR" sz="1000" kern="100">
                        <a:effectLst/>
                      </a:endParaRPr>
                    </a:p>
                    <a:p>
                      <a:pPr algn="just" latinLnBrk="1">
                        <a:lnSpc>
                          <a:spcPct val="115000"/>
                        </a:lnSpc>
                        <a:spcAft>
                          <a:spcPts val="0"/>
                        </a:spcAft>
                      </a:pPr>
                      <a:r>
                        <a:rPr lang="en-US" sz="1000" kern="100">
                          <a:effectLst/>
                        </a:rPr>
                        <a:t>(0.1375)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1.199***</a:t>
                      </a:r>
                      <a:endParaRPr lang="ko-KR" sz="1000" kern="100">
                        <a:effectLst/>
                      </a:endParaRPr>
                    </a:p>
                    <a:p>
                      <a:pPr algn="just" latinLnBrk="1">
                        <a:lnSpc>
                          <a:spcPct val="115000"/>
                        </a:lnSpc>
                        <a:spcAft>
                          <a:spcPts val="0"/>
                        </a:spcAft>
                      </a:pPr>
                      <a:r>
                        <a:rPr lang="en-US" sz="1000" kern="100">
                          <a:effectLst/>
                        </a:rPr>
                        <a:t>(0.1275)</a:t>
                      </a:r>
                      <a:endParaRPr lang="ko-KR" sz="1000" kern="100">
                        <a:effectLst/>
                        <a:latin typeface="맑은 고딕"/>
                        <a:ea typeface="맑은 고딕"/>
                        <a:cs typeface="Times New Roman"/>
                      </a:endParaRPr>
                    </a:p>
                  </a:txBody>
                  <a:tcPr marL="68580" marR="68580" marT="0" marB="0"/>
                </a:tc>
              </a:tr>
              <a:tr h="499449">
                <a:tc>
                  <a:txBody>
                    <a:bodyPr/>
                    <a:lstStyle/>
                    <a:p>
                      <a:pPr algn="just" latinLnBrk="1">
                        <a:lnSpc>
                          <a:spcPct val="115000"/>
                        </a:lnSpc>
                        <a:spcAft>
                          <a:spcPts val="0"/>
                        </a:spcAft>
                      </a:pPr>
                      <a:r>
                        <a:rPr lang="en-US" sz="1000" kern="100">
                          <a:effectLst/>
                        </a:rPr>
                        <a:t>TER</a:t>
                      </a:r>
                      <a:endParaRPr lang="ko-KR" sz="1000" kern="100">
                        <a:effectLst/>
                        <a:latin typeface="맑은 고딕"/>
                        <a:ea typeface="맑은 고딕"/>
                        <a:cs typeface="Times New Roman"/>
                      </a:endParaRPr>
                    </a:p>
                  </a:txBody>
                  <a:tcPr marL="68580" marR="68580" marT="0" marB="0"/>
                </a:tc>
                <a:tc>
                  <a:txBody>
                    <a:bodyPr/>
                    <a:lstStyle/>
                    <a:p>
                      <a:pPr indent="63500" algn="just" latinLnBrk="1">
                        <a:lnSpc>
                          <a:spcPct val="115000"/>
                        </a:lnSpc>
                        <a:spcAft>
                          <a:spcPts val="0"/>
                        </a:spcAft>
                      </a:pPr>
                      <a:r>
                        <a:rPr lang="en-US" sz="1000" kern="100">
                          <a:effectLst/>
                        </a:rPr>
                        <a:t>0.3248***</a:t>
                      </a:r>
                      <a:endParaRPr lang="ko-KR" sz="1000" kern="100">
                        <a:effectLst/>
                      </a:endParaRPr>
                    </a:p>
                    <a:p>
                      <a:pPr indent="63500" algn="just" latinLnBrk="1">
                        <a:lnSpc>
                          <a:spcPct val="115000"/>
                        </a:lnSpc>
                        <a:spcAft>
                          <a:spcPts val="0"/>
                        </a:spcAft>
                      </a:pPr>
                      <a:r>
                        <a:rPr lang="en-US" sz="1000" kern="100">
                          <a:effectLst/>
                        </a:rPr>
                        <a:t>(0.0438)</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-0.2528**</a:t>
                      </a:r>
                      <a:endParaRPr lang="ko-KR" sz="1000" kern="100">
                        <a:effectLst/>
                      </a:endParaRPr>
                    </a:p>
                    <a:p>
                      <a:pPr algn="just" latinLnBrk="1">
                        <a:lnSpc>
                          <a:spcPct val="115000"/>
                        </a:lnSpc>
                        <a:spcAft>
                          <a:spcPts val="0"/>
                        </a:spcAft>
                      </a:pPr>
                      <a:r>
                        <a:rPr lang="en-US" sz="1000" kern="100">
                          <a:effectLst/>
                        </a:rPr>
                        <a:t>(0.0875)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0.1074**</a:t>
                      </a:r>
                      <a:endParaRPr lang="ko-KR" sz="1000" kern="100">
                        <a:effectLst/>
                      </a:endParaRPr>
                    </a:p>
                    <a:p>
                      <a:pPr algn="just" latinLnBrk="1">
                        <a:lnSpc>
                          <a:spcPct val="115000"/>
                        </a:lnSpc>
                        <a:spcAft>
                          <a:spcPts val="0"/>
                        </a:spcAft>
                      </a:pPr>
                      <a:r>
                        <a:rPr lang="en-US" sz="1000" kern="100">
                          <a:effectLst/>
                        </a:rPr>
                        <a:t>(0.0523)</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0.9102***</a:t>
                      </a:r>
                      <a:endParaRPr lang="ko-KR" sz="1000" kern="100">
                        <a:effectLst/>
                      </a:endParaRPr>
                    </a:p>
                    <a:p>
                      <a:pPr algn="just" latinLnBrk="1">
                        <a:lnSpc>
                          <a:spcPct val="115000"/>
                        </a:lnSpc>
                        <a:spcAft>
                          <a:spcPts val="0"/>
                        </a:spcAft>
                      </a:pPr>
                      <a:r>
                        <a:rPr lang="en-US" sz="1000" kern="100">
                          <a:effectLst/>
                        </a:rPr>
                        <a:t>(0.1406)</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dirty="0">
                          <a:effectLst/>
                        </a:rPr>
                        <a:t>0.2388**</a:t>
                      </a:r>
                      <a:endParaRPr lang="ko-KR" sz="1000" kern="100" dirty="0">
                        <a:effectLst/>
                      </a:endParaRPr>
                    </a:p>
                    <a:p>
                      <a:pPr algn="just" latinLnBrk="1">
                        <a:lnSpc>
                          <a:spcPct val="115000"/>
                        </a:lnSpc>
                        <a:spcAft>
                          <a:spcPts val="0"/>
                        </a:spcAft>
                      </a:pPr>
                      <a:r>
                        <a:rPr lang="en-US" sz="1000" kern="100" dirty="0">
                          <a:effectLst/>
                        </a:rPr>
                        <a:t>(0.0815)</a:t>
                      </a:r>
                      <a:endParaRPr lang="ko-KR" sz="1000" kern="100" dirty="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0.0910</a:t>
                      </a:r>
                      <a:endParaRPr lang="ko-KR" sz="1000" kern="100">
                        <a:effectLst/>
                      </a:endParaRPr>
                    </a:p>
                    <a:p>
                      <a:pPr algn="just" latinLnBrk="1">
                        <a:lnSpc>
                          <a:spcPct val="115000"/>
                        </a:lnSpc>
                        <a:spcAft>
                          <a:spcPts val="0"/>
                        </a:spcAft>
                      </a:pPr>
                      <a:r>
                        <a:rPr lang="en-US" sz="1000" kern="100">
                          <a:effectLst/>
                        </a:rPr>
                        <a:t>(0.0852)</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0.0761</a:t>
                      </a:r>
                      <a:endParaRPr lang="ko-KR" sz="1000" kern="100">
                        <a:effectLst/>
                      </a:endParaRPr>
                    </a:p>
                    <a:p>
                      <a:pPr algn="just" latinLnBrk="1">
                        <a:lnSpc>
                          <a:spcPct val="115000"/>
                        </a:lnSpc>
                        <a:spcAft>
                          <a:spcPts val="0"/>
                        </a:spcAft>
                      </a:pPr>
                      <a:r>
                        <a:rPr lang="en-US" sz="1000" kern="100">
                          <a:effectLst/>
                        </a:rPr>
                        <a:t>(0.0872)</a:t>
                      </a:r>
                      <a:endParaRPr lang="ko-KR" sz="1000" kern="100">
                        <a:effectLst/>
                        <a:latin typeface="맑은 고딕"/>
                        <a:ea typeface="맑은 고딕"/>
                        <a:cs typeface="Times New Roman"/>
                      </a:endParaRPr>
                    </a:p>
                  </a:txBody>
                  <a:tcPr marL="68580" marR="68580" marT="0" marB="0"/>
                </a:tc>
              </a:tr>
              <a:tr h="499449">
                <a:tc>
                  <a:txBody>
                    <a:bodyPr/>
                    <a:lstStyle/>
                    <a:p>
                      <a:pPr algn="just" latinLnBrk="1">
                        <a:lnSpc>
                          <a:spcPct val="115000"/>
                        </a:lnSpc>
                        <a:spcAft>
                          <a:spcPts val="0"/>
                        </a:spcAft>
                      </a:pPr>
                      <a:r>
                        <a:rPr lang="en-US" sz="1000" kern="100">
                          <a:effectLst/>
                        </a:rPr>
                        <a:t>TFP</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-0.0700</a:t>
                      </a:r>
                      <a:endParaRPr lang="ko-KR" sz="1000" kern="100">
                        <a:effectLst/>
                      </a:endParaRPr>
                    </a:p>
                    <a:p>
                      <a:pPr algn="just" latinLnBrk="1">
                        <a:lnSpc>
                          <a:spcPct val="115000"/>
                        </a:lnSpc>
                        <a:spcAft>
                          <a:spcPts val="0"/>
                        </a:spcAft>
                      </a:pPr>
                      <a:r>
                        <a:rPr lang="en-US" sz="1000" kern="100">
                          <a:effectLst/>
                        </a:rPr>
                        <a:t>(0.0581)</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0.4510**</a:t>
                      </a:r>
                      <a:endParaRPr lang="ko-KR" sz="1000" kern="100">
                        <a:effectLst/>
                      </a:endParaRPr>
                    </a:p>
                    <a:p>
                      <a:pPr algn="just" latinLnBrk="1">
                        <a:lnSpc>
                          <a:spcPct val="115000"/>
                        </a:lnSpc>
                        <a:spcAft>
                          <a:spcPts val="0"/>
                        </a:spcAft>
                      </a:pPr>
                      <a:r>
                        <a:rPr lang="en-US" sz="1000" kern="100">
                          <a:effectLst/>
                        </a:rPr>
                        <a:t>(0.1325)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-0.2906***</a:t>
                      </a:r>
                      <a:endParaRPr lang="ko-KR" sz="1000" kern="100">
                        <a:effectLst/>
                      </a:endParaRPr>
                    </a:p>
                    <a:p>
                      <a:pPr algn="just" latinLnBrk="1">
                        <a:lnSpc>
                          <a:spcPct val="115000"/>
                        </a:lnSpc>
                        <a:spcAft>
                          <a:spcPts val="0"/>
                        </a:spcAft>
                      </a:pPr>
                      <a:r>
                        <a:rPr lang="en-US" sz="1000" kern="100">
                          <a:effectLst/>
                        </a:rPr>
                        <a:t>(0.0432)</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0.1701</a:t>
                      </a:r>
                      <a:endParaRPr lang="ko-KR" sz="1000" kern="100">
                        <a:effectLst/>
                      </a:endParaRPr>
                    </a:p>
                    <a:p>
                      <a:pPr algn="just" latinLnBrk="1">
                        <a:lnSpc>
                          <a:spcPct val="115000"/>
                        </a:lnSpc>
                        <a:spcAft>
                          <a:spcPts val="0"/>
                        </a:spcAft>
                      </a:pPr>
                      <a:r>
                        <a:rPr lang="en-US" sz="1000" kern="100">
                          <a:effectLst/>
                        </a:rPr>
                        <a:t>(0.1306)</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0.3554***</a:t>
                      </a:r>
                      <a:endParaRPr lang="ko-KR" sz="1000" kern="100">
                        <a:effectLst/>
                      </a:endParaRPr>
                    </a:p>
                    <a:p>
                      <a:pPr algn="just" latinLnBrk="1">
                        <a:lnSpc>
                          <a:spcPct val="115000"/>
                        </a:lnSpc>
                        <a:spcAft>
                          <a:spcPts val="0"/>
                        </a:spcAft>
                      </a:pPr>
                      <a:r>
                        <a:rPr lang="en-US" sz="1000" kern="100">
                          <a:effectLst/>
                        </a:rPr>
                        <a:t>(0.0984)</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0.3445***</a:t>
                      </a:r>
                      <a:endParaRPr lang="ko-KR" sz="1000" kern="100">
                        <a:effectLst/>
                      </a:endParaRPr>
                    </a:p>
                    <a:p>
                      <a:pPr algn="just" latinLnBrk="1">
                        <a:lnSpc>
                          <a:spcPct val="115000"/>
                        </a:lnSpc>
                        <a:spcAft>
                          <a:spcPts val="0"/>
                        </a:spcAft>
                      </a:pPr>
                      <a:r>
                        <a:rPr lang="en-US" sz="1000" kern="100">
                          <a:effectLst/>
                        </a:rPr>
                        <a:t>(0.0735)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-0.0092</a:t>
                      </a:r>
                      <a:endParaRPr lang="ko-KR" sz="1000" kern="100">
                        <a:effectLst/>
                      </a:endParaRPr>
                    </a:p>
                    <a:p>
                      <a:pPr algn="just" latinLnBrk="1">
                        <a:lnSpc>
                          <a:spcPct val="115000"/>
                        </a:lnSpc>
                        <a:spcAft>
                          <a:spcPts val="0"/>
                        </a:spcAft>
                      </a:pPr>
                      <a:r>
                        <a:rPr lang="en-US" sz="1000" kern="100">
                          <a:effectLst/>
                        </a:rPr>
                        <a:t>(0.1065)</a:t>
                      </a:r>
                      <a:endParaRPr lang="ko-KR" sz="1000" kern="100">
                        <a:effectLst/>
                        <a:latin typeface="맑은 고딕"/>
                        <a:ea typeface="맑은 고딕"/>
                        <a:cs typeface="Times New Roman"/>
                      </a:endParaRPr>
                    </a:p>
                  </a:txBody>
                  <a:tcPr marL="68580" marR="68580" marT="0" marB="0"/>
                </a:tc>
              </a:tr>
              <a:tr h="332966">
                <a:tc>
                  <a:txBody>
                    <a:bodyPr/>
                    <a:lstStyle/>
                    <a:p>
                      <a:pPr algn="just" latinLnBrk="1">
                        <a:lnSpc>
                          <a:spcPct val="115000"/>
                        </a:lnSpc>
                        <a:spcAft>
                          <a:spcPts val="0"/>
                        </a:spcAft>
                      </a:pPr>
                      <a:r>
                        <a:rPr lang="en-US" sz="1000" kern="100">
                          <a:effectLst/>
                        </a:rPr>
                        <a:t>DIST</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-0.1349**</a:t>
                      </a:r>
                      <a:endParaRPr lang="ko-KR" sz="1000" kern="100">
                        <a:effectLst/>
                      </a:endParaRPr>
                    </a:p>
                    <a:p>
                      <a:pPr algn="just" latinLnBrk="1">
                        <a:lnSpc>
                          <a:spcPct val="115000"/>
                        </a:lnSpc>
                        <a:spcAft>
                          <a:spcPts val="0"/>
                        </a:spcAft>
                      </a:pPr>
                      <a:r>
                        <a:rPr lang="en-US" sz="1000" kern="100">
                          <a:effectLst/>
                        </a:rPr>
                        <a:t>0.0629</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-0.1671</a:t>
                      </a:r>
                      <a:endParaRPr lang="ko-KR" sz="1000" kern="100">
                        <a:effectLst/>
                      </a:endParaRPr>
                    </a:p>
                    <a:p>
                      <a:pPr algn="just" latinLnBrk="1">
                        <a:lnSpc>
                          <a:spcPct val="115000"/>
                        </a:lnSpc>
                        <a:spcAft>
                          <a:spcPts val="0"/>
                        </a:spcAft>
                      </a:pPr>
                      <a:r>
                        <a:rPr lang="en-US" sz="1000" kern="100">
                          <a:effectLst/>
                        </a:rPr>
                        <a:t>(0.2696)</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-0.1057**</a:t>
                      </a:r>
                      <a:endParaRPr lang="ko-KR" sz="1000" kern="100">
                        <a:effectLst/>
                      </a:endParaRPr>
                    </a:p>
                    <a:p>
                      <a:pPr algn="just" latinLnBrk="1">
                        <a:lnSpc>
                          <a:spcPct val="115000"/>
                        </a:lnSpc>
                        <a:spcAft>
                          <a:spcPts val="0"/>
                        </a:spcAft>
                      </a:pPr>
                      <a:r>
                        <a:rPr lang="en-US" sz="1000" kern="100">
                          <a:effectLst/>
                        </a:rPr>
                        <a:t>(0.0465)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-0.0828</a:t>
                      </a:r>
                      <a:endParaRPr lang="ko-KR" sz="1000" kern="100">
                        <a:effectLst/>
                      </a:endParaRPr>
                    </a:p>
                    <a:p>
                      <a:pPr algn="just" latinLnBrk="1">
                        <a:lnSpc>
                          <a:spcPct val="115000"/>
                        </a:lnSpc>
                        <a:spcAft>
                          <a:spcPts val="0"/>
                        </a:spcAft>
                      </a:pPr>
                      <a:r>
                        <a:rPr lang="en-US" sz="1000" kern="100">
                          <a:effectLst/>
                        </a:rPr>
                        <a:t>(0.2241)</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-0.1647</a:t>
                      </a:r>
                      <a:endParaRPr lang="ko-KR" sz="1000" kern="100">
                        <a:effectLst/>
                      </a:endParaRPr>
                    </a:p>
                    <a:p>
                      <a:pPr algn="just" latinLnBrk="1">
                        <a:lnSpc>
                          <a:spcPct val="115000"/>
                        </a:lnSpc>
                        <a:spcAft>
                          <a:spcPts val="0"/>
                        </a:spcAft>
                      </a:pPr>
                      <a:r>
                        <a:rPr lang="en-US" sz="1000" kern="100">
                          <a:effectLst/>
                        </a:rPr>
                        <a:t>(0.1064)</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-0.1340**</a:t>
                      </a:r>
                      <a:endParaRPr lang="ko-KR" sz="1000" kern="100">
                        <a:effectLst/>
                      </a:endParaRPr>
                    </a:p>
                    <a:p>
                      <a:pPr algn="just" latinLnBrk="1">
                        <a:lnSpc>
                          <a:spcPct val="115000"/>
                        </a:lnSpc>
                        <a:spcAft>
                          <a:spcPts val="0"/>
                        </a:spcAft>
                      </a:pPr>
                      <a:r>
                        <a:rPr lang="en-US" sz="1000" kern="100">
                          <a:effectLst/>
                        </a:rPr>
                        <a:t>(0.0487)</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0.1972</a:t>
                      </a:r>
                      <a:endParaRPr lang="ko-KR" sz="1000" kern="100">
                        <a:effectLst/>
                      </a:endParaRPr>
                    </a:p>
                    <a:p>
                      <a:pPr algn="just" latinLnBrk="1">
                        <a:lnSpc>
                          <a:spcPct val="115000"/>
                        </a:lnSpc>
                        <a:spcAft>
                          <a:spcPts val="0"/>
                        </a:spcAft>
                      </a:pPr>
                      <a:r>
                        <a:rPr lang="en-US" sz="1000" kern="100">
                          <a:effectLst/>
                        </a:rPr>
                        <a:t>(0.1589)</a:t>
                      </a:r>
                      <a:endParaRPr lang="ko-KR" sz="1000" kern="100">
                        <a:effectLst/>
                        <a:latin typeface="맑은 고딕"/>
                        <a:ea typeface="맑은 고딕"/>
                        <a:cs typeface="Times New Roman"/>
                      </a:endParaRPr>
                    </a:p>
                  </a:txBody>
                  <a:tcPr marL="68580" marR="68580" marT="0" marB="0"/>
                </a:tc>
              </a:tr>
              <a:tr h="288329">
                <a:tc>
                  <a:txBody>
                    <a:bodyPr/>
                    <a:lstStyle/>
                    <a:p>
                      <a:pPr algn="just" latinLnBrk="1">
                        <a:lnSpc>
                          <a:spcPct val="115000"/>
                        </a:lnSpc>
                        <a:spcAft>
                          <a:spcPts val="0"/>
                        </a:spcAft>
                      </a:pPr>
                      <a:r>
                        <a:rPr lang="en-US" sz="1000" kern="100">
                          <a:effectLst/>
                        </a:rPr>
                        <a:t>RD DUMMY</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YES</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YES</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YES</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YES</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YES</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YES</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YES</a:t>
                      </a:r>
                      <a:endParaRPr lang="ko-KR" sz="1000" kern="100">
                        <a:effectLst/>
                        <a:latin typeface="맑은 고딕"/>
                        <a:ea typeface="맑은 고딕"/>
                        <a:cs typeface="Times New Roman"/>
                      </a:endParaRPr>
                    </a:p>
                  </a:txBody>
                  <a:tcPr marL="68580" marR="68580" marT="0" marB="0"/>
                </a:tc>
              </a:tr>
              <a:tr h="332966">
                <a:tc>
                  <a:txBody>
                    <a:bodyPr/>
                    <a:lstStyle/>
                    <a:p>
                      <a:pPr algn="just" latinLnBrk="1">
                        <a:lnSpc>
                          <a:spcPct val="115000"/>
                        </a:lnSpc>
                        <a:spcAft>
                          <a:spcPts val="0"/>
                        </a:spcAft>
                      </a:pPr>
                      <a:r>
                        <a:rPr lang="en-US" sz="1000" kern="100" dirty="0">
                          <a:effectLst/>
                        </a:rPr>
                        <a:t>CONSTANT</a:t>
                      </a:r>
                      <a:endParaRPr lang="ko-KR" sz="1000" kern="100" dirty="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-22.45***</a:t>
                      </a:r>
                      <a:endParaRPr lang="ko-KR" sz="1000" kern="100">
                        <a:effectLst/>
                      </a:endParaRPr>
                    </a:p>
                    <a:p>
                      <a:pPr algn="just" latinLnBrk="1">
                        <a:lnSpc>
                          <a:spcPct val="115000"/>
                        </a:lnSpc>
                        <a:spcAft>
                          <a:spcPts val="0"/>
                        </a:spcAft>
                      </a:pPr>
                      <a:r>
                        <a:rPr lang="en-US" sz="1000" kern="100">
                          <a:effectLst/>
                        </a:rPr>
                        <a:t>(0.4319)</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-27.39***</a:t>
                      </a:r>
                      <a:endParaRPr lang="ko-KR" sz="1000" kern="100">
                        <a:effectLst/>
                      </a:endParaRPr>
                    </a:p>
                    <a:p>
                      <a:pPr algn="just" latinLnBrk="1">
                        <a:lnSpc>
                          <a:spcPct val="115000"/>
                        </a:lnSpc>
                        <a:spcAft>
                          <a:spcPts val="0"/>
                        </a:spcAft>
                      </a:pPr>
                      <a:r>
                        <a:rPr lang="en-US" sz="1000" kern="100">
                          <a:effectLst/>
                        </a:rPr>
                        <a:t>(1.2975)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-16.43***</a:t>
                      </a:r>
                      <a:endParaRPr lang="ko-KR" sz="1000" kern="100">
                        <a:effectLst/>
                      </a:endParaRPr>
                    </a:p>
                    <a:p>
                      <a:pPr algn="just" latinLnBrk="1">
                        <a:lnSpc>
                          <a:spcPct val="115000"/>
                        </a:lnSpc>
                        <a:spcAft>
                          <a:spcPts val="0"/>
                        </a:spcAft>
                      </a:pPr>
                      <a:r>
                        <a:rPr lang="en-US" sz="1000" kern="100">
                          <a:effectLst/>
                        </a:rPr>
                        <a:t>(0.3536)</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-20.34***</a:t>
                      </a:r>
                      <a:endParaRPr lang="ko-KR" sz="1000" kern="100">
                        <a:effectLst/>
                      </a:endParaRPr>
                    </a:p>
                    <a:p>
                      <a:pPr algn="just" latinLnBrk="1">
                        <a:lnSpc>
                          <a:spcPct val="115000"/>
                        </a:lnSpc>
                        <a:spcAft>
                          <a:spcPts val="0"/>
                        </a:spcAft>
                      </a:pPr>
                      <a:r>
                        <a:rPr lang="en-US" sz="1000" kern="100">
                          <a:effectLst/>
                        </a:rPr>
                        <a:t>(1.2879)</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-25.80***</a:t>
                      </a:r>
                      <a:endParaRPr lang="ko-KR" sz="1000" kern="100">
                        <a:effectLst/>
                      </a:endParaRPr>
                    </a:p>
                    <a:p>
                      <a:pPr algn="just" latinLnBrk="1">
                        <a:lnSpc>
                          <a:spcPct val="115000"/>
                        </a:lnSpc>
                        <a:spcAft>
                          <a:spcPts val="0"/>
                        </a:spcAft>
                      </a:pPr>
                      <a:r>
                        <a:rPr lang="en-US" sz="1000" kern="100">
                          <a:effectLst/>
                        </a:rPr>
                        <a:t>(0.7309)</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-23.61***</a:t>
                      </a:r>
                      <a:endParaRPr lang="ko-KR" sz="1000" kern="100">
                        <a:effectLst/>
                      </a:endParaRPr>
                    </a:p>
                    <a:p>
                      <a:pPr algn="just" latinLnBrk="1">
                        <a:lnSpc>
                          <a:spcPct val="115000"/>
                        </a:lnSpc>
                        <a:spcAft>
                          <a:spcPts val="0"/>
                        </a:spcAft>
                      </a:pPr>
                      <a:r>
                        <a:rPr lang="en-US" sz="1000" kern="100">
                          <a:effectLst/>
                        </a:rPr>
                        <a:t>(0.6115)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-22.65</a:t>
                      </a:r>
                      <a:endParaRPr lang="ko-KR" sz="1000" kern="100">
                        <a:effectLst/>
                      </a:endParaRPr>
                    </a:p>
                    <a:p>
                      <a:pPr algn="just" latinLnBrk="1">
                        <a:lnSpc>
                          <a:spcPct val="115000"/>
                        </a:lnSpc>
                        <a:spcAft>
                          <a:spcPts val="0"/>
                        </a:spcAft>
                      </a:pPr>
                      <a:r>
                        <a:rPr lang="en-US" sz="1000" kern="100">
                          <a:effectLst/>
                        </a:rPr>
                        <a:t>(0.9684)</a:t>
                      </a:r>
                      <a:endParaRPr lang="ko-KR" sz="1000" kern="100">
                        <a:effectLst/>
                        <a:latin typeface="맑은 고딕"/>
                        <a:ea typeface="맑은 고딕"/>
                        <a:cs typeface="Times New Roman"/>
                      </a:endParaRPr>
                    </a:p>
                  </a:txBody>
                  <a:tcPr marL="68580" marR="68580" marT="0" marB="0"/>
                </a:tc>
              </a:tr>
              <a:tr h="274456">
                <a:tc>
                  <a:txBody>
                    <a:bodyPr/>
                    <a:lstStyle/>
                    <a:p>
                      <a:pPr algn="just" latinLnBrk="1">
                        <a:lnSpc>
                          <a:spcPct val="115000"/>
                        </a:lnSpc>
                        <a:spcAft>
                          <a:spcPts val="0"/>
                        </a:spcAft>
                      </a:pPr>
                      <a:r>
                        <a:rPr lang="en-US" sz="1000" kern="100">
                          <a:effectLst/>
                        </a:rPr>
                        <a:t>OBSERVATIONS</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56,001</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30,262</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35,875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6,439</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14,835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22,735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13,327</a:t>
                      </a:r>
                      <a:endParaRPr lang="ko-KR" sz="1000" kern="100">
                        <a:effectLst/>
                        <a:latin typeface="맑은 고딕"/>
                        <a:ea typeface="맑은 고딕"/>
                        <a:cs typeface="Times New Roman"/>
                      </a:endParaRPr>
                    </a:p>
                  </a:txBody>
                  <a:tcPr marL="68580" marR="68580" marT="0" marB="0"/>
                </a:tc>
              </a:tr>
              <a:tr h="288329">
                <a:tc>
                  <a:txBody>
                    <a:bodyPr/>
                    <a:lstStyle/>
                    <a:p>
                      <a:pPr algn="just" latinLnBrk="1">
                        <a:lnSpc>
                          <a:spcPct val="115000"/>
                        </a:lnSpc>
                        <a:spcAft>
                          <a:spcPts val="0"/>
                        </a:spcAft>
                      </a:pPr>
                      <a:r>
                        <a:rPr lang="en-US" sz="1000" kern="100">
                          <a:effectLst/>
                        </a:rPr>
                        <a:t>R-SQUARED</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0.21</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0.21</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dirty="0">
                          <a:effectLst/>
                        </a:rPr>
                        <a:t>0.10</a:t>
                      </a:r>
                      <a:endParaRPr lang="ko-KR" sz="1000" kern="100" dirty="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0.22</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0.18</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0.12</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dirty="0">
                          <a:effectLst/>
                        </a:rPr>
                        <a:t>0.13</a:t>
                      </a:r>
                      <a:endParaRPr lang="ko-KR" sz="1000" kern="100" dirty="0">
                        <a:effectLst/>
                        <a:latin typeface="맑은 고딕"/>
                        <a:ea typeface="맑은 고딕"/>
                        <a:cs typeface="Times New Roman"/>
                      </a:endParaRPr>
                    </a:p>
                  </a:txBody>
                  <a:tcPr marL="68580" marR="68580" marT="0" marB="0"/>
                </a:tc>
              </a:tr>
            </a:tbl>
          </a:graphicData>
        </a:graphic>
      </p:graphicFrame>
      <p:sp>
        <p:nvSpPr>
          <p:cNvPr id="2" name="제목 1"/>
          <p:cNvSpPr>
            <a:spLocks noGrp="1"/>
          </p:cNvSpPr>
          <p:nvPr>
            <p:ph type="title"/>
          </p:nvPr>
        </p:nvSpPr>
        <p:spPr>
          <a:xfrm>
            <a:off x="251520" y="548680"/>
            <a:ext cx="8640960" cy="490066"/>
          </a:xfrm>
        </p:spPr>
        <p:txBody>
          <a:bodyPr>
            <a:noAutofit/>
          </a:bodyPr>
          <a:lstStyle/>
          <a:p>
            <a:r>
              <a:rPr lang="en-US" altLang="ko-KR" sz="1400" dirty="0">
                <a:latin typeface="Times New Roman" panose="02020603050405020304" pitchFamily="18" charset="0"/>
                <a:cs typeface="Times New Roman" panose="02020603050405020304" pitchFamily="18" charset="0"/>
              </a:rPr>
              <a:t>Table </a:t>
            </a:r>
            <a:r>
              <a:rPr lang="en-US" altLang="ko-KR" sz="1400" dirty="0" smtClean="0">
                <a:latin typeface="Times New Roman" panose="02020603050405020304" pitchFamily="18" charset="0"/>
                <a:cs typeface="Times New Roman" panose="02020603050405020304" pitchFamily="18" charset="0"/>
              </a:rPr>
              <a:t>2.0:Impact of import demand of productive manufacturing sectors on national endowment sectors</a:t>
            </a:r>
            <a:endParaRPr lang="ko-KR" altLang="en-US" sz="1400" dirty="0">
              <a:latin typeface="Times New Roman" panose="02020603050405020304" pitchFamily="18" charset="0"/>
              <a:cs typeface="Times New Roman" panose="02020603050405020304" pitchFamily="18" charset="0"/>
            </a:endParaRPr>
          </a:p>
        </p:txBody>
      </p:sp>
      <p:sp>
        <p:nvSpPr>
          <p:cNvPr id="6" name="직사각형 5"/>
          <p:cNvSpPr/>
          <p:nvPr/>
        </p:nvSpPr>
        <p:spPr>
          <a:xfrm>
            <a:off x="899592" y="5266883"/>
            <a:ext cx="184731" cy="307777"/>
          </a:xfrm>
          <a:prstGeom prst="rect">
            <a:avLst/>
          </a:prstGeom>
        </p:spPr>
        <p:txBody>
          <a:bodyPr wrap="none">
            <a:spAutoFit/>
          </a:bodyPr>
          <a:lstStyle/>
          <a:p>
            <a:endParaRPr lang="ko-KR" altLang="ko-K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112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내용 개체 틀 3"/>
          <p:cNvGraphicFramePr>
            <a:graphicFrameLocks noGrp="1"/>
          </p:cNvGraphicFramePr>
          <p:nvPr>
            <p:ph idx="1"/>
            <p:extLst>
              <p:ext uri="{D42A27DB-BD31-4B8C-83A1-F6EECF244321}">
                <p14:modId xmlns:p14="http://schemas.microsoft.com/office/powerpoint/2010/main" val="2828126963"/>
              </p:ext>
            </p:extLst>
          </p:nvPr>
        </p:nvGraphicFramePr>
        <p:xfrm>
          <a:off x="1316563" y="2060848"/>
          <a:ext cx="5857240" cy="2664296"/>
        </p:xfrm>
        <a:graphic>
          <a:graphicData uri="http://schemas.openxmlformats.org/drawingml/2006/table">
            <a:tbl>
              <a:tblPr firstRow="1" firstCol="1" bandRow="1">
                <a:tableStyleId>{5C22544A-7EE6-4342-B048-85BDC9FD1C3A}</a:tableStyleId>
              </a:tblPr>
              <a:tblGrid>
                <a:gridCol w="1951990"/>
                <a:gridCol w="1952625"/>
                <a:gridCol w="1952625"/>
              </a:tblGrid>
              <a:tr h="333037">
                <a:tc>
                  <a:txBody>
                    <a:bodyPr/>
                    <a:lstStyle/>
                    <a:p>
                      <a:pPr algn="just" latinLnBrk="1">
                        <a:lnSpc>
                          <a:spcPct val="115000"/>
                        </a:lnSpc>
                        <a:spcAft>
                          <a:spcPts val="0"/>
                        </a:spcAft>
                      </a:pPr>
                      <a:r>
                        <a:rPr lang="en-US" sz="1200" kern="100" dirty="0">
                          <a:effectLst/>
                        </a:rPr>
                        <a:t>variables</a:t>
                      </a:r>
                      <a:endParaRPr lang="ko-KR" sz="1000" kern="100" dirty="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Short run Elasticities</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Long run Elasticities</a:t>
                      </a:r>
                      <a:endParaRPr lang="ko-KR" sz="1000" kern="100">
                        <a:effectLst/>
                        <a:latin typeface="맑은 고딕"/>
                        <a:ea typeface="맑은 고딕"/>
                        <a:cs typeface="Times New Roman"/>
                      </a:endParaRPr>
                    </a:p>
                  </a:txBody>
                  <a:tcPr marL="68580" marR="68580" marT="0" marB="0"/>
                </a:tc>
              </a:tr>
              <a:tr h="333037">
                <a:tc>
                  <a:txBody>
                    <a:bodyPr/>
                    <a:lstStyle/>
                    <a:p>
                      <a:pPr algn="just" latinLnBrk="1">
                        <a:lnSpc>
                          <a:spcPct val="115000"/>
                        </a:lnSpc>
                        <a:spcAft>
                          <a:spcPts val="0"/>
                        </a:spcAft>
                      </a:pPr>
                      <a:r>
                        <a:rPr lang="en-US" sz="1200" kern="100">
                          <a:effectLst/>
                        </a:rPr>
                        <a:t>Import</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-0.0677***</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-0.6865***</a:t>
                      </a:r>
                      <a:endParaRPr lang="ko-KR" sz="1000" kern="100">
                        <a:effectLst/>
                        <a:latin typeface="맑은 고딕"/>
                        <a:ea typeface="맑은 고딕"/>
                        <a:cs typeface="Times New Roman"/>
                      </a:endParaRPr>
                    </a:p>
                  </a:txBody>
                  <a:tcPr marL="68580" marR="68580" marT="0" marB="0"/>
                </a:tc>
              </a:tr>
              <a:tr h="333037">
                <a:tc>
                  <a:txBody>
                    <a:bodyPr/>
                    <a:lstStyle/>
                    <a:p>
                      <a:pPr algn="just" latinLnBrk="1">
                        <a:lnSpc>
                          <a:spcPct val="115000"/>
                        </a:lnSpc>
                        <a:spcAft>
                          <a:spcPts val="0"/>
                        </a:spcAft>
                      </a:pPr>
                      <a:r>
                        <a:rPr lang="en-US" sz="1200" kern="100">
                          <a:effectLst/>
                        </a:rPr>
                        <a:t>Gddpc</a:t>
                      </a:r>
                      <a:endParaRPr lang="ko-KR" sz="1000" kern="100">
                        <a:effectLst/>
                        <a:latin typeface="맑은 고딕"/>
                        <a:ea typeface="맑은 고딕"/>
                        <a:cs typeface="Times New Roman"/>
                      </a:endParaRPr>
                    </a:p>
                  </a:txBody>
                  <a:tcPr marL="68580" marR="68580" marT="0" marB="0"/>
                </a:tc>
                <a:tc>
                  <a:txBody>
                    <a:bodyPr/>
                    <a:lstStyle/>
                    <a:p>
                      <a:pPr indent="76200" algn="just" latinLnBrk="1">
                        <a:lnSpc>
                          <a:spcPct val="115000"/>
                        </a:lnSpc>
                        <a:spcAft>
                          <a:spcPts val="0"/>
                        </a:spcAft>
                      </a:pPr>
                      <a:r>
                        <a:rPr lang="en-US" sz="1200" kern="100">
                          <a:effectLst/>
                        </a:rPr>
                        <a:t>0.1679***</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0.2320***</a:t>
                      </a:r>
                      <a:endParaRPr lang="ko-KR" sz="1000" kern="100">
                        <a:effectLst/>
                        <a:latin typeface="맑은 고딕"/>
                        <a:ea typeface="맑은 고딕"/>
                        <a:cs typeface="Times New Roman"/>
                      </a:endParaRPr>
                    </a:p>
                  </a:txBody>
                  <a:tcPr marL="68580" marR="68580" marT="0" marB="0"/>
                </a:tc>
              </a:tr>
              <a:tr h="333037">
                <a:tc>
                  <a:txBody>
                    <a:bodyPr/>
                    <a:lstStyle/>
                    <a:p>
                      <a:pPr algn="just" latinLnBrk="1">
                        <a:lnSpc>
                          <a:spcPct val="115000"/>
                        </a:lnSpc>
                        <a:spcAft>
                          <a:spcPts val="0"/>
                        </a:spcAft>
                      </a:pPr>
                      <a:r>
                        <a:rPr lang="en-US" sz="1200" kern="100" dirty="0" err="1">
                          <a:effectLst/>
                        </a:rPr>
                        <a:t>Rp</a:t>
                      </a:r>
                      <a:endParaRPr lang="ko-KR" sz="1000" kern="100" dirty="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-0.4129**</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-1.2778***</a:t>
                      </a:r>
                      <a:endParaRPr lang="ko-KR" sz="1000" kern="100">
                        <a:effectLst/>
                        <a:latin typeface="맑은 고딕"/>
                        <a:ea typeface="맑은 고딕"/>
                        <a:cs typeface="Times New Roman"/>
                      </a:endParaRPr>
                    </a:p>
                  </a:txBody>
                  <a:tcPr marL="68580" marR="68580" marT="0" marB="0"/>
                </a:tc>
              </a:tr>
              <a:tr h="333037">
                <a:tc>
                  <a:txBody>
                    <a:bodyPr/>
                    <a:lstStyle/>
                    <a:p>
                      <a:pPr algn="just" latinLnBrk="1">
                        <a:lnSpc>
                          <a:spcPct val="115000"/>
                        </a:lnSpc>
                        <a:spcAft>
                          <a:spcPts val="0"/>
                        </a:spcAft>
                      </a:pPr>
                      <a:r>
                        <a:rPr lang="en-US" sz="1200" kern="100">
                          <a:effectLst/>
                        </a:rPr>
                        <a:t>ntot</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-1.1872**</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-2.2963***</a:t>
                      </a:r>
                      <a:endParaRPr lang="ko-KR" sz="1000" kern="100">
                        <a:effectLst/>
                        <a:latin typeface="맑은 고딕"/>
                        <a:ea typeface="맑은 고딕"/>
                        <a:cs typeface="Times New Roman"/>
                      </a:endParaRPr>
                    </a:p>
                  </a:txBody>
                  <a:tcPr marL="68580" marR="68580" marT="0" marB="0"/>
                </a:tc>
              </a:tr>
              <a:tr h="333037">
                <a:tc>
                  <a:txBody>
                    <a:bodyPr/>
                    <a:lstStyle/>
                    <a:p>
                      <a:pPr algn="just" latinLnBrk="1">
                        <a:lnSpc>
                          <a:spcPct val="115000"/>
                        </a:lnSpc>
                        <a:spcAft>
                          <a:spcPts val="0"/>
                        </a:spcAft>
                      </a:pPr>
                      <a:r>
                        <a:rPr lang="en-US" sz="1200" kern="100">
                          <a:effectLst/>
                        </a:rPr>
                        <a:t>constant</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2.6293</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 </a:t>
                      </a:r>
                      <a:endParaRPr lang="ko-KR" sz="1000" kern="100">
                        <a:effectLst/>
                        <a:latin typeface="맑은 고딕"/>
                        <a:ea typeface="맑은 고딕"/>
                        <a:cs typeface="Times New Roman"/>
                      </a:endParaRPr>
                    </a:p>
                  </a:txBody>
                  <a:tcPr marL="68580" marR="68580" marT="0" marB="0"/>
                </a:tc>
              </a:tr>
              <a:tr h="333037">
                <a:tc>
                  <a:txBody>
                    <a:bodyPr/>
                    <a:lstStyle/>
                    <a:p>
                      <a:pPr algn="just" latinLnBrk="1">
                        <a:lnSpc>
                          <a:spcPct val="115000"/>
                        </a:lnSpc>
                        <a:spcAft>
                          <a:spcPts val="0"/>
                        </a:spcAft>
                      </a:pPr>
                      <a:r>
                        <a:rPr lang="en-US" sz="1200" kern="100">
                          <a:effectLst/>
                        </a:rPr>
                        <a:t>ect</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-0.6865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 </a:t>
                      </a:r>
                      <a:endParaRPr lang="ko-KR" sz="1000" kern="100">
                        <a:effectLst/>
                        <a:latin typeface="맑은 고딕"/>
                        <a:ea typeface="맑은 고딕"/>
                        <a:cs typeface="Times New Roman"/>
                      </a:endParaRPr>
                    </a:p>
                  </a:txBody>
                  <a:tcPr marL="68580" marR="68580" marT="0" marB="0"/>
                </a:tc>
              </a:tr>
              <a:tr h="333037">
                <a:tc>
                  <a:txBody>
                    <a:bodyPr/>
                    <a:lstStyle/>
                    <a:p>
                      <a:pPr algn="just" latinLnBrk="1">
                        <a:lnSpc>
                          <a:spcPct val="115000"/>
                        </a:lnSpc>
                        <a:spcAft>
                          <a:spcPts val="0"/>
                        </a:spcAft>
                      </a:pPr>
                      <a:r>
                        <a:rPr lang="en-US" sz="1200" kern="100">
                          <a:effectLst/>
                        </a:rPr>
                        <a:t>R squared</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a:effectLst/>
                        </a:rPr>
                        <a:t>0.52</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200" kern="100" dirty="0">
                          <a:effectLst/>
                        </a:rPr>
                        <a:t> </a:t>
                      </a:r>
                      <a:endParaRPr lang="ko-KR" sz="1000" kern="100" dirty="0">
                        <a:effectLst/>
                        <a:latin typeface="맑은 고딕"/>
                        <a:ea typeface="맑은 고딕"/>
                        <a:cs typeface="Times New Roman"/>
                      </a:endParaRPr>
                    </a:p>
                  </a:txBody>
                  <a:tcPr marL="68580" marR="68580" marT="0" marB="0"/>
                </a:tc>
              </a:tr>
            </a:tbl>
          </a:graphicData>
        </a:graphic>
      </p:graphicFrame>
      <p:sp>
        <p:nvSpPr>
          <p:cNvPr id="2" name="제목 1"/>
          <p:cNvSpPr>
            <a:spLocks noGrp="1"/>
          </p:cNvSpPr>
          <p:nvPr>
            <p:ph type="title"/>
          </p:nvPr>
        </p:nvSpPr>
        <p:spPr/>
        <p:txBody>
          <a:bodyPr/>
          <a:lstStyle/>
          <a:p>
            <a:endParaRPr lang="ko-KR" altLang="en-US"/>
          </a:p>
        </p:txBody>
      </p:sp>
      <p:sp>
        <p:nvSpPr>
          <p:cNvPr id="5" name="Rectangle 1"/>
          <p:cNvSpPr>
            <a:spLocks noChangeArrowheads="1"/>
          </p:cNvSpPr>
          <p:nvPr/>
        </p:nvSpPr>
        <p:spPr bwMode="auto">
          <a:xfrm>
            <a:off x="1331640" y="1672734"/>
            <a:ext cx="53068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76200" fontAlgn="base">
              <a:spcBef>
                <a:spcPct val="0"/>
              </a:spcBef>
              <a:spcAft>
                <a:spcPct val="0"/>
              </a:spcAft>
              <a:defRPr kumimoji="1">
                <a:solidFill>
                  <a:schemeClr val="tx1"/>
                </a:solidFill>
                <a:latin typeface="굴림" pitchFamily="50" charset="-127"/>
                <a:ea typeface="굴림" pitchFamily="50" charset="-127"/>
                <a:cs typeface="굴림" pitchFamily="50" charset="-127"/>
              </a:defRPr>
            </a:lvl1pPr>
            <a:lvl2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2pPr>
            <a:lvl3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3pPr>
            <a:lvl4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4pPr>
            <a:lvl5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5pPr>
            <a:lvl6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6pPr>
            <a:lvl7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7pPr>
            <a:lvl8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8pPr>
            <a:lvl9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9pPr>
          </a:lstStyle>
          <a:p>
            <a:pPr marL="0" marR="0" lvl="0" indent="76200" algn="l" defTabSz="914400" rtl="0" eaLnBrk="1" fontAlgn="base" latinLnBrk="1" hangingPunct="1">
              <a:lnSpc>
                <a:spcPct val="100000"/>
              </a:lnSpc>
              <a:spcBef>
                <a:spcPct val="0"/>
              </a:spcBef>
              <a:spcAft>
                <a:spcPct val="0"/>
              </a:spcAft>
              <a:buClrTx/>
              <a:buSzTx/>
              <a:buFontTx/>
              <a:buNone/>
              <a:tabLst/>
            </a:pPr>
            <a:r>
              <a:rPr kumimoji="1" lang="en-US" altLang="ko-KR" b="0" i="0" u="none" strike="noStrike" cap="none" normalizeH="0" baseline="0" dirty="0" smtClean="0">
                <a:ln>
                  <a:noFill/>
                </a:ln>
                <a:solidFill>
                  <a:schemeClr val="tx1"/>
                </a:solidFill>
                <a:effectLst/>
                <a:latin typeface="Times New Roman" pitchFamily="18" charset="0"/>
                <a:ea typeface="맑은 고딕" pitchFamily="50" charset="-127"/>
                <a:cs typeface="Times New Roman" pitchFamily="18" charset="0"/>
              </a:rPr>
              <a:t>Tables 4.0: Estimates for VECM for selected countries</a:t>
            </a:r>
            <a:endParaRPr kumimoji="1" lang="en-US" altLang="ko-KR" b="0" i="0" u="none" strike="noStrike" cap="none" normalizeH="0" baseline="0" dirty="0" smtClean="0">
              <a:ln>
                <a:noFill/>
              </a:ln>
              <a:solidFill>
                <a:schemeClr val="tx1"/>
              </a:solidFill>
              <a:effectLst/>
            </a:endParaRPr>
          </a:p>
        </p:txBody>
      </p:sp>
      <p:sp>
        <p:nvSpPr>
          <p:cNvPr id="6" name="직사각형 5"/>
          <p:cNvSpPr/>
          <p:nvPr/>
        </p:nvSpPr>
        <p:spPr>
          <a:xfrm>
            <a:off x="1331640" y="4837802"/>
            <a:ext cx="2828082" cy="369332"/>
          </a:xfrm>
          <a:prstGeom prst="rect">
            <a:avLst/>
          </a:prstGeom>
        </p:spPr>
        <p:txBody>
          <a:bodyPr wrap="none">
            <a:spAutoFit/>
          </a:bodyPr>
          <a:lstStyle/>
          <a:p>
            <a:pPr lvl="0" indent="76200" eaLnBrk="0" fontAlgn="base" latinLnBrk="0" hangingPunct="0">
              <a:spcBef>
                <a:spcPct val="0"/>
              </a:spcBef>
              <a:spcAft>
                <a:spcPct val="0"/>
              </a:spcAft>
            </a:pPr>
            <a:r>
              <a:rPr kumimoji="1" lang="en-US" altLang="ko-KR" b="0" i="0" u="none" strike="noStrike" cap="none" normalizeH="0" baseline="0" dirty="0" smtClean="0">
                <a:ln>
                  <a:noFill/>
                </a:ln>
                <a:solidFill>
                  <a:schemeClr val="tx1"/>
                </a:solidFill>
                <a:effectLst/>
                <a:latin typeface="Times New Roman" pitchFamily="18" charset="0"/>
                <a:ea typeface="맑은 고딕" pitchFamily="50" charset="-127"/>
                <a:cs typeface="Times New Roman" pitchFamily="18" charset="0"/>
              </a:rPr>
              <a:t>Source: Author</a:t>
            </a:r>
            <a:r>
              <a:rPr kumimoji="1" lang="en-US" altLang="ko-KR" dirty="0">
                <a:ea typeface="맑은 고딕" pitchFamily="50" charset="-127"/>
                <a:cs typeface="Times New Roman" pitchFamily="18" charset="0"/>
              </a:rPr>
              <a:t>’</a:t>
            </a:r>
            <a:r>
              <a:rPr kumimoji="1" lang="en-US" altLang="ko-KR" b="0" i="0" u="none" strike="noStrike" cap="none" normalizeH="0" baseline="0" dirty="0" smtClean="0">
                <a:ln>
                  <a:noFill/>
                </a:ln>
                <a:solidFill>
                  <a:schemeClr val="tx1"/>
                </a:solidFill>
                <a:effectLst/>
                <a:latin typeface="Times New Roman" pitchFamily="18" charset="0"/>
                <a:ea typeface="맑은 고딕" pitchFamily="50" charset="-127"/>
                <a:cs typeface="Times New Roman" pitchFamily="18" charset="0"/>
              </a:rPr>
              <a:t>s estimation</a:t>
            </a:r>
            <a:endParaRPr kumimoji="1" lang="en-US" altLang="ko-KR" sz="2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3688609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251520" y="548680"/>
            <a:ext cx="8229600" cy="5400600"/>
          </a:xfrm>
        </p:spPr>
        <p:txBody>
          <a:bodyPr>
            <a:noAutofit/>
          </a:bodyPr>
          <a:lstStyle/>
          <a:p>
            <a:r>
              <a:rPr lang="en-US" altLang="ko-KR" sz="1800" dirty="0" smtClean="0">
                <a:latin typeface="Times New Roman" panose="02020603050405020304" pitchFamily="18" charset="0"/>
                <a:cs typeface="Times New Roman" panose="02020603050405020304" pitchFamily="18" charset="0"/>
              </a:rPr>
              <a:t>Comparing </a:t>
            </a:r>
            <a:r>
              <a:rPr lang="en-US" altLang="ko-KR" sz="1800" dirty="0">
                <a:latin typeface="Times New Roman" panose="02020603050405020304" pitchFamily="18" charset="0"/>
                <a:cs typeface="Times New Roman" panose="02020603050405020304" pitchFamily="18" charset="0"/>
              </a:rPr>
              <a:t>the above models of estimation, it is obvious that we fail to reject hypothesis: H</a:t>
            </a:r>
            <a:r>
              <a:rPr lang="en-US" altLang="ko-KR" sz="1800" baseline="-25000" dirty="0">
                <a:latin typeface="Times New Roman" panose="02020603050405020304" pitchFamily="18" charset="0"/>
                <a:cs typeface="Times New Roman" panose="02020603050405020304" pitchFamily="18" charset="0"/>
              </a:rPr>
              <a:t>o</a:t>
            </a:r>
            <a:r>
              <a:rPr lang="en-US" altLang="ko-KR" sz="1800" dirty="0">
                <a:latin typeface="Times New Roman" panose="02020603050405020304" pitchFamily="18" charset="0"/>
                <a:cs typeface="Times New Roman" panose="02020603050405020304" pitchFamily="18" charset="0"/>
              </a:rPr>
              <a:t> and H</a:t>
            </a:r>
            <a:r>
              <a:rPr lang="en-US" altLang="ko-KR" sz="1800" baseline="-25000" dirty="0">
                <a:latin typeface="Times New Roman" panose="02020603050405020304" pitchFamily="18" charset="0"/>
                <a:cs typeface="Times New Roman" panose="02020603050405020304" pitchFamily="18" charset="0"/>
              </a:rPr>
              <a:t>1</a:t>
            </a:r>
            <a:r>
              <a:rPr lang="en-US" altLang="ko-KR" sz="1800" dirty="0">
                <a:latin typeface="Times New Roman" panose="02020603050405020304" pitchFamily="18" charset="0"/>
                <a:cs typeface="Times New Roman" panose="02020603050405020304" pitchFamily="18" charset="0"/>
              </a:rPr>
              <a:t>. Real </a:t>
            </a:r>
            <a:r>
              <a:rPr lang="en-US" altLang="ko-KR" sz="1800" dirty="0" err="1">
                <a:latin typeface="Times New Roman" panose="02020603050405020304" pitchFamily="18" charset="0"/>
                <a:cs typeface="Times New Roman" panose="02020603050405020304" pitchFamily="18" charset="0"/>
              </a:rPr>
              <a:t>Gdp</a:t>
            </a:r>
            <a:r>
              <a:rPr lang="en-US" altLang="ko-KR" sz="1800" dirty="0">
                <a:latin typeface="Times New Roman" panose="02020603050405020304" pitchFamily="18" charset="0"/>
                <a:cs typeface="Times New Roman" panose="02020603050405020304" pitchFamily="18" charset="0"/>
              </a:rPr>
              <a:t> has a positive relationship with the importation of the aforementioned productive and manufacturing sectors. The implication is that consumers prefer the consumption of imported sophisticated commodities in the absence of domestic substitute. A negative coefficient of relative price implies that demand for the importation of commodities is inelastic. In addition, the negative coefficient of net barter terms of trade implies expensive imports in the productive and manufacturing sectors of trade for importers</a:t>
            </a:r>
            <a:endParaRPr lang="ko-KR" altLang="ko-KR" sz="1800" dirty="0">
              <a:latin typeface="Times New Roman" panose="02020603050405020304" pitchFamily="18" charset="0"/>
              <a:cs typeface="Times New Roman" panose="02020603050405020304" pitchFamily="18" charset="0"/>
            </a:endParaRPr>
          </a:p>
          <a:p>
            <a:r>
              <a:rPr lang="en-US" altLang="ko-KR" sz="1800" dirty="0">
                <a:latin typeface="Times New Roman" panose="02020603050405020304" pitchFamily="18" charset="0"/>
                <a:cs typeface="Times New Roman" panose="02020603050405020304" pitchFamily="18" charset="0"/>
              </a:rPr>
              <a:t>The level and quality of a countries infrastructure especially in communication contributes to growth of trade. This affirms the positive relationship between infrastructure and the importation in these sectors. We therefore fail to reject H</a:t>
            </a:r>
            <a:r>
              <a:rPr lang="en-US" altLang="ko-KR" sz="1800" baseline="-25000" dirty="0">
                <a:latin typeface="Times New Roman" panose="02020603050405020304" pitchFamily="18" charset="0"/>
                <a:cs typeface="Times New Roman" panose="02020603050405020304" pitchFamily="18" charset="0"/>
              </a:rPr>
              <a:t>2</a:t>
            </a:r>
            <a:r>
              <a:rPr lang="en-US" altLang="ko-KR" sz="1800" dirty="0">
                <a:latin typeface="Times New Roman" panose="02020603050405020304" pitchFamily="18" charset="0"/>
                <a:cs typeface="Times New Roman" panose="02020603050405020304" pitchFamily="18" charset="0"/>
              </a:rPr>
              <a:t>.</a:t>
            </a:r>
            <a:endParaRPr lang="ko-KR" altLang="ko-KR" sz="1800" dirty="0">
              <a:latin typeface="Times New Roman" panose="02020603050405020304" pitchFamily="18" charset="0"/>
              <a:cs typeface="Times New Roman" panose="02020603050405020304" pitchFamily="18" charset="0"/>
            </a:endParaRPr>
          </a:p>
          <a:p>
            <a:r>
              <a:rPr lang="en-US" altLang="ko-KR" sz="1800" dirty="0">
                <a:latin typeface="Times New Roman" panose="02020603050405020304" pitchFamily="18" charset="0"/>
                <a:cs typeface="Times New Roman" panose="02020603050405020304" pitchFamily="18" charset="0"/>
              </a:rPr>
              <a:t>Importation in the productive and manufacturing sectors have a positive impact on secondary sectors of national endowment, hence we reject H</a:t>
            </a:r>
            <a:r>
              <a:rPr lang="en-US" altLang="ko-KR" sz="1800" baseline="-25000" dirty="0">
                <a:latin typeface="Times New Roman" panose="02020603050405020304" pitchFamily="18" charset="0"/>
                <a:cs typeface="Times New Roman" panose="02020603050405020304" pitchFamily="18" charset="0"/>
              </a:rPr>
              <a:t>3</a:t>
            </a:r>
            <a:r>
              <a:rPr lang="en-US" altLang="ko-KR" sz="1800" dirty="0">
                <a:latin typeface="Times New Roman" panose="02020603050405020304" pitchFamily="18" charset="0"/>
                <a:cs typeface="Times New Roman" panose="02020603050405020304" pitchFamily="18" charset="0"/>
              </a:rPr>
              <a:t>. </a:t>
            </a:r>
            <a:endParaRPr lang="ko-KR" altLang="ko-KR" sz="1800" dirty="0">
              <a:latin typeface="Times New Roman" panose="02020603050405020304" pitchFamily="18" charset="0"/>
              <a:cs typeface="Times New Roman" panose="02020603050405020304" pitchFamily="18" charset="0"/>
            </a:endParaRPr>
          </a:p>
          <a:p>
            <a:r>
              <a:rPr lang="en-US" altLang="ko-KR" sz="1800" dirty="0">
                <a:latin typeface="Times New Roman" panose="02020603050405020304" pitchFamily="18" charset="0"/>
                <a:cs typeface="Times New Roman" panose="02020603050405020304" pitchFamily="18" charset="0"/>
              </a:rPr>
              <a:t>We reject H</a:t>
            </a:r>
            <a:r>
              <a:rPr lang="en-US" altLang="ko-KR" sz="1800" baseline="-25000" dirty="0">
                <a:latin typeface="Times New Roman" panose="02020603050405020304" pitchFamily="18" charset="0"/>
                <a:cs typeface="Times New Roman" panose="02020603050405020304" pitchFamily="18" charset="0"/>
              </a:rPr>
              <a:t>4</a:t>
            </a:r>
            <a:r>
              <a:rPr lang="en-US" altLang="ko-KR" sz="1800" dirty="0">
                <a:latin typeface="Times New Roman" panose="02020603050405020304" pitchFamily="18" charset="0"/>
                <a:cs typeface="Times New Roman" panose="02020603050405020304" pitchFamily="18" charset="0"/>
              </a:rPr>
              <a:t>: this is because manufactured imports in technology sectors, unskilled sectors, skilled sectors, natural resource sectors has a positive impact on tertiary sectors of national endowments. However, importations in capital intensive sectors have a negative impact on tertiary sectors of national endowment, whiles importations in mineral resource sectors even though with a positive coefficient was insignificant.</a:t>
            </a:r>
            <a:endParaRPr lang="ko-KR" altLang="ko-KR" sz="1800" dirty="0">
              <a:latin typeface="Times New Roman" panose="02020603050405020304" pitchFamily="18" charset="0"/>
              <a:cs typeface="Times New Roman" panose="02020603050405020304" pitchFamily="18" charset="0"/>
            </a:endParaRPr>
          </a:p>
          <a:p>
            <a:endParaRPr lang="ko-KR" altLang="en-US" sz="1800" dirty="0">
              <a:latin typeface="Times New Roman" panose="02020603050405020304" pitchFamily="18" charset="0"/>
              <a:cs typeface="Times New Roman" panose="02020603050405020304" pitchFamily="18" charset="0"/>
            </a:endParaRPr>
          </a:p>
        </p:txBody>
      </p:sp>
      <p:sp>
        <p:nvSpPr>
          <p:cNvPr id="2" name="제목 1"/>
          <p:cNvSpPr>
            <a:spLocks noGrp="1"/>
          </p:cNvSpPr>
          <p:nvPr>
            <p:ph type="title"/>
          </p:nvPr>
        </p:nvSpPr>
        <p:spPr>
          <a:xfrm>
            <a:off x="457200" y="274638"/>
            <a:ext cx="8229600" cy="418058"/>
          </a:xfrm>
        </p:spPr>
        <p:txBody>
          <a:bodyPr>
            <a:noAutofit/>
          </a:bodyPr>
          <a:lstStyle/>
          <a:p>
            <a:r>
              <a:rPr lang="en-US" altLang="ko-KR" sz="2000" dirty="0" smtClean="0">
                <a:latin typeface="Times New Roman" panose="02020603050405020304" pitchFamily="18" charset="0"/>
                <a:cs typeface="Times New Roman" panose="02020603050405020304" pitchFamily="18" charset="0"/>
              </a:rPr>
              <a:t>Conclusion and recommendation</a:t>
            </a:r>
            <a:r>
              <a:rPr lang="ko-KR" altLang="ko-KR" sz="2000" dirty="0" smtClean="0">
                <a:latin typeface="Times New Roman" panose="02020603050405020304" pitchFamily="18" charset="0"/>
                <a:cs typeface="Times New Roman" panose="02020603050405020304" pitchFamily="18" charset="0"/>
              </a:rPr>
              <a:t/>
            </a:r>
            <a:br>
              <a:rPr lang="ko-KR" altLang="ko-KR" sz="2000" dirty="0" smtClean="0">
                <a:latin typeface="Times New Roman" panose="02020603050405020304" pitchFamily="18" charset="0"/>
                <a:cs typeface="Times New Roman" panose="02020603050405020304" pitchFamily="18" charset="0"/>
              </a:rPr>
            </a:br>
            <a:endParaRPr lang="ko-KR"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012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1124744"/>
            <a:ext cx="8229600" cy="5040560"/>
          </a:xfrm>
        </p:spPr>
        <p:txBody>
          <a:bodyPr>
            <a:noAutofit/>
          </a:bodyPr>
          <a:lstStyle/>
          <a:p>
            <a:r>
              <a:rPr lang="en-US" altLang="ko-KR" sz="2000" dirty="0" smtClean="0">
                <a:latin typeface="Times New Roman" panose="02020603050405020304" pitchFamily="18" charset="0"/>
                <a:cs typeface="Times New Roman" panose="02020603050405020304" pitchFamily="18" charset="0"/>
              </a:rPr>
              <a:t>This finding is empirically vexing and hence the question why importations in the productive and manufacturing sectors have a positive impact on secondary and tertiary endowment sectors of African countries? We hope future researchers can offer better insights into this.</a:t>
            </a:r>
            <a:endParaRPr lang="ko-KR" altLang="ko-KR" sz="2000" dirty="0" smtClean="0">
              <a:latin typeface="Times New Roman" panose="02020603050405020304" pitchFamily="18" charset="0"/>
              <a:cs typeface="Times New Roman" panose="02020603050405020304" pitchFamily="18" charset="0"/>
            </a:endParaRPr>
          </a:p>
          <a:p>
            <a:r>
              <a:rPr lang="en-US" altLang="ko-KR" sz="2000" dirty="0" smtClean="0">
                <a:latin typeface="Times New Roman" panose="02020603050405020304" pitchFamily="18" charset="0"/>
                <a:cs typeface="Times New Roman" panose="02020603050405020304" pitchFamily="18" charset="0"/>
              </a:rPr>
              <a:t>Results on H</a:t>
            </a:r>
            <a:r>
              <a:rPr lang="en-US" altLang="ko-KR" sz="2000" baseline="-25000" dirty="0" smtClean="0">
                <a:latin typeface="Times New Roman" panose="02020603050405020304" pitchFamily="18" charset="0"/>
                <a:cs typeface="Times New Roman" panose="02020603050405020304" pitchFamily="18" charset="0"/>
              </a:rPr>
              <a:t>5</a:t>
            </a:r>
            <a:r>
              <a:rPr lang="en-US" altLang="ko-KR" sz="2000" dirty="0" smtClean="0">
                <a:latin typeface="Times New Roman" panose="02020603050405020304" pitchFamily="18" charset="0"/>
                <a:cs typeface="Times New Roman" panose="02020603050405020304" pitchFamily="18" charset="0"/>
              </a:rPr>
              <a:t>: is also not clear. This is because importations in capital intensive sectors, natural resource sectors and processed food sectors had a positive impact on total factor productivity, on the contrary, importations in technology sectors, unskilled sectors, mineral resource sectors has a negative impact on the level of total factor productivity. The implication is that the level of total factor productivity among African countries as measured is positively and negatively affected. This perplexing finding explains the low level of total factor productivity among African countries.</a:t>
            </a:r>
            <a:endParaRPr lang="ko-KR" altLang="ko-KR" sz="2000" dirty="0" smtClean="0">
              <a:latin typeface="Times New Roman" panose="02020603050405020304" pitchFamily="18" charset="0"/>
              <a:cs typeface="Times New Roman" panose="02020603050405020304" pitchFamily="18" charset="0"/>
            </a:endParaRPr>
          </a:p>
          <a:p>
            <a:r>
              <a:rPr lang="en-US" altLang="ko-KR" sz="2000" dirty="0" smtClean="0">
                <a:latin typeface="Times New Roman" panose="02020603050405020304" pitchFamily="18" charset="0"/>
                <a:cs typeface="Times New Roman" panose="02020603050405020304" pitchFamily="18" charset="0"/>
              </a:rPr>
              <a:t>With an inelastic demand for imports, a rising real </a:t>
            </a:r>
            <a:r>
              <a:rPr lang="en-US" altLang="ko-KR" sz="2000" dirty="0" err="1" smtClean="0">
                <a:latin typeface="Times New Roman" panose="02020603050405020304" pitchFamily="18" charset="0"/>
                <a:cs typeface="Times New Roman" panose="02020603050405020304" pitchFamily="18" charset="0"/>
              </a:rPr>
              <a:t>Gdp</a:t>
            </a:r>
            <a:r>
              <a:rPr lang="en-US" altLang="ko-KR" sz="2000" dirty="0" smtClean="0">
                <a:latin typeface="Times New Roman" panose="02020603050405020304" pitchFamily="18" charset="0"/>
                <a:cs typeface="Times New Roman" panose="02020603050405020304" pitchFamily="18" charset="0"/>
              </a:rPr>
              <a:t> and a growing market size it is important for African countries to pursue an aggressive industrial policy to solve the problem of inconsistent and declining total factor productivity.</a:t>
            </a:r>
            <a:endParaRPr lang="ko-KR" altLang="ko-KR" sz="2000" dirty="0" smtClean="0">
              <a:latin typeface="Times New Roman" panose="02020603050405020304" pitchFamily="18" charset="0"/>
              <a:cs typeface="Times New Roman" panose="02020603050405020304" pitchFamily="18" charset="0"/>
            </a:endParaRPr>
          </a:p>
          <a:p>
            <a:endParaRPr lang="ko-KR" altLang="en-US" sz="2000" dirty="0">
              <a:latin typeface="Times New Roman" panose="02020603050405020304" pitchFamily="18" charset="0"/>
              <a:cs typeface="Times New Roman" panose="02020603050405020304" pitchFamily="18" charset="0"/>
            </a:endParaRPr>
          </a:p>
        </p:txBody>
      </p:sp>
      <p:sp>
        <p:nvSpPr>
          <p:cNvPr id="2" name="제목 1"/>
          <p:cNvSpPr>
            <a:spLocks noGrp="1"/>
          </p:cNvSpPr>
          <p:nvPr>
            <p:ph type="title"/>
          </p:nvPr>
        </p:nvSpPr>
        <p:spPr/>
        <p:txBody>
          <a:bodyPr/>
          <a:lstStyle/>
          <a:p>
            <a:endParaRPr lang="ko-KR" altLang="en-US"/>
          </a:p>
        </p:txBody>
      </p:sp>
    </p:spTree>
    <p:extLst>
      <p:ext uri="{BB962C8B-B14F-4D97-AF65-F5344CB8AC3E}">
        <p14:creationId xmlns:p14="http://schemas.microsoft.com/office/powerpoint/2010/main" val="898251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normAutofit/>
          </a:bodyPr>
          <a:lstStyle/>
          <a:p>
            <a:pPr marL="0" indent="0">
              <a:buNone/>
            </a:pPr>
            <a:r>
              <a:rPr lang="en-US" altLang="ko-KR" sz="1800" dirty="0">
                <a:latin typeface="Times New Roman" panose="02020603050405020304" pitchFamily="18" charset="0"/>
                <a:cs typeface="Times New Roman" panose="02020603050405020304" pitchFamily="18" charset="0"/>
              </a:rPr>
              <a:t>African Trade Report 2018</a:t>
            </a:r>
            <a:r>
              <a:rPr lang="en-US" altLang="ko-KR" sz="1800" dirty="0" smtClean="0">
                <a:latin typeface="Times New Roman" panose="02020603050405020304" pitchFamily="18" charset="0"/>
                <a:cs typeface="Times New Roman" panose="02020603050405020304" pitchFamily="18" charset="0"/>
              </a:rPr>
              <a:t>.</a:t>
            </a:r>
          </a:p>
          <a:p>
            <a:pPr marL="0" indent="0">
              <a:buNone/>
            </a:pPr>
            <a:r>
              <a:rPr lang="en-US" altLang="ko-KR" sz="1800" dirty="0">
                <a:latin typeface="Times New Roman" panose="02020603050405020304" pitchFamily="18" charset="0"/>
                <a:cs typeface="Times New Roman" panose="02020603050405020304" pitchFamily="18" charset="0"/>
              </a:rPr>
              <a:t>Anderson, James E., And Eric Van </a:t>
            </a:r>
            <a:r>
              <a:rPr lang="en-US" altLang="ko-KR" sz="1800" dirty="0" err="1">
                <a:latin typeface="Times New Roman" panose="02020603050405020304" pitchFamily="18" charset="0"/>
                <a:cs typeface="Times New Roman" panose="02020603050405020304" pitchFamily="18" charset="0"/>
              </a:rPr>
              <a:t>Wincoop</a:t>
            </a:r>
            <a:r>
              <a:rPr lang="en-US" altLang="ko-KR" sz="1800" dirty="0">
                <a:latin typeface="Times New Roman" panose="02020603050405020304" pitchFamily="18" charset="0"/>
                <a:cs typeface="Times New Roman" panose="02020603050405020304" pitchFamily="18" charset="0"/>
              </a:rPr>
              <a:t>, 2004. “Trade Cost,” Journal Of Economic </a:t>
            </a:r>
            <a:r>
              <a:rPr lang="en-US" altLang="ko-KR" sz="1800" dirty="0" err="1">
                <a:latin typeface="Times New Roman" panose="02020603050405020304" pitchFamily="18" charset="0"/>
                <a:cs typeface="Times New Roman" panose="02020603050405020304" pitchFamily="18" charset="0"/>
              </a:rPr>
              <a:t>Literature,Volume</a:t>
            </a:r>
            <a:r>
              <a:rPr lang="en-US" altLang="ko-KR" sz="1800" dirty="0">
                <a:latin typeface="Times New Roman" panose="02020603050405020304" pitchFamily="18" charset="0"/>
                <a:cs typeface="Times New Roman" panose="02020603050405020304" pitchFamily="18" charset="0"/>
              </a:rPr>
              <a:t> 42, September,691-751. </a:t>
            </a:r>
            <a:endParaRPr lang="en-US" altLang="ko-KR" sz="1800" dirty="0" smtClean="0">
              <a:latin typeface="Times New Roman" panose="02020603050405020304" pitchFamily="18" charset="0"/>
              <a:cs typeface="Times New Roman" panose="02020603050405020304" pitchFamily="18" charset="0"/>
            </a:endParaRPr>
          </a:p>
          <a:p>
            <a:pPr marL="0" indent="0">
              <a:buNone/>
            </a:pPr>
            <a:r>
              <a:rPr lang="en-US" altLang="ko-KR" sz="1800" dirty="0" err="1">
                <a:latin typeface="Times New Roman" panose="02020603050405020304" pitchFamily="18" charset="0"/>
                <a:cs typeface="Times New Roman" panose="02020603050405020304" pitchFamily="18" charset="0"/>
              </a:rPr>
              <a:t>Barro</a:t>
            </a:r>
            <a:r>
              <a:rPr lang="en-US" altLang="ko-KR" sz="1800" dirty="0">
                <a:latin typeface="Times New Roman" panose="02020603050405020304" pitchFamily="18" charset="0"/>
                <a:cs typeface="Times New Roman" panose="02020603050405020304" pitchFamily="18" charset="0"/>
              </a:rPr>
              <a:t>, R. &amp; Sala-I-Martin, X. (1995). Economic Growth. New York: </a:t>
            </a:r>
            <a:r>
              <a:rPr lang="en-US" altLang="ko-KR" sz="1800" dirty="0" err="1">
                <a:latin typeface="Times New Roman" panose="02020603050405020304" pitchFamily="18" charset="0"/>
                <a:cs typeface="Times New Roman" panose="02020603050405020304" pitchFamily="18" charset="0"/>
              </a:rPr>
              <a:t>Mcgraw-Hill</a:t>
            </a:r>
            <a:r>
              <a:rPr lang="en-US" altLang="ko-KR" sz="1800" dirty="0" smtClean="0">
                <a:latin typeface="Times New Roman" panose="02020603050405020304" pitchFamily="18" charset="0"/>
                <a:cs typeface="Times New Roman" panose="02020603050405020304" pitchFamily="18" charset="0"/>
              </a:rPr>
              <a:t>.</a:t>
            </a:r>
          </a:p>
          <a:p>
            <a:pPr marL="0" indent="0">
              <a:buNone/>
            </a:pPr>
            <a:r>
              <a:rPr lang="en-US" altLang="ko-KR" sz="1800" dirty="0">
                <a:latin typeface="Times New Roman" panose="02020603050405020304" pitchFamily="18" charset="0"/>
                <a:cs typeface="Times New Roman" panose="02020603050405020304" pitchFamily="18" charset="0"/>
              </a:rPr>
              <a:t>Anderson, James E., And Eric Van </a:t>
            </a:r>
            <a:r>
              <a:rPr lang="en-US" altLang="ko-KR" sz="1800" dirty="0" err="1">
                <a:latin typeface="Times New Roman" panose="02020603050405020304" pitchFamily="18" charset="0"/>
                <a:cs typeface="Times New Roman" panose="02020603050405020304" pitchFamily="18" charset="0"/>
              </a:rPr>
              <a:t>Wincoop</a:t>
            </a:r>
            <a:r>
              <a:rPr lang="en-US" altLang="ko-KR" sz="1800" dirty="0">
                <a:latin typeface="Times New Roman" panose="02020603050405020304" pitchFamily="18" charset="0"/>
                <a:cs typeface="Times New Roman" panose="02020603050405020304" pitchFamily="18" charset="0"/>
              </a:rPr>
              <a:t>, 2004. “Trade Cost,” Journal Of Economic </a:t>
            </a:r>
            <a:r>
              <a:rPr lang="en-US" altLang="ko-KR" sz="1800" dirty="0" err="1">
                <a:latin typeface="Times New Roman" panose="02020603050405020304" pitchFamily="18" charset="0"/>
                <a:cs typeface="Times New Roman" panose="02020603050405020304" pitchFamily="18" charset="0"/>
              </a:rPr>
              <a:t>Literature,Volume</a:t>
            </a:r>
            <a:r>
              <a:rPr lang="en-US" altLang="ko-KR" sz="1800" dirty="0">
                <a:latin typeface="Times New Roman" panose="02020603050405020304" pitchFamily="18" charset="0"/>
                <a:cs typeface="Times New Roman" panose="02020603050405020304" pitchFamily="18" charset="0"/>
              </a:rPr>
              <a:t> 42, September,691-751. </a:t>
            </a:r>
            <a:endParaRPr lang="en-US" altLang="ko-KR" sz="1800" dirty="0" smtClean="0">
              <a:latin typeface="Times New Roman" panose="02020603050405020304" pitchFamily="18" charset="0"/>
              <a:cs typeface="Times New Roman" panose="02020603050405020304" pitchFamily="18" charset="0"/>
            </a:endParaRPr>
          </a:p>
          <a:p>
            <a:pPr marL="0" indent="0">
              <a:buNone/>
            </a:pPr>
            <a:r>
              <a:rPr lang="en-US" altLang="ko-KR" sz="1800" dirty="0">
                <a:latin typeface="Times New Roman" panose="02020603050405020304" pitchFamily="18" charset="0"/>
                <a:cs typeface="Times New Roman" panose="02020603050405020304" pitchFamily="18" charset="0"/>
              </a:rPr>
              <a:t>The Great shift: Macroeconomic projections for the world economy at the 2050 horizon. CEPII working paper, 2012</a:t>
            </a:r>
            <a:endParaRPr lang="ko-KR" altLang="en-US" sz="1800" dirty="0">
              <a:latin typeface="Times New Roman" panose="02020603050405020304" pitchFamily="18" charset="0"/>
              <a:cs typeface="Times New Roman" panose="02020603050405020304" pitchFamily="18" charset="0"/>
            </a:endParaRPr>
          </a:p>
        </p:txBody>
      </p:sp>
      <p:sp>
        <p:nvSpPr>
          <p:cNvPr id="2" name="제목 1"/>
          <p:cNvSpPr>
            <a:spLocks noGrp="1"/>
          </p:cNvSpPr>
          <p:nvPr>
            <p:ph type="title"/>
          </p:nvPr>
        </p:nvSpPr>
        <p:spPr/>
        <p:txBody>
          <a:bodyPr>
            <a:normAutofit/>
          </a:bodyPr>
          <a:lstStyle/>
          <a:p>
            <a:r>
              <a:rPr lang="en-US" altLang="ko-KR" sz="2000" dirty="0">
                <a:latin typeface="Times New Roman" panose="02020603050405020304" pitchFamily="18" charset="0"/>
                <a:cs typeface="Times New Roman" panose="02020603050405020304" pitchFamily="18" charset="0"/>
              </a:rPr>
              <a:t>R</a:t>
            </a:r>
            <a:r>
              <a:rPr lang="en-US" altLang="ko-KR" sz="2000" dirty="0" smtClean="0">
                <a:latin typeface="Times New Roman" panose="02020603050405020304" pitchFamily="18" charset="0"/>
                <a:cs typeface="Times New Roman" panose="02020603050405020304" pitchFamily="18" charset="0"/>
              </a:rPr>
              <a:t>eferences</a:t>
            </a:r>
            <a:endParaRPr lang="ko-KR"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786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980729"/>
            <a:ext cx="8229600" cy="5145436"/>
          </a:xfrm>
        </p:spPr>
        <p:txBody>
          <a:bodyPr>
            <a:normAutofit/>
          </a:bodyPr>
          <a:lstStyle/>
          <a:p>
            <a:pPr marL="0" indent="0">
              <a:buNone/>
            </a:pPr>
            <a:r>
              <a:rPr lang="en-US" altLang="ko-KR" sz="2000" dirty="0" smtClean="0">
                <a:latin typeface="Times New Roman" panose="02020603050405020304" pitchFamily="18" charset="0"/>
                <a:cs typeface="Times New Roman" panose="02020603050405020304" pitchFamily="18" charset="0"/>
              </a:rPr>
              <a:t>The </a:t>
            </a:r>
            <a:r>
              <a:rPr lang="en-US" altLang="ko-KR" sz="2000" dirty="0">
                <a:latin typeface="Times New Roman" panose="02020603050405020304" pitchFamily="18" charset="0"/>
                <a:cs typeface="Times New Roman" panose="02020603050405020304" pitchFamily="18" charset="0"/>
              </a:rPr>
              <a:t>estimation established that, increase real </a:t>
            </a:r>
            <a:r>
              <a:rPr lang="en-US" altLang="ko-KR" sz="2000" dirty="0" err="1">
                <a:latin typeface="Times New Roman" panose="02020603050405020304" pitchFamily="18" charset="0"/>
                <a:cs typeface="Times New Roman" panose="02020603050405020304" pitchFamily="18" charset="0"/>
              </a:rPr>
              <a:t>Gdp</a:t>
            </a:r>
            <a:r>
              <a:rPr lang="en-US" altLang="ko-KR" sz="2000" dirty="0">
                <a:latin typeface="Times New Roman" panose="02020603050405020304" pitchFamily="18" charset="0"/>
                <a:cs typeface="Times New Roman" panose="02020603050405020304" pitchFamily="18" charset="0"/>
              </a:rPr>
              <a:t> has a positive relationship with the importation in the productive sectors. Importations in the productive sectors affected positively the secondary sectors of national </a:t>
            </a:r>
            <a:r>
              <a:rPr lang="en-US" altLang="ko-KR" sz="2000" dirty="0" smtClean="0">
                <a:latin typeface="Times New Roman" panose="02020603050405020304" pitchFamily="18" charset="0"/>
                <a:cs typeface="Times New Roman" panose="02020603050405020304" pitchFamily="18" charset="0"/>
              </a:rPr>
              <a:t>endowment sectors </a:t>
            </a:r>
            <a:r>
              <a:rPr lang="en-US" altLang="ko-KR" sz="2000" dirty="0">
                <a:latin typeface="Times New Roman" panose="02020603050405020304" pitchFamily="18" charset="0"/>
                <a:cs typeface="Times New Roman" panose="02020603050405020304" pitchFamily="18" charset="0"/>
              </a:rPr>
              <a:t>of African </a:t>
            </a:r>
            <a:r>
              <a:rPr lang="en-US" altLang="ko-KR" sz="2000" dirty="0" smtClean="0">
                <a:latin typeface="Times New Roman" panose="02020603050405020304" pitchFamily="18" charset="0"/>
                <a:cs typeface="Times New Roman" panose="02020603050405020304" pitchFamily="18" charset="0"/>
              </a:rPr>
              <a:t>economies. </a:t>
            </a:r>
          </a:p>
          <a:p>
            <a:pPr marL="0" indent="0">
              <a:buNone/>
            </a:pPr>
            <a:r>
              <a:rPr lang="en-US" altLang="ko-KR" sz="2000" dirty="0" smtClean="0">
                <a:latin typeface="Times New Roman" panose="02020603050405020304" pitchFamily="18" charset="0"/>
                <a:cs typeface="Times New Roman" panose="02020603050405020304" pitchFamily="18" charset="0"/>
              </a:rPr>
              <a:t>Further</a:t>
            </a:r>
            <a:r>
              <a:rPr lang="en-US" altLang="ko-KR" sz="2000" dirty="0">
                <a:latin typeface="Times New Roman" panose="02020603050405020304" pitchFamily="18" charset="0"/>
                <a:cs typeface="Times New Roman" panose="02020603050405020304" pitchFamily="18" charset="0"/>
              </a:rPr>
              <a:t>, importations in capital intensive sectors affected negatively the tertiary sectors of African countries. The results were however mixed with total factor productivity: the implication has been that the level of total factor productivity as measured is positively and negatively affected</a:t>
            </a:r>
            <a:r>
              <a:rPr lang="en-US" altLang="ko-KR" sz="2000" dirty="0" smtClean="0">
                <a:latin typeface="Times New Roman" panose="02020603050405020304" pitchFamily="18" charset="0"/>
                <a:cs typeface="Times New Roman" panose="02020603050405020304" pitchFamily="18" charset="0"/>
              </a:rPr>
              <a:t>.</a:t>
            </a:r>
          </a:p>
          <a:p>
            <a:pPr marL="0" indent="0">
              <a:buNone/>
            </a:pPr>
            <a:r>
              <a:rPr lang="en-US" altLang="ko-KR" sz="2000" dirty="0" smtClean="0">
                <a:latin typeface="Times New Roman" panose="02020603050405020304" pitchFamily="18" charset="0"/>
                <a:cs typeface="Times New Roman" panose="02020603050405020304" pitchFamily="18" charset="0"/>
              </a:rPr>
              <a:t> Estimation of the traditional demand function revealed, relative </a:t>
            </a:r>
            <a:r>
              <a:rPr lang="en-US" altLang="ko-KR" sz="2000" dirty="0">
                <a:latin typeface="Times New Roman" panose="02020603050405020304" pitchFamily="18" charset="0"/>
                <a:cs typeface="Times New Roman" panose="02020603050405020304" pitchFamily="18" charset="0"/>
              </a:rPr>
              <a:t>prices to import demand are inelastic, consumer preference for sophisticated imported goods is elastic as real income increases. </a:t>
            </a:r>
            <a:endParaRPr lang="en-US" altLang="ko-KR" sz="2000" dirty="0" smtClean="0">
              <a:latin typeface="Times New Roman" panose="02020603050405020304" pitchFamily="18" charset="0"/>
              <a:cs typeface="Times New Roman" panose="02020603050405020304" pitchFamily="18" charset="0"/>
            </a:endParaRPr>
          </a:p>
          <a:p>
            <a:pPr marL="0" indent="0">
              <a:buNone/>
            </a:pPr>
            <a:r>
              <a:rPr lang="en-US" altLang="ko-KR" sz="2000" dirty="0" smtClean="0">
                <a:latin typeface="Times New Roman" panose="02020603050405020304" pitchFamily="18" charset="0"/>
                <a:cs typeface="Times New Roman" panose="02020603050405020304" pitchFamily="18" charset="0"/>
              </a:rPr>
              <a:t>Finally</a:t>
            </a:r>
            <a:r>
              <a:rPr lang="en-US" altLang="ko-KR" sz="2000" dirty="0">
                <a:latin typeface="Times New Roman" panose="02020603050405020304" pitchFamily="18" charset="0"/>
                <a:cs typeface="Times New Roman" panose="02020603050405020304" pitchFamily="18" charset="0"/>
              </a:rPr>
              <a:t>, estimations </a:t>
            </a:r>
            <a:r>
              <a:rPr lang="en-US" altLang="ko-KR" sz="2000" dirty="0" smtClean="0">
                <a:latin typeface="Times New Roman" panose="02020603050405020304" pitchFamily="18" charset="0"/>
                <a:cs typeface="Times New Roman" panose="02020603050405020304" pitchFamily="18" charset="0"/>
              </a:rPr>
              <a:t>of the demand function with </a:t>
            </a:r>
            <a:r>
              <a:rPr lang="en-US" altLang="ko-KR" sz="2000" dirty="0">
                <a:latin typeface="Times New Roman" panose="02020603050405020304" pitchFamily="18" charset="0"/>
                <a:cs typeface="Times New Roman" panose="02020603050405020304" pitchFamily="18" charset="0"/>
              </a:rPr>
              <a:t>the </a:t>
            </a:r>
            <a:r>
              <a:rPr lang="en-US" altLang="ko-KR" sz="2000" dirty="0" smtClean="0">
                <a:latin typeface="Times New Roman" panose="02020603050405020304" pitchFamily="18" charset="0"/>
                <a:cs typeface="Times New Roman" panose="02020603050405020304" pitchFamily="18" charset="0"/>
              </a:rPr>
              <a:t>inclusion  of net </a:t>
            </a:r>
            <a:r>
              <a:rPr lang="en-US" altLang="ko-KR" sz="2000" dirty="0">
                <a:latin typeface="Times New Roman" panose="02020603050405020304" pitchFamily="18" charset="0"/>
                <a:cs typeface="Times New Roman" panose="02020603050405020304" pitchFamily="18" charset="0"/>
              </a:rPr>
              <a:t>barter terms of trade show imports are expensive for net importers. </a:t>
            </a:r>
            <a:endParaRPr lang="ko-KR" altLang="ko-KR" sz="2000" dirty="0">
              <a:latin typeface="Times New Roman" panose="02020603050405020304" pitchFamily="18" charset="0"/>
              <a:cs typeface="Times New Roman" panose="02020603050405020304" pitchFamily="18" charset="0"/>
            </a:endParaRPr>
          </a:p>
          <a:p>
            <a:endParaRPr lang="ko-KR" altLang="en-US" sz="2000" dirty="0">
              <a:latin typeface="Times New Roman" panose="02020603050405020304" pitchFamily="18" charset="0"/>
              <a:cs typeface="Times New Roman" panose="02020603050405020304" pitchFamily="18" charset="0"/>
            </a:endParaRPr>
          </a:p>
        </p:txBody>
      </p:sp>
      <p:sp>
        <p:nvSpPr>
          <p:cNvPr id="2" name="제목 1"/>
          <p:cNvSpPr>
            <a:spLocks noGrp="1"/>
          </p:cNvSpPr>
          <p:nvPr>
            <p:ph type="title"/>
          </p:nvPr>
        </p:nvSpPr>
        <p:spPr>
          <a:xfrm>
            <a:off x="457200" y="274638"/>
            <a:ext cx="8229600" cy="490066"/>
          </a:xfrm>
        </p:spPr>
        <p:txBody>
          <a:bodyPr>
            <a:normAutofit/>
          </a:bodyPr>
          <a:lstStyle/>
          <a:p>
            <a:r>
              <a:rPr lang="en-US" altLang="ko-KR" sz="2000" dirty="0" smtClean="0">
                <a:latin typeface="Times New Roman" panose="02020603050405020304" pitchFamily="18" charset="0"/>
                <a:cs typeface="Times New Roman" panose="02020603050405020304" pitchFamily="18" charset="0"/>
              </a:rPr>
              <a:t>Abstract</a:t>
            </a:r>
            <a:endParaRPr lang="ko-KR"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337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1052736"/>
            <a:ext cx="8229600" cy="4525963"/>
          </a:xfrm>
        </p:spPr>
        <p:txBody>
          <a:bodyPr>
            <a:normAutofit/>
          </a:bodyPr>
          <a:lstStyle/>
          <a:p>
            <a:r>
              <a:rPr lang="en-US" altLang="ko-KR" sz="2000" dirty="0">
                <a:latin typeface="Times New Roman" panose="02020603050405020304" pitchFamily="18" charset="0"/>
                <a:cs typeface="Times New Roman" panose="02020603050405020304" pitchFamily="18" charset="0"/>
              </a:rPr>
              <a:t>Africa has a long history for been very </a:t>
            </a:r>
            <a:r>
              <a:rPr lang="en-US" altLang="ko-KR" sz="2000" dirty="0" smtClean="0">
                <a:latin typeface="Times New Roman" panose="02020603050405020304" pitchFamily="18" charset="0"/>
                <a:cs typeface="Times New Roman" panose="02020603050405020304" pitchFamily="18" charset="0"/>
              </a:rPr>
              <a:t>open </a:t>
            </a:r>
            <a:r>
              <a:rPr lang="en-US" altLang="ko-KR" sz="2000" dirty="0">
                <a:latin typeface="Times New Roman" panose="02020603050405020304" pitchFamily="18" charset="0"/>
                <a:cs typeface="Times New Roman" panose="02020603050405020304" pitchFamily="18" charset="0"/>
              </a:rPr>
              <a:t>and have pursued export substitution policies in international trade. Until recently import substitution policies have been more pronounced in the literature and government policies, even though import substitution policies has been in existence, the challenge been effective implementation. </a:t>
            </a:r>
            <a:endParaRPr lang="en-US" altLang="ko-KR" sz="2000" dirty="0" smtClean="0">
              <a:latin typeface="Times New Roman" panose="02020603050405020304" pitchFamily="18" charset="0"/>
              <a:cs typeface="Times New Roman" panose="02020603050405020304" pitchFamily="18" charset="0"/>
            </a:endParaRPr>
          </a:p>
          <a:p>
            <a:r>
              <a:rPr lang="en-US" altLang="ko-KR" sz="2000" dirty="0" smtClean="0">
                <a:latin typeface="Times New Roman" panose="02020603050405020304" pitchFamily="18" charset="0"/>
                <a:cs typeface="Times New Roman" panose="02020603050405020304" pitchFamily="18" charset="0"/>
              </a:rPr>
              <a:t>The </a:t>
            </a:r>
            <a:r>
              <a:rPr lang="en-US" altLang="ko-KR" sz="2000" dirty="0">
                <a:latin typeface="Times New Roman" panose="02020603050405020304" pitchFamily="18" charset="0"/>
                <a:cs typeface="Times New Roman" panose="02020603050405020304" pitchFamily="18" charset="0"/>
              </a:rPr>
              <a:t>strategy at present has been industrial transformation coupled with Non-tariff barriers which will allow the ease of goods “fro and into” Africa. Beginning 2000’s African countries have sought to diversify trade relationship towards the Global South. </a:t>
            </a:r>
            <a:endParaRPr lang="en-US" altLang="ko-KR" sz="2000" dirty="0" smtClean="0">
              <a:latin typeface="Times New Roman" panose="02020603050405020304" pitchFamily="18" charset="0"/>
              <a:cs typeface="Times New Roman" panose="02020603050405020304" pitchFamily="18" charset="0"/>
            </a:endParaRPr>
          </a:p>
          <a:p>
            <a:r>
              <a:rPr lang="en-US" altLang="ko-KR" sz="2000" dirty="0" smtClean="0">
                <a:latin typeface="Times New Roman" panose="02020603050405020304" pitchFamily="18" charset="0"/>
                <a:cs typeface="Times New Roman" panose="02020603050405020304" pitchFamily="18" charset="0"/>
              </a:rPr>
              <a:t> </a:t>
            </a:r>
            <a:r>
              <a:rPr lang="en-US" altLang="ko-KR" sz="2000" dirty="0">
                <a:latin typeface="Times New Roman" panose="02020603050405020304" pitchFamily="18" charset="0"/>
                <a:cs typeface="Times New Roman" panose="02020603050405020304" pitchFamily="18" charset="0"/>
              </a:rPr>
              <a:t>In 2017 Export shares to Asia in Africa’s total export increased to 27.9 percent from 26.3 percent in 2016 while the share of its export to European Union decreased from 31.7 percent in 2016 to 29.9 percent in 2017 (African trade report 2018</a:t>
            </a:r>
            <a:r>
              <a:rPr lang="en-US" altLang="ko-KR" sz="2000" dirty="0" smtClean="0">
                <a:latin typeface="Times New Roman" panose="02020603050405020304" pitchFamily="18" charset="0"/>
                <a:cs typeface="Times New Roman" panose="02020603050405020304" pitchFamily="18" charset="0"/>
              </a:rPr>
              <a:t>).</a:t>
            </a:r>
            <a:endParaRPr lang="ko-KR" altLang="ko-KR" sz="2000" dirty="0">
              <a:latin typeface="Times New Roman" panose="02020603050405020304" pitchFamily="18" charset="0"/>
              <a:cs typeface="Times New Roman" panose="02020603050405020304" pitchFamily="18" charset="0"/>
            </a:endParaRPr>
          </a:p>
          <a:p>
            <a:endParaRPr lang="ko-KR" altLang="ko-KR" sz="2000" dirty="0">
              <a:latin typeface="Times New Roman" panose="02020603050405020304" pitchFamily="18" charset="0"/>
              <a:cs typeface="Times New Roman" panose="02020603050405020304" pitchFamily="18" charset="0"/>
            </a:endParaRPr>
          </a:p>
          <a:p>
            <a:endParaRPr lang="ko-KR" altLang="en-US" sz="2000" dirty="0">
              <a:latin typeface="Times New Roman" panose="02020603050405020304" pitchFamily="18" charset="0"/>
              <a:cs typeface="Times New Roman" panose="02020603050405020304" pitchFamily="18" charset="0"/>
            </a:endParaRPr>
          </a:p>
        </p:txBody>
      </p:sp>
      <p:sp>
        <p:nvSpPr>
          <p:cNvPr id="2" name="제목 1"/>
          <p:cNvSpPr>
            <a:spLocks noGrp="1"/>
          </p:cNvSpPr>
          <p:nvPr>
            <p:ph type="title"/>
          </p:nvPr>
        </p:nvSpPr>
        <p:spPr>
          <a:xfrm>
            <a:off x="457200" y="116632"/>
            <a:ext cx="8229600" cy="778098"/>
          </a:xfrm>
        </p:spPr>
        <p:txBody>
          <a:bodyPr/>
          <a:lstStyle/>
          <a:p>
            <a:r>
              <a:rPr lang="en-US" altLang="ko-KR" sz="2000" dirty="0">
                <a:latin typeface="Times New Roman" panose="02020603050405020304" pitchFamily="18" charset="0"/>
                <a:cs typeface="Times New Roman" panose="02020603050405020304" pitchFamily="18" charset="0"/>
              </a:rPr>
              <a:t>I</a:t>
            </a:r>
            <a:r>
              <a:rPr lang="en-US" altLang="ko-KR" sz="2000" dirty="0" smtClean="0">
                <a:latin typeface="Times New Roman" panose="02020603050405020304" pitchFamily="18" charset="0"/>
                <a:cs typeface="Times New Roman" panose="02020603050405020304" pitchFamily="18" charset="0"/>
              </a:rPr>
              <a:t>ntroduction</a:t>
            </a:r>
            <a:endParaRPr lang="ko-KR"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419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395536" y="1196752"/>
            <a:ext cx="8229600" cy="4525963"/>
          </a:xfrm>
        </p:spPr>
        <p:txBody>
          <a:bodyPr>
            <a:normAutofit/>
          </a:bodyPr>
          <a:lstStyle/>
          <a:p>
            <a:r>
              <a:rPr lang="en-US" altLang="ko-KR" sz="2000" dirty="0">
                <a:latin typeface="Times New Roman" panose="02020603050405020304" pitchFamily="18" charset="0"/>
                <a:cs typeface="Times New Roman" panose="02020603050405020304" pitchFamily="18" charset="0"/>
              </a:rPr>
              <a:t>The Global South trade linkages is fundamentally based on an understanding of shared growth, with the South providing greater opportunity for the transformation of the productive and manufacturing sectors of African countries. Trade liberalization has an objective of boosting domestic trade, and international trade through integration: with emphasis on exporting products of comparative advantage and importing products with a scarce resource. In addition is the long run alignment of domestic nominal prices with international prices in tradable goods. Africa’s trade share with the rest of the world is only 2.7 percent in 2018 a decrease from 2.9 percent in 2015</a:t>
            </a:r>
            <a:r>
              <a:rPr lang="en-US" altLang="ko-KR" sz="2000" dirty="0" smtClean="0">
                <a:latin typeface="Times New Roman" panose="02020603050405020304" pitchFamily="18" charset="0"/>
                <a:cs typeface="Times New Roman" panose="02020603050405020304" pitchFamily="18" charset="0"/>
              </a:rPr>
              <a:t>.</a:t>
            </a:r>
          </a:p>
          <a:p>
            <a:r>
              <a:rPr lang="en-US" altLang="ko-KR" sz="2000" dirty="0">
                <a:latin typeface="Times New Roman" panose="02020603050405020304" pitchFamily="18" charset="0"/>
                <a:cs typeface="Times New Roman" panose="02020603050405020304" pitchFamily="18" charset="0"/>
              </a:rPr>
              <a:t>This poor performance probably explains Africa’s pursuance of an aggressive diversification process and a more robust trade enhancing reforms and initiatives such as trade-facilitating infrastructure and addressing the trade finance gap and a more open trade policy.</a:t>
            </a:r>
            <a:endParaRPr lang="ko-KR" altLang="en-US" sz="2000" dirty="0">
              <a:latin typeface="Times New Roman" panose="02020603050405020304" pitchFamily="18" charset="0"/>
              <a:cs typeface="Times New Roman" panose="02020603050405020304" pitchFamily="18" charset="0"/>
            </a:endParaRPr>
          </a:p>
        </p:txBody>
      </p:sp>
      <p:sp>
        <p:nvSpPr>
          <p:cNvPr id="2" name="제목 1"/>
          <p:cNvSpPr>
            <a:spLocks noGrp="1"/>
          </p:cNvSpPr>
          <p:nvPr>
            <p:ph type="title"/>
          </p:nvPr>
        </p:nvSpPr>
        <p:spPr/>
        <p:txBody>
          <a:bodyPr>
            <a:normAutofit/>
          </a:bodyPr>
          <a:lstStyle/>
          <a:p>
            <a:r>
              <a:rPr lang="en-US" altLang="ko-KR" sz="2000" dirty="0" smtClean="0">
                <a:latin typeface="Times New Roman" panose="02020603050405020304" pitchFamily="18" charset="0"/>
                <a:cs typeface="Times New Roman" panose="02020603050405020304" pitchFamily="18" charset="0"/>
              </a:rPr>
              <a:t>Introduction </a:t>
            </a:r>
            <a:r>
              <a:rPr lang="en-US" altLang="ko-KR" sz="2000" dirty="0" err="1" smtClean="0">
                <a:latin typeface="Times New Roman" panose="02020603050405020304" pitchFamily="18" charset="0"/>
                <a:cs typeface="Times New Roman" panose="02020603050405020304" pitchFamily="18" charset="0"/>
              </a:rPr>
              <a:t>con’t</a:t>
            </a:r>
            <a:endParaRPr lang="ko-KR"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16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내용 개체 틀 3"/>
          <p:cNvGraphicFramePr>
            <a:graphicFrameLocks noGrp="1"/>
          </p:cNvGraphicFramePr>
          <p:nvPr>
            <p:ph idx="1"/>
            <p:extLst>
              <p:ext uri="{D42A27DB-BD31-4B8C-83A1-F6EECF244321}">
                <p14:modId xmlns:p14="http://schemas.microsoft.com/office/powerpoint/2010/main" val="1785747717"/>
              </p:ext>
            </p:extLst>
          </p:nvPr>
        </p:nvGraphicFramePr>
        <p:xfrm>
          <a:off x="1115616" y="1200750"/>
          <a:ext cx="6192687" cy="4721040"/>
        </p:xfrm>
        <a:graphic>
          <a:graphicData uri="http://schemas.openxmlformats.org/drawingml/2006/table">
            <a:tbl>
              <a:tblPr firstRow="1" firstCol="1" bandRow="1">
                <a:tableStyleId>{5C22544A-7EE6-4342-B048-85BDC9FD1C3A}</a:tableStyleId>
              </a:tblPr>
              <a:tblGrid>
                <a:gridCol w="1386715"/>
                <a:gridCol w="961685"/>
                <a:gridCol w="956166"/>
                <a:gridCol w="953098"/>
                <a:gridCol w="962912"/>
                <a:gridCol w="972111"/>
              </a:tblGrid>
              <a:tr h="315287">
                <a:tc>
                  <a:txBody>
                    <a:bodyPr/>
                    <a:lstStyle/>
                    <a:p>
                      <a:pPr algn="just" latinLnBrk="1">
                        <a:lnSpc>
                          <a:spcPct val="115000"/>
                        </a:lnSpc>
                        <a:spcAft>
                          <a:spcPts val="0"/>
                        </a:spcAft>
                      </a:pPr>
                      <a:r>
                        <a:rPr lang="en-US" sz="1000" kern="100" dirty="0">
                          <a:effectLst/>
                        </a:rPr>
                        <a:t>Countries</a:t>
                      </a:r>
                      <a:endParaRPr lang="ko-KR" sz="900" kern="100" dirty="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Nigeria</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South Africa</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dirty="0">
                          <a:effectLst/>
                        </a:rPr>
                        <a:t> Egypt</a:t>
                      </a:r>
                      <a:endParaRPr lang="ko-KR" sz="900" kern="100" dirty="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dirty="0">
                          <a:effectLst/>
                        </a:rPr>
                        <a:t>Algeria</a:t>
                      </a:r>
                      <a:endParaRPr lang="ko-KR" sz="900" kern="100" dirty="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dirty="0" err="1">
                          <a:effectLst/>
                        </a:rPr>
                        <a:t>Morroco</a:t>
                      </a:r>
                      <a:endParaRPr lang="ko-KR" sz="900" kern="100" dirty="0">
                        <a:effectLst/>
                        <a:latin typeface="맑은 고딕"/>
                        <a:ea typeface="맑은 고딕"/>
                        <a:cs typeface="Times New Roman"/>
                      </a:endParaRPr>
                    </a:p>
                  </a:txBody>
                  <a:tcPr marL="59322" marR="59322" marT="0" marB="0"/>
                </a:tc>
              </a:tr>
              <a:tr h="363844">
                <a:tc>
                  <a:txBody>
                    <a:bodyPr/>
                    <a:lstStyle/>
                    <a:p>
                      <a:pPr algn="just" latinLnBrk="1">
                        <a:lnSpc>
                          <a:spcPct val="115000"/>
                        </a:lnSpc>
                        <a:spcAft>
                          <a:spcPts val="0"/>
                        </a:spcAft>
                      </a:pPr>
                      <a:r>
                        <a:rPr lang="en-US" sz="1000" kern="100">
                          <a:effectLst/>
                        </a:rPr>
                        <a:t> </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1980- 1991-</a:t>
                      </a:r>
                      <a:endParaRPr lang="ko-KR" sz="900" kern="100">
                        <a:effectLst/>
                      </a:endParaRPr>
                    </a:p>
                    <a:p>
                      <a:pPr algn="just" latinLnBrk="1">
                        <a:lnSpc>
                          <a:spcPct val="115000"/>
                        </a:lnSpc>
                        <a:spcAft>
                          <a:spcPts val="0"/>
                        </a:spcAft>
                      </a:pPr>
                      <a:r>
                        <a:rPr lang="en-US" sz="1000" kern="100">
                          <a:effectLst/>
                        </a:rPr>
                        <a:t>1990  2018</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1980- 1991-</a:t>
                      </a:r>
                      <a:endParaRPr lang="ko-KR" sz="900" kern="100">
                        <a:effectLst/>
                      </a:endParaRPr>
                    </a:p>
                    <a:p>
                      <a:pPr algn="just" latinLnBrk="1">
                        <a:lnSpc>
                          <a:spcPct val="115000"/>
                        </a:lnSpc>
                        <a:spcAft>
                          <a:spcPts val="0"/>
                        </a:spcAft>
                      </a:pPr>
                      <a:r>
                        <a:rPr lang="en-US" sz="1000" kern="100">
                          <a:effectLst/>
                        </a:rPr>
                        <a:t>1990  2018</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1980- 1991-</a:t>
                      </a:r>
                      <a:endParaRPr lang="ko-KR" sz="900" kern="100">
                        <a:effectLst/>
                      </a:endParaRPr>
                    </a:p>
                    <a:p>
                      <a:pPr algn="just" latinLnBrk="1">
                        <a:lnSpc>
                          <a:spcPct val="115000"/>
                        </a:lnSpc>
                        <a:spcAft>
                          <a:spcPts val="0"/>
                        </a:spcAft>
                      </a:pPr>
                      <a:r>
                        <a:rPr lang="en-US" sz="1000" kern="100">
                          <a:effectLst/>
                        </a:rPr>
                        <a:t>1990  2018</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dirty="0">
                          <a:effectLst/>
                        </a:rPr>
                        <a:t>1980- 1991-</a:t>
                      </a:r>
                      <a:endParaRPr lang="ko-KR" sz="900" kern="100" dirty="0">
                        <a:effectLst/>
                      </a:endParaRPr>
                    </a:p>
                    <a:p>
                      <a:pPr algn="just" latinLnBrk="1">
                        <a:lnSpc>
                          <a:spcPct val="115000"/>
                        </a:lnSpc>
                        <a:spcAft>
                          <a:spcPts val="0"/>
                        </a:spcAft>
                      </a:pPr>
                      <a:r>
                        <a:rPr lang="en-US" sz="1000" kern="100" dirty="0" smtClean="0">
                          <a:effectLst/>
                        </a:rPr>
                        <a:t>1990     2018</a:t>
                      </a:r>
                      <a:endParaRPr lang="ko-KR" sz="900" kern="100" dirty="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dirty="0">
                          <a:effectLst/>
                        </a:rPr>
                        <a:t>1980- 1991-</a:t>
                      </a:r>
                      <a:endParaRPr lang="ko-KR" sz="900" kern="100" dirty="0">
                        <a:effectLst/>
                      </a:endParaRPr>
                    </a:p>
                    <a:p>
                      <a:pPr algn="just" latinLnBrk="1">
                        <a:lnSpc>
                          <a:spcPct val="115000"/>
                        </a:lnSpc>
                        <a:spcAft>
                          <a:spcPts val="0"/>
                        </a:spcAft>
                      </a:pPr>
                      <a:r>
                        <a:rPr lang="en-US" sz="1000" kern="100" dirty="0">
                          <a:effectLst/>
                        </a:rPr>
                        <a:t>1990  2018</a:t>
                      </a:r>
                      <a:endParaRPr lang="ko-KR" sz="900" kern="100" dirty="0">
                        <a:effectLst/>
                        <a:latin typeface="맑은 고딕"/>
                        <a:ea typeface="맑은 고딕"/>
                        <a:cs typeface="Times New Roman"/>
                      </a:endParaRPr>
                    </a:p>
                  </a:txBody>
                  <a:tcPr marL="59322" marR="59322" marT="0" marB="0"/>
                </a:tc>
              </a:tr>
              <a:tr h="305949">
                <a:tc>
                  <a:txBody>
                    <a:bodyPr/>
                    <a:lstStyle/>
                    <a:p>
                      <a:pPr algn="just" latinLnBrk="1">
                        <a:lnSpc>
                          <a:spcPct val="115000"/>
                        </a:lnSpc>
                        <a:spcAft>
                          <a:spcPts val="0"/>
                        </a:spcAft>
                      </a:pPr>
                      <a:r>
                        <a:rPr lang="en-US" sz="1000" kern="100">
                          <a:effectLst/>
                        </a:rPr>
                        <a:t>GDP growth rate</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11.8    1.9</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-0.3    0.8</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5.7     5.3</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dirty="0">
                          <a:effectLst/>
                        </a:rPr>
                        <a:t>0.8    </a:t>
                      </a:r>
                      <a:r>
                        <a:rPr lang="en-US" sz="1000" kern="100" dirty="0" smtClean="0">
                          <a:effectLst/>
                        </a:rPr>
                        <a:t>    </a:t>
                      </a:r>
                      <a:r>
                        <a:rPr lang="en-US" sz="1000" kern="100" dirty="0">
                          <a:effectLst/>
                        </a:rPr>
                        <a:t>2.1</a:t>
                      </a:r>
                      <a:endParaRPr lang="ko-KR" sz="900" kern="100" dirty="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3.4     3.0</a:t>
                      </a:r>
                      <a:endParaRPr lang="ko-KR" sz="900" kern="100">
                        <a:effectLst/>
                        <a:latin typeface="맑은 고딕"/>
                        <a:ea typeface="맑은 고딕"/>
                        <a:cs typeface="Times New Roman"/>
                      </a:endParaRPr>
                    </a:p>
                  </a:txBody>
                  <a:tcPr marL="59322" marR="59322" marT="0" marB="0"/>
                </a:tc>
              </a:tr>
              <a:tr h="363844">
                <a:tc>
                  <a:txBody>
                    <a:bodyPr/>
                    <a:lstStyle/>
                    <a:p>
                      <a:pPr algn="just" latinLnBrk="1">
                        <a:lnSpc>
                          <a:spcPct val="115000"/>
                        </a:lnSpc>
                        <a:spcAft>
                          <a:spcPts val="0"/>
                        </a:spcAft>
                      </a:pPr>
                      <a:r>
                        <a:rPr lang="en-US" sz="1000" kern="100">
                          <a:effectLst/>
                        </a:rPr>
                        <a:t>GDP per capita (annual %)</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8.9     -0.7</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-2.7    -0.6</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3.1     3.2</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dirty="0">
                          <a:effectLst/>
                        </a:rPr>
                        <a:t>-1.8   </a:t>
                      </a:r>
                      <a:r>
                        <a:rPr lang="en-US" sz="1000" kern="100" dirty="0" smtClean="0">
                          <a:effectLst/>
                        </a:rPr>
                        <a:t>      </a:t>
                      </a:r>
                      <a:r>
                        <a:rPr lang="en-US" sz="1000" kern="100" dirty="0">
                          <a:effectLst/>
                        </a:rPr>
                        <a:t>0.1</a:t>
                      </a:r>
                      <a:endParaRPr lang="ko-KR" sz="900" kern="100" dirty="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1.5      1.6</a:t>
                      </a:r>
                      <a:endParaRPr lang="ko-KR" sz="900" kern="100">
                        <a:effectLst/>
                        <a:latin typeface="맑은 고딕"/>
                        <a:ea typeface="맑은 고딕"/>
                        <a:cs typeface="Times New Roman"/>
                      </a:endParaRPr>
                    </a:p>
                  </a:txBody>
                  <a:tcPr marL="59322" marR="59322" marT="0" marB="0"/>
                </a:tc>
              </a:tr>
              <a:tr h="572350">
                <a:tc>
                  <a:txBody>
                    <a:bodyPr/>
                    <a:lstStyle/>
                    <a:p>
                      <a:pPr algn="just" latinLnBrk="1">
                        <a:lnSpc>
                          <a:spcPct val="115000"/>
                        </a:lnSpc>
                        <a:spcAft>
                          <a:spcPts val="0"/>
                        </a:spcAft>
                      </a:pPr>
                      <a:r>
                        <a:rPr lang="en-US" sz="1000" kern="100">
                          <a:effectLst/>
                        </a:rPr>
                        <a:t>Agriculture, forestry and fishing, value added( % of GDP)</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dirty="0">
                          <a:effectLst/>
                        </a:rPr>
                        <a:t>21.6    21.2</a:t>
                      </a:r>
                      <a:endParaRPr lang="ko-KR" sz="900" kern="100" dirty="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4.2     2.2</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18.5    11.2</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dirty="0">
                          <a:effectLst/>
                        </a:rPr>
                        <a:t>  -   </a:t>
                      </a:r>
                      <a:r>
                        <a:rPr lang="en-US" sz="1000" kern="100" dirty="0" smtClean="0">
                          <a:effectLst/>
                        </a:rPr>
                        <a:t>     </a:t>
                      </a:r>
                      <a:r>
                        <a:rPr lang="en-US" sz="1000" kern="100" dirty="0">
                          <a:effectLst/>
                        </a:rPr>
                        <a:t>12.3</a:t>
                      </a:r>
                      <a:endParaRPr lang="ko-KR" sz="900" kern="100" dirty="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15.1   12.0</a:t>
                      </a:r>
                      <a:endParaRPr lang="ko-KR" sz="900" kern="100">
                        <a:effectLst/>
                        <a:latin typeface="맑은 고딕"/>
                        <a:ea typeface="맑은 고딕"/>
                        <a:cs typeface="Times New Roman"/>
                      </a:endParaRPr>
                    </a:p>
                  </a:txBody>
                  <a:tcPr marL="59322" marR="59322" marT="0" marB="0"/>
                </a:tc>
              </a:tr>
              <a:tr h="459748">
                <a:tc>
                  <a:txBody>
                    <a:bodyPr/>
                    <a:lstStyle/>
                    <a:p>
                      <a:pPr algn="just" latinLnBrk="1">
                        <a:lnSpc>
                          <a:spcPct val="115000"/>
                        </a:lnSpc>
                        <a:spcAft>
                          <a:spcPts val="0"/>
                        </a:spcAft>
                      </a:pPr>
                      <a:r>
                        <a:rPr lang="en-US" sz="1000" kern="100">
                          <a:effectLst/>
                        </a:rPr>
                        <a:t>Industry, value added(annual growth)</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18.1    1.9  </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-1.4    29.0</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6.1    6.4   </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dirty="0">
                          <a:effectLst/>
                        </a:rPr>
                        <a:t>  -   </a:t>
                      </a:r>
                      <a:r>
                        <a:rPr lang="en-US" sz="1000" kern="100" dirty="0" smtClean="0">
                          <a:effectLst/>
                        </a:rPr>
                        <a:t>      </a:t>
                      </a:r>
                      <a:r>
                        <a:rPr lang="en-US" sz="1000" kern="100" dirty="0">
                          <a:effectLst/>
                        </a:rPr>
                        <a:t>2.1  </a:t>
                      </a:r>
                      <a:endParaRPr lang="ko-KR" sz="900" kern="100" dirty="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8.0     3.1</a:t>
                      </a:r>
                      <a:endParaRPr lang="ko-KR" sz="900" kern="100">
                        <a:effectLst/>
                        <a:latin typeface="맑은 고딕"/>
                        <a:ea typeface="맑은 고딕"/>
                        <a:cs typeface="Times New Roman"/>
                      </a:endParaRPr>
                    </a:p>
                  </a:txBody>
                  <a:tcPr marL="59322" marR="59322" marT="0" marB="0"/>
                </a:tc>
              </a:tr>
              <a:tr h="459748">
                <a:tc>
                  <a:txBody>
                    <a:bodyPr/>
                    <a:lstStyle/>
                    <a:p>
                      <a:pPr algn="just" latinLnBrk="1">
                        <a:lnSpc>
                          <a:spcPct val="115000"/>
                        </a:lnSpc>
                        <a:spcAft>
                          <a:spcPts val="0"/>
                        </a:spcAft>
                      </a:pPr>
                      <a:r>
                        <a:rPr lang="en-US" sz="1000" kern="100">
                          <a:effectLst/>
                        </a:rPr>
                        <a:t>Manufacturing, value added % of GDP)</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18        8</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22      12  </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17       16</a:t>
                      </a:r>
                      <a:endParaRPr lang="ko-KR" sz="900" kern="100">
                        <a:effectLst/>
                        <a:latin typeface="맑은 고딕"/>
                        <a:ea typeface="맑은 고딕"/>
                        <a:cs typeface="Times New Roman"/>
                      </a:endParaRPr>
                    </a:p>
                  </a:txBody>
                  <a:tcPr marL="59322" marR="59322" marT="0" marB="0"/>
                </a:tc>
                <a:tc>
                  <a:txBody>
                    <a:bodyPr/>
                    <a:lstStyle/>
                    <a:p>
                      <a:pPr marL="342900" lvl="0" indent="-342900" algn="just" latinLnBrk="1">
                        <a:lnSpc>
                          <a:spcPct val="115000"/>
                        </a:lnSpc>
                        <a:spcAft>
                          <a:spcPts val="0"/>
                        </a:spcAft>
                        <a:buFont typeface="맑은 고딕"/>
                        <a:buChar char="-"/>
                      </a:pPr>
                      <a:r>
                        <a:rPr lang="en-US" sz="1000" kern="100" dirty="0">
                          <a:effectLst/>
                        </a:rPr>
                        <a:t> </a:t>
                      </a:r>
                      <a:r>
                        <a:rPr lang="en-US" sz="1000" kern="100" dirty="0" smtClean="0">
                          <a:effectLst/>
                        </a:rPr>
                        <a:t>    </a:t>
                      </a:r>
                      <a:r>
                        <a:rPr lang="en-US" sz="1000" kern="100" dirty="0">
                          <a:effectLst/>
                        </a:rPr>
                        <a:t>35</a:t>
                      </a:r>
                      <a:endParaRPr lang="ko-KR" sz="900" kern="100" dirty="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19      16  </a:t>
                      </a:r>
                      <a:endParaRPr lang="ko-KR" sz="900" kern="100">
                        <a:effectLst/>
                        <a:latin typeface="맑은 고딕"/>
                        <a:ea typeface="맑은 고딕"/>
                        <a:cs typeface="Times New Roman"/>
                      </a:endParaRPr>
                    </a:p>
                  </a:txBody>
                  <a:tcPr marL="59322" marR="59322" marT="0" marB="0"/>
                </a:tc>
              </a:tr>
              <a:tr h="305949">
                <a:tc>
                  <a:txBody>
                    <a:bodyPr/>
                    <a:lstStyle/>
                    <a:p>
                      <a:pPr algn="just" latinLnBrk="1">
                        <a:lnSpc>
                          <a:spcPct val="115000"/>
                        </a:lnSpc>
                        <a:spcAft>
                          <a:spcPts val="0"/>
                        </a:spcAft>
                      </a:pPr>
                      <a:r>
                        <a:rPr lang="en-US" sz="1000" kern="100">
                          <a:effectLst/>
                        </a:rPr>
                        <a:t>Services value added</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42.0   52.0  </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50.5   61.0</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49.6    51.4</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dirty="0">
                          <a:effectLst/>
                        </a:rPr>
                        <a:t> -     </a:t>
                      </a:r>
                      <a:r>
                        <a:rPr lang="en-US" sz="1000" kern="100" dirty="0" smtClean="0">
                          <a:effectLst/>
                        </a:rPr>
                        <a:t>    45.6  </a:t>
                      </a:r>
                      <a:endParaRPr lang="ko-KR" sz="900" kern="100" dirty="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45.0    50.5</a:t>
                      </a:r>
                      <a:endParaRPr lang="ko-KR" sz="900" kern="100">
                        <a:effectLst/>
                        <a:latin typeface="맑은 고딕"/>
                        <a:ea typeface="맑은 고딕"/>
                        <a:cs typeface="Times New Roman"/>
                      </a:endParaRPr>
                    </a:p>
                  </a:txBody>
                  <a:tcPr marL="59322" marR="59322" marT="0" marB="0"/>
                </a:tc>
              </a:tr>
              <a:tr h="459748">
                <a:tc>
                  <a:txBody>
                    <a:bodyPr/>
                    <a:lstStyle/>
                    <a:p>
                      <a:pPr algn="just" latinLnBrk="1">
                        <a:lnSpc>
                          <a:spcPct val="115000"/>
                        </a:lnSpc>
                        <a:spcAft>
                          <a:spcPts val="0"/>
                        </a:spcAft>
                      </a:pPr>
                      <a:r>
                        <a:rPr lang="en-US" sz="1000" kern="100">
                          <a:effectLst/>
                        </a:rPr>
                        <a:t>Gross capital formation (% of GDP)</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53      15  </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19       18</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29       17</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dirty="0" smtClean="0">
                          <a:effectLst/>
                        </a:rPr>
                        <a:t>48</a:t>
                      </a:r>
                      <a:endParaRPr lang="ko-KR" sz="900" kern="100" dirty="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31      33</a:t>
                      </a:r>
                      <a:endParaRPr lang="ko-KR" sz="900" kern="100">
                        <a:effectLst/>
                        <a:latin typeface="맑은 고딕"/>
                        <a:ea typeface="맑은 고딕"/>
                        <a:cs typeface="Times New Roman"/>
                      </a:endParaRPr>
                    </a:p>
                  </a:txBody>
                  <a:tcPr marL="59322" marR="59322" marT="0" marB="0"/>
                </a:tc>
              </a:tr>
              <a:tr h="459748">
                <a:tc>
                  <a:txBody>
                    <a:bodyPr/>
                    <a:lstStyle/>
                    <a:p>
                      <a:pPr algn="just" latinLnBrk="1">
                        <a:lnSpc>
                          <a:spcPct val="115000"/>
                        </a:lnSpc>
                        <a:spcAft>
                          <a:spcPts val="0"/>
                        </a:spcAft>
                      </a:pPr>
                      <a:r>
                        <a:rPr lang="en-US" sz="1000" kern="100">
                          <a:effectLst/>
                        </a:rPr>
                        <a:t>Inflation rate(GDP deflator)</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6.7     10.2 </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15.5     3.9</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dirty="0">
                          <a:effectLst/>
                        </a:rPr>
                        <a:t>17.7   21. 4</a:t>
                      </a:r>
                      <a:endParaRPr lang="ko-KR" sz="900" kern="100" dirty="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dirty="0">
                          <a:effectLst/>
                        </a:rPr>
                        <a:t>30.3    </a:t>
                      </a:r>
                      <a:r>
                        <a:rPr lang="en-US" sz="1000" kern="100" dirty="0" smtClean="0">
                          <a:effectLst/>
                        </a:rPr>
                        <a:t>  10.8</a:t>
                      </a:r>
                      <a:endParaRPr lang="ko-KR" sz="900" kern="100" dirty="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7.7      1.6</a:t>
                      </a:r>
                      <a:endParaRPr lang="ko-KR" sz="900" kern="100">
                        <a:effectLst/>
                        <a:latin typeface="맑은 고딕"/>
                        <a:ea typeface="맑은 고딕"/>
                        <a:cs typeface="Times New Roman"/>
                      </a:endParaRPr>
                    </a:p>
                  </a:txBody>
                  <a:tcPr marL="59322" marR="59322" marT="0" marB="0"/>
                </a:tc>
              </a:tr>
              <a:tr h="459748">
                <a:tc>
                  <a:txBody>
                    <a:bodyPr/>
                    <a:lstStyle/>
                    <a:p>
                      <a:pPr algn="just" latinLnBrk="1">
                        <a:lnSpc>
                          <a:spcPct val="115000"/>
                        </a:lnSpc>
                        <a:spcAft>
                          <a:spcPts val="0"/>
                        </a:spcAft>
                      </a:pPr>
                      <a:r>
                        <a:rPr lang="en-US" sz="1000" kern="100">
                          <a:effectLst/>
                        </a:rPr>
                        <a:t>Net FDI (inflows % of GDP)</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1.1      0.5</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a:effectLst/>
                        </a:rPr>
                        <a:t>-0.1     1.5</a:t>
                      </a:r>
                      <a:endParaRPr lang="ko-KR" sz="900" kern="10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dirty="0">
                          <a:effectLst/>
                        </a:rPr>
                        <a:t>1.7      2.7</a:t>
                      </a:r>
                      <a:endParaRPr lang="ko-KR" sz="900" kern="100" dirty="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dirty="0">
                          <a:effectLst/>
                        </a:rPr>
                        <a:t>0.0      </a:t>
                      </a:r>
                      <a:r>
                        <a:rPr lang="en-US" sz="1000" kern="100" dirty="0" smtClean="0">
                          <a:effectLst/>
                        </a:rPr>
                        <a:t>  0.8</a:t>
                      </a:r>
                      <a:endParaRPr lang="ko-KR" sz="900" kern="100" dirty="0">
                        <a:effectLst/>
                        <a:latin typeface="맑은 고딕"/>
                        <a:ea typeface="맑은 고딕"/>
                        <a:cs typeface="Times New Roman"/>
                      </a:endParaRPr>
                    </a:p>
                  </a:txBody>
                  <a:tcPr marL="59322" marR="59322" marT="0" marB="0"/>
                </a:tc>
                <a:tc>
                  <a:txBody>
                    <a:bodyPr/>
                    <a:lstStyle/>
                    <a:p>
                      <a:pPr algn="just" latinLnBrk="1">
                        <a:lnSpc>
                          <a:spcPct val="115000"/>
                        </a:lnSpc>
                        <a:spcAft>
                          <a:spcPts val="0"/>
                        </a:spcAft>
                      </a:pPr>
                      <a:r>
                        <a:rPr lang="en-US" sz="1000" kern="100" dirty="0">
                          <a:effectLst/>
                        </a:rPr>
                        <a:t>0.5      3.1</a:t>
                      </a:r>
                      <a:endParaRPr lang="ko-KR" sz="900" kern="100" dirty="0">
                        <a:effectLst/>
                        <a:latin typeface="맑은 고딕"/>
                        <a:ea typeface="맑은 고딕"/>
                        <a:cs typeface="Times New Roman"/>
                      </a:endParaRPr>
                    </a:p>
                  </a:txBody>
                  <a:tcPr marL="59322" marR="59322" marT="0" marB="0"/>
                </a:tc>
              </a:tr>
            </a:tbl>
          </a:graphicData>
        </a:graphic>
      </p:graphicFrame>
      <p:sp>
        <p:nvSpPr>
          <p:cNvPr id="2" name="제목 1"/>
          <p:cNvSpPr>
            <a:spLocks noGrp="1"/>
          </p:cNvSpPr>
          <p:nvPr>
            <p:ph type="title"/>
          </p:nvPr>
        </p:nvSpPr>
        <p:spPr>
          <a:xfrm>
            <a:off x="457200" y="476672"/>
            <a:ext cx="8229600" cy="648072"/>
          </a:xfrm>
        </p:spPr>
        <p:txBody>
          <a:bodyPr>
            <a:noAutofit/>
          </a:bodyPr>
          <a:lstStyle/>
          <a:p>
            <a:r>
              <a:rPr lang="en-US" altLang="ko-KR" sz="2000" dirty="0">
                <a:latin typeface="Times New Roman" panose="02020603050405020304" pitchFamily="18" charset="0"/>
                <a:cs typeface="Times New Roman" panose="02020603050405020304" pitchFamily="18" charset="0"/>
              </a:rPr>
              <a:t>Macroeconomic Outlook of the African markets</a:t>
            </a:r>
            <a:r>
              <a:rPr lang="ko-KR" altLang="ko-KR" sz="2000" dirty="0">
                <a:latin typeface="Times New Roman" panose="02020603050405020304" pitchFamily="18" charset="0"/>
                <a:cs typeface="Times New Roman" panose="02020603050405020304" pitchFamily="18" charset="0"/>
              </a:rPr>
              <a:t/>
            </a:r>
            <a:br>
              <a:rPr lang="ko-KR" altLang="ko-KR" sz="2000" dirty="0">
                <a:latin typeface="Times New Roman" panose="02020603050405020304" pitchFamily="18" charset="0"/>
                <a:cs typeface="Times New Roman" panose="02020603050405020304" pitchFamily="18" charset="0"/>
              </a:rPr>
            </a:br>
            <a:endParaRPr lang="ko-KR" altLang="en-US" sz="20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755576" y="851521"/>
            <a:ext cx="101870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1pPr>
            <a:lvl2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2pPr>
            <a:lvl3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3pPr>
            <a:lvl4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4pPr>
            <a:lvl5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5pPr>
            <a:lvl6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6pPr>
            <a:lvl7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7pPr>
            <a:lvl8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8pPr>
            <a:lvl9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b="0" i="0" u="none" strike="noStrike" cap="none" normalizeH="0" baseline="0" dirty="0" smtClean="0">
                <a:ln>
                  <a:noFill/>
                </a:ln>
                <a:solidFill>
                  <a:schemeClr val="tx1"/>
                </a:solidFill>
                <a:effectLst/>
                <a:latin typeface="Times New Roman" pitchFamily="18" charset="0"/>
                <a:ea typeface="맑은 고딕" pitchFamily="50" charset="-127"/>
                <a:cs typeface="Times New Roman" pitchFamily="18" charset="0"/>
              </a:rPr>
              <a:t>Table 1.1: major macroeconomic indicators: selected African countries</a:t>
            </a:r>
            <a:endParaRPr kumimoji="1" lang="en-US" altLang="ko-KR" b="0" i="0" u="none" strike="noStrike" cap="none" normalizeH="0" baseline="0" dirty="0" smtClean="0">
              <a:ln>
                <a:noFill/>
              </a:ln>
              <a:solidFill>
                <a:schemeClr val="tx1"/>
              </a:solidFill>
              <a:effectLst/>
            </a:endParaRPr>
          </a:p>
        </p:txBody>
      </p:sp>
      <p:sp>
        <p:nvSpPr>
          <p:cNvPr id="6" name="직사각형 5"/>
          <p:cNvSpPr/>
          <p:nvPr/>
        </p:nvSpPr>
        <p:spPr>
          <a:xfrm>
            <a:off x="1198140" y="5813923"/>
            <a:ext cx="6110164" cy="307777"/>
          </a:xfrm>
          <a:prstGeom prst="rect">
            <a:avLst/>
          </a:prstGeom>
        </p:spPr>
        <p:txBody>
          <a:bodyPr wrap="square">
            <a:spAutoFit/>
          </a:bodyPr>
          <a:lstStyle/>
          <a:p>
            <a:pPr lvl="0" eaLnBrk="0" fontAlgn="base" latinLnBrk="0" hangingPunct="0">
              <a:spcBef>
                <a:spcPct val="0"/>
              </a:spcBef>
              <a:spcAft>
                <a:spcPct val="0"/>
              </a:spcAft>
            </a:pPr>
            <a:r>
              <a:rPr kumimoji="1" lang="en-US" altLang="ko-KR" sz="1400" b="0" i="0" u="none" strike="noStrike" cap="none" normalizeH="0" baseline="0" dirty="0" smtClean="0">
                <a:ln>
                  <a:noFill/>
                </a:ln>
                <a:solidFill>
                  <a:schemeClr val="tx1"/>
                </a:solidFill>
                <a:effectLst/>
                <a:latin typeface="Times New Roman" pitchFamily="18" charset="0"/>
                <a:ea typeface="맑은 고딕" pitchFamily="50" charset="-127"/>
                <a:cs typeface="Times New Roman" pitchFamily="18" charset="0"/>
              </a:rPr>
              <a:t>Source: World Development indicators (2018), World Bank data base.</a:t>
            </a:r>
            <a:endParaRPr kumimoji="1" lang="en-US" altLang="ko-KR" sz="14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813747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내용 개체 틀 3"/>
          <p:cNvGraphicFramePr>
            <a:graphicFrameLocks noGrp="1"/>
          </p:cNvGraphicFramePr>
          <p:nvPr>
            <p:ph idx="1"/>
            <p:extLst>
              <p:ext uri="{D42A27DB-BD31-4B8C-83A1-F6EECF244321}">
                <p14:modId xmlns:p14="http://schemas.microsoft.com/office/powerpoint/2010/main" val="4156705831"/>
              </p:ext>
            </p:extLst>
          </p:nvPr>
        </p:nvGraphicFramePr>
        <p:xfrm>
          <a:off x="1187624" y="2132856"/>
          <a:ext cx="6711314" cy="2520282"/>
        </p:xfrm>
        <a:graphic>
          <a:graphicData uri="http://schemas.openxmlformats.org/drawingml/2006/table">
            <a:tbl>
              <a:tblPr firstRow="1" firstCol="1" bandRow="1">
                <a:tableStyleId>{5C22544A-7EE6-4342-B048-85BDC9FD1C3A}</a:tableStyleId>
              </a:tblPr>
              <a:tblGrid>
                <a:gridCol w="991163"/>
                <a:gridCol w="1076936"/>
                <a:gridCol w="1117599"/>
                <a:gridCol w="1160804"/>
                <a:gridCol w="1182406"/>
                <a:gridCol w="1182406"/>
              </a:tblGrid>
              <a:tr h="1299181">
                <a:tc>
                  <a:txBody>
                    <a:bodyPr/>
                    <a:lstStyle/>
                    <a:p>
                      <a:pPr algn="just" latinLnBrk="1">
                        <a:lnSpc>
                          <a:spcPct val="115000"/>
                        </a:lnSpc>
                        <a:spcAft>
                          <a:spcPts val="0"/>
                        </a:spcAft>
                      </a:pPr>
                      <a:r>
                        <a:rPr lang="en-US" sz="1000" kern="100" dirty="0">
                          <a:effectLst/>
                        </a:rPr>
                        <a:t> </a:t>
                      </a:r>
                      <a:endParaRPr lang="ko-KR" sz="1000" kern="100" dirty="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Gdp(Billion) constant(2005)</a:t>
                      </a:r>
                      <a:endParaRPr lang="ko-KR" sz="1000" kern="100">
                        <a:effectLst/>
                      </a:endParaRPr>
                    </a:p>
                    <a:p>
                      <a:pPr algn="just" latinLnBrk="1">
                        <a:lnSpc>
                          <a:spcPct val="115000"/>
                        </a:lnSpc>
                        <a:spcAft>
                          <a:spcPts val="0"/>
                        </a:spcAft>
                      </a:pPr>
                      <a:r>
                        <a:rPr lang="en-US" sz="1000" kern="100">
                          <a:effectLst/>
                        </a:rPr>
                        <a:t> </a:t>
                      </a:r>
                      <a:endParaRPr lang="ko-KR" sz="1000" kern="100">
                        <a:effectLst/>
                      </a:endParaRPr>
                    </a:p>
                    <a:p>
                      <a:pPr algn="just" latinLnBrk="1">
                        <a:lnSpc>
                          <a:spcPct val="115000"/>
                        </a:lnSpc>
                        <a:spcAft>
                          <a:spcPts val="0"/>
                        </a:spcAft>
                      </a:pPr>
                      <a:r>
                        <a:rPr lang="en-US" sz="1000" kern="100">
                          <a:effectLst/>
                        </a:rPr>
                        <a:t> </a:t>
                      </a:r>
                      <a:endParaRPr lang="ko-KR" sz="1000" kern="100">
                        <a:effectLst/>
                      </a:endParaRPr>
                    </a:p>
                    <a:p>
                      <a:pPr algn="just" latinLnBrk="1">
                        <a:lnSpc>
                          <a:spcPct val="115000"/>
                        </a:lnSpc>
                        <a:spcAft>
                          <a:spcPts val="0"/>
                        </a:spcAft>
                      </a:pPr>
                      <a:r>
                        <a:rPr lang="en-US" sz="1000" kern="100">
                          <a:effectLst/>
                        </a:rPr>
                        <a:t>2010     2025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Gdp per capita</a:t>
                      </a:r>
                      <a:endParaRPr lang="ko-KR" sz="1000" kern="100">
                        <a:effectLst/>
                      </a:endParaRPr>
                    </a:p>
                    <a:p>
                      <a:pPr algn="just" latinLnBrk="1">
                        <a:lnSpc>
                          <a:spcPct val="115000"/>
                        </a:lnSpc>
                        <a:spcAft>
                          <a:spcPts val="0"/>
                        </a:spcAft>
                      </a:pPr>
                      <a:r>
                        <a:rPr lang="en-US" sz="1000" kern="100">
                          <a:effectLst/>
                        </a:rPr>
                        <a:t>constant(2005)</a:t>
                      </a:r>
                      <a:endParaRPr lang="ko-KR" sz="1000" kern="100">
                        <a:effectLst/>
                      </a:endParaRPr>
                    </a:p>
                    <a:p>
                      <a:pPr algn="just" latinLnBrk="1">
                        <a:lnSpc>
                          <a:spcPct val="115000"/>
                        </a:lnSpc>
                        <a:spcAft>
                          <a:spcPts val="0"/>
                        </a:spcAft>
                      </a:pPr>
                      <a:r>
                        <a:rPr lang="en-US" sz="1000" kern="100">
                          <a:effectLst/>
                        </a:rPr>
                        <a:t> </a:t>
                      </a:r>
                      <a:endParaRPr lang="ko-KR" sz="1000" kern="100">
                        <a:effectLst/>
                      </a:endParaRPr>
                    </a:p>
                    <a:p>
                      <a:pPr marL="571500" indent="-571500" algn="just" latinLnBrk="1">
                        <a:lnSpc>
                          <a:spcPct val="115000"/>
                        </a:lnSpc>
                        <a:spcAft>
                          <a:spcPts val="0"/>
                        </a:spcAft>
                      </a:pPr>
                      <a:r>
                        <a:rPr lang="en-US" sz="1000" kern="100">
                          <a:effectLst/>
                        </a:rPr>
                        <a:t> </a:t>
                      </a:r>
                      <a:endParaRPr lang="ko-KR" sz="1000" kern="100">
                        <a:effectLst/>
                      </a:endParaRPr>
                    </a:p>
                    <a:p>
                      <a:pPr marL="571500" indent="-571500" algn="just" latinLnBrk="1">
                        <a:lnSpc>
                          <a:spcPct val="115000"/>
                        </a:lnSpc>
                        <a:spcAft>
                          <a:spcPts val="0"/>
                        </a:spcAft>
                      </a:pPr>
                      <a:r>
                        <a:rPr lang="en-US" sz="1000" kern="100">
                          <a:effectLst/>
                        </a:rPr>
                        <a:t>2010     2025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Share of working age population</a:t>
                      </a:r>
                      <a:endParaRPr lang="ko-KR" sz="1000" kern="100">
                        <a:effectLst/>
                      </a:endParaRPr>
                    </a:p>
                    <a:p>
                      <a:pPr algn="just" latinLnBrk="1">
                        <a:lnSpc>
                          <a:spcPct val="115000"/>
                        </a:lnSpc>
                        <a:spcAft>
                          <a:spcPts val="0"/>
                        </a:spcAft>
                      </a:pPr>
                      <a:r>
                        <a:rPr lang="en-US" sz="1000" kern="100">
                          <a:effectLst/>
                        </a:rPr>
                        <a:t>Tertiary education  </a:t>
                      </a:r>
                      <a:endParaRPr lang="ko-KR" sz="1000" kern="100">
                        <a:effectLst/>
                      </a:endParaRPr>
                    </a:p>
                    <a:p>
                      <a:pPr algn="just" latinLnBrk="1">
                        <a:lnSpc>
                          <a:spcPct val="115000"/>
                        </a:lnSpc>
                        <a:spcAft>
                          <a:spcPts val="0"/>
                        </a:spcAft>
                      </a:pPr>
                      <a:r>
                        <a:rPr lang="en-US" sz="1000" kern="100">
                          <a:effectLst/>
                        </a:rPr>
                        <a:t>2010       2025     </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Share of working age population</a:t>
                      </a:r>
                      <a:endParaRPr lang="ko-KR" sz="1000" kern="100">
                        <a:effectLst/>
                      </a:endParaRPr>
                    </a:p>
                    <a:p>
                      <a:pPr algn="just" latinLnBrk="1">
                        <a:lnSpc>
                          <a:spcPct val="115000"/>
                        </a:lnSpc>
                        <a:spcAft>
                          <a:spcPts val="0"/>
                        </a:spcAft>
                      </a:pPr>
                      <a:r>
                        <a:rPr lang="en-US" sz="1000" kern="100">
                          <a:effectLst/>
                        </a:rPr>
                        <a:t>secondary education  </a:t>
                      </a:r>
                      <a:endParaRPr lang="ko-KR" sz="1000" kern="100">
                        <a:effectLst/>
                      </a:endParaRPr>
                    </a:p>
                    <a:p>
                      <a:pPr algn="just" latinLnBrk="1">
                        <a:lnSpc>
                          <a:spcPct val="115000"/>
                        </a:lnSpc>
                        <a:spcAft>
                          <a:spcPts val="0"/>
                        </a:spcAft>
                      </a:pPr>
                      <a:r>
                        <a:rPr lang="en-US" sz="1000" kern="100">
                          <a:effectLst/>
                        </a:rPr>
                        <a:t>2010       2025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Total factor productivity</a:t>
                      </a:r>
                      <a:endParaRPr lang="ko-KR" sz="1000" kern="100">
                        <a:effectLst/>
                      </a:endParaRPr>
                    </a:p>
                    <a:p>
                      <a:pPr algn="just" latinLnBrk="1">
                        <a:lnSpc>
                          <a:spcPct val="115000"/>
                        </a:lnSpc>
                        <a:spcAft>
                          <a:spcPts val="0"/>
                        </a:spcAft>
                      </a:pPr>
                      <a:r>
                        <a:rPr lang="en-US" sz="1000" kern="100">
                          <a:effectLst/>
                        </a:rPr>
                        <a:t> </a:t>
                      </a:r>
                      <a:endParaRPr lang="ko-KR" sz="1000" kern="100">
                        <a:effectLst/>
                      </a:endParaRPr>
                    </a:p>
                    <a:p>
                      <a:pPr algn="just" latinLnBrk="1">
                        <a:lnSpc>
                          <a:spcPct val="115000"/>
                        </a:lnSpc>
                        <a:spcAft>
                          <a:spcPts val="0"/>
                        </a:spcAft>
                      </a:pPr>
                      <a:r>
                        <a:rPr lang="en-US" sz="1000" kern="100">
                          <a:effectLst/>
                        </a:rPr>
                        <a:t> </a:t>
                      </a:r>
                      <a:endParaRPr lang="ko-KR" sz="1000" kern="100">
                        <a:effectLst/>
                      </a:endParaRPr>
                    </a:p>
                    <a:p>
                      <a:pPr algn="just" latinLnBrk="1">
                        <a:lnSpc>
                          <a:spcPct val="115000"/>
                        </a:lnSpc>
                        <a:spcAft>
                          <a:spcPts val="0"/>
                        </a:spcAft>
                      </a:pPr>
                      <a:r>
                        <a:rPr lang="en-US" sz="1000" kern="100">
                          <a:effectLst/>
                        </a:rPr>
                        <a:t>2010       2025</a:t>
                      </a:r>
                      <a:endParaRPr lang="ko-KR" sz="1000" kern="100">
                        <a:effectLst/>
                        <a:latin typeface="맑은 고딕"/>
                        <a:ea typeface="맑은 고딕"/>
                        <a:cs typeface="Times New Roman"/>
                      </a:endParaRPr>
                    </a:p>
                  </a:txBody>
                  <a:tcPr marL="68580" marR="68580" marT="0" marB="0"/>
                </a:tc>
              </a:tr>
              <a:tr h="262928">
                <a:tc>
                  <a:txBody>
                    <a:bodyPr/>
                    <a:lstStyle/>
                    <a:p>
                      <a:pPr algn="just" latinLnBrk="1">
                        <a:lnSpc>
                          <a:spcPct val="115000"/>
                        </a:lnSpc>
                        <a:spcAft>
                          <a:spcPts val="0"/>
                        </a:spcAft>
                      </a:pPr>
                      <a:r>
                        <a:rPr lang="en-US" sz="1000" kern="100">
                          <a:effectLst/>
                        </a:rPr>
                        <a:t>Brazil</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1090     1780</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10034   14768</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8           12</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55         65</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499        639</a:t>
                      </a:r>
                      <a:endParaRPr lang="ko-KR" sz="1000" kern="100">
                        <a:effectLst/>
                        <a:latin typeface="맑은 고딕"/>
                        <a:ea typeface="맑은 고딕"/>
                        <a:cs typeface="Times New Roman"/>
                      </a:endParaRPr>
                    </a:p>
                  </a:txBody>
                  <a:tcPr marL="68580" marR="68580" marT="0" marB="0"/>
                </a:tc>
              </a:tr>
              <a:tr h="262928">
                <a:tc>
                  <a:txBody>
                    <a:bodyPr/>
                    <a:lstStyle/>
                    <a:p>
                      <a:pPr algn="just" latinLnBrk="1">
                        <a:lnSpc>
                          <a:spcPct val="115000"/>
                        </a:lnSpc>
                        <a:spcAft>
                          <a:spcPts val="0"/>
                        </a:spcAft>
                      </a:pPr>
                      <a:r>
                        <a:rPr lang="en-US" sz="1000" kern="100">
                          <a:effectLst/>
                        </a:rPr>
                        <a:t>India</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1211     3092</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2973    6372</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6            9</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47         59</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182        305</a:t>
                      </a:r>
                      <a:endParaRPr lang="ko-KR" sz="1000" kern="100">
                        <a:effectLst/>
                        <a:latin typeface="맑은 고딕"/>
                        <a:ea typeface="맑은 고딕"/>
                        <a:cs typeface="Times New Roman"/>
                      </a:endParaRPr>
                    </a:p>
                  </a:txBody>
                  <a:tcPr marL="68580" marR="68580" marT="0" marB="0"/>
                </a:tc>
              </a:tr>
              <a:tr h="275676">
                <a:tc>
                  <a:txBody>
                    <a:bodyPr/>
                    <a:lstStyle/>
                    <a:p>
                      <a:pPr algn="just" latinLnBrk="1">
                        <a:lnSpc>
                          <a:spcPct val="115000"/>
                        </a:lnSpc>
                        <a:spcAft>
                          <a:spcPts val="0"/>
                        </a:spcAft>
                      </a:pPr>
                      <a:r>
                        <a:rPr lang="en-US" sz="1000" kern="100">
                          <a:effectLst/>
                        </a:rPr>
                        <a:t>China</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3686    10424</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6531    17756</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7            11</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71         82</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271        534</a:t>
                      </a:r>
                      <a:endParaRPr lang="ko-KR" sz="1000" kern="100">
                        <a:effectLst/>
                        <a:latin typeface="맑은 고딕"/>
                        <a:ea typeface="맑은 고딕"/>
                        <a:cs typeface="Times New Roman"/>
                      </a:endParaRPr>
                    </a:p>
                  </a:txBody>
                  <a:tcPr marL="68580" marR="68580" marT="0" marB="0"/>
                </a:tc>
              </a:tr>
              <a:tr h="419569">
                <a:tc>
                  <a:txBody>
                    <a:bodyPr/>
                    <a:lstStyle/>
                    <a:p>
                      <a:pPr algn="just" latinLnBrk="1">
                        <a:lnSpc>
                          <a:spcPct val="115000"/>
                        </a:lnSpc>
                        <a:spcAft>
                          <a:spcPts val="0"/>
                        </a:spcAft>
                      </a:pPr>
                      <a:r>
                        <a:rPr lang="en-US" sz="1000" kern="100">
                          <a:effectLst/>
                        </a:rPr>
                        <a:t>Sub-saharan Africa</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790      1680</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2163    3361</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3            4</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a:effectLst/>
                        </a:rPr>
                        <a:t>29         36</a:t>
                      </a:r>
                      <a:endParaRPr lang="ko-KR" sz="1000" kern="100">
                        <a:effectLst/>
                        <a:latin typeface="맑은 고딕"/>
                        <a:ea typeface="맑은 고딕"/>
                        <a:cs typeface="Times New Roman"/>
                      </a:endParaRPr>
                    </a:p>
                  </a:txBody>
                  <a:tcPr marL="68580" marR="68580" marT="0" marB="0"/>
                </a:tc>
                <a:tc>
                  <a:txBody>
                    <a:bodyPr/>
                    <a:lstStyle/>
                    <a:p>
                      <a:pPr algn="just" latinLnBrk="1">
                        <a:lnSpc>
                          <a:spcPct val="115000"/>
                        </a:lnSpc>
                        <a:spcAft>
                          <a:spcPts val="0"/>
                        </a:spcAft>
                      </a:pPr>
                      <a:r>
                        <a:rPr lang="en-US" sz="1000" kern="100" dirty="0">
                          <a:effectLst/>
                        </a:rPr>
                        <a:t>198        263</a:t>
                      </a:r>
                      <a:endParaRPr lang="ko-KR" sz="1000" kern="100" dirty="0">
                        <a:effectLst/>
                        <a:latin typeface="맑은 고딕"/>
                        <a:ea typeface="맑은 고딕"/>
                        <a:cs typeface="Times New Roman"/>
                      </a:endParaRPr>
                    </a:p>
                  </a:txBody>
                  <a:tcPr marL="68580" marR="68580" marT="0" marB="0"/>
                </a:tc>
              </a:tr>
            </a:tbl>
          </a:graphicData>
        </a:graphic>
      </p:graphicFrame>
      <p:sp>
        <p:nvSpPr>
          <p:cNvPr id="7" name="제목 6"/>
          <p:cNvSpPr>
            <a:spLocks noGrp="1"/>
          </p:cNvSpPr>
          <p:nvPr>
            <p:ph type="title"/>
          </p:nvPr>
        </p:nvSpPr>
        <p:spPr/>
        <p:txBody>
          <a:bodyPr>
            <a:normAutofit/>
          </a:bodyPr>
          <a:lstStyle/>
          <a:p>
            <a:r>
              <a:rPr lang="en-US" altLang="ko-KR" sz="2000" dirty="0" smtClean="0">
                <a:latin typeface="Times New Roman" panose="02020603050405020304" pitchFamily="18" charset="0"/>
                <a:cs typeface="Times New Roman" panose="02020603050405020304" pitchFamily="18" charset="0"/>
              </a:rPr>
              <a:t>Macroeconomic Indicators </a:t>
            </a:r>
            <a:r>
              <a:rPr lang="en-US" altLang="ko-KR" sz="2000" dirty="0" err="1" smtClean="0">
                <a:latin typeface="Times New Roman" panose="02020603050405020304" pitchFamily="18" charset="0"/>
                <a:cs typeface="Times New Roman" panose="02020603050405020304" pitchFamily="18" charset="0"/>
              </a:rPr>
              <a:t>con’t</a:t>
            </a:r>
            <a:endParaRPr lang="ko-KR" altLang="en-US" sz="20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1197732" y="1796425"/>
            <a:ext cx="6830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1pPr>
            <a:lvl2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2pPr>
            <a:lvl3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3pPr>
            <a:lvl4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4pPr>
            <a:lvl5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5pPr>
            <a:lvl6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6pPr>
            <a:lvl7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7pPr>
            <a:lvl8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8pPr>
            <a:lvl9pPr fontAlgn="base">
              <a:spcBef>
                <a:spcPct val="0"/>
              </a:spcBef>
              <a:spcAft>
                <a:spcPct val="0"/>
              </a:spcAft>
              <a:defRPr kumimoji="1">
                <a:solidFill>
                  <a:schemeClr val="tx1"/>
                </a:solidFill>
                <a:latin typeface="굴림" pitchFamily="50" charset="-127"/>
                <a:ea typeface="굴림" pitchFamily="50" charset="-127"/>
                <a:cs typeface="굴림"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b="0" i="0" u="none" strike="noStrike" cap="none" normalizeH="0" baseline="0" dirty="0" smtClean="0">
                <a:ln>
                  <a:noFill/>
                </a:ln>
                <a:solidFill>
                  <a:schemeClr val="tx1"/>
                </a:solidFill>
                <a:effectLst/>
                <a:latin typeface="Times New Roman" pitchFamily="18" charset="0"/>
                <a:ea typeface="맑은 고딕" pitchFamily="50" charset="-127"/>
                <a:cs typeface="Times New Roman" pitchFamily="18" charset="0"/>
              </a:rPr>
              <a:t>Table 1.2: Comparing projected macroeconomic indicators (2010-2025)</a:t>
            </a:r>
            <a:endParaRPr kumimoji="1" lang="en-US" altLang="ko-KR" b="0" i="0" u="none" strike="noStrike" cap="none" normalizeH="0" baseline="0" dirty="0" smtClean="0">
              <a:ln>
                <a:noFill/>
              </a:ln>
              <a:solidFill>
                <a:schemeClr val="tx1"/>
              </a:solidFill>
              <a:effectLst/>
            </a:endParaRPr>
          </a:p>
        </p:txBody>
      </p:sp>
      <p:sp>
        <p:nvSpPr>
          <p:cNvPr id="6" name="직사각형 5"/>
          <p:cNvSpPr/>
          <p:nvPr/>
        </p:nvSpPr>
        <p:spPr>
          <a:xfrm>
            <a:off x="1187624" y="4726537"/>
            <a:ext cx="6840760" cy="646331"/>
          </a:xfrm>
          <a:prstGeom prst="rect">
            <a:avLst/>
          </a:prstGeom>
        </p:spPr>
        <p:txBody>
          <a:bodyPr wrap="square">
            <a:spAutoFit/>
          </a:bodyPr>
          <a:lstStyle/>
          <a:p>
            <a:pPr lvl="0" eaLnBrk="0" fontAlgn="base" latinLnBrk="0" hangingPunct="0">
              <a:spcBef>
                <a:spcPct val="0"/>
              </a:spcBef>
              <a:spcAft>
                <a:spcPct val="0"/>
              </a:spcAft>
            </a:pPr>
            <a:r>
              <a:rPr kumimoji="1" lang="en-US" altLang="ko-KR" b="0" i="0" u="none" strike="noStrike" cap="none" normalizeH="0" baseline="0" dirty="0" smtClean="0">
                <a:ln>
                  <a:noFill/>
                </a:ln>
                <a:solidFill>
                  <a:schemeClr val="tx1"/>
                </a:solidFill>
                <a:effectLst/>
                <a:latin typeface="Times New Roman" pitchFamily="18" charset="0"/>
                <a:ea typeface="맑은 고딕" pitchFamily="50" charset="-127"/>
                <a:cs typeface="Times New Roman" pitchFamily="18" charset="0"/>
              </a:rPr>
              <a:t>Source: The great shift: macroeconomic indicators for the world economy, at the 2050 horizon</a:t>
            </a:r>
            <a:endParaRPr kumimoji="1" lang="en-US" altLang="ko-KR" sz="2800" b="0" i="0" u="none" strike="noStrike" cap="none" normalizeH="0" baseline="0" dirty="0" smtClean="0">
              <a:ln>
                <a:noFill/>
              </a:ln>
              <a:solidFill>
                <a:schemeClr val="tx1"/>
              </a:solidFill>
              <a:effectLst/>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1992300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normAutofit/>
          </a:bodyPr>
          <a:lstStyle/>
          <a:p>
            <a:r>
              <a:rPr lang="en-US" altLang="ko-KR" sz="2000" dirty="0" smtClean="0">
                <a:latin typeface="Times New Roman" panose="02020603050405020304" pitchFamily="18" charset="0"/>
                <a:cs typeface="Times New Roman" panose="02020603050405020304" pitchFamily="18" charset="0"/>
              </a:rPr>
              <a:t> </a:t>
            </a:r>
            <a:r>
              <a:rPr lang="en-US" altLang="ko-KR" sz="2000" dirty="0" err="1">
                <a:latin typeface="Times New Roman" panose="02020603050405020304" pitchFamily="18" charset="0"/>
                <a:cs typeface="Times New Roman" panose="02020603050405020304" pitchFamily="18" charset="0"/>
              </a:rPr>
              <a:t>Baier</a:t>
            </a:r>
            <a:r>
              <a:rPr lang="en-US" altLang="ko-KR" sz="2000" dirty="0">
                <a:latin typeface="Times New Roman" panose="02020603050405020304" pitchFamily="18" charset="0"/>
                <a:cs typeface="Times New Roman" panose="02020603050405020304" pitchFamily="18" charset="0"/>
              </a:rPr>
              <a:t> and </a:t>
            </a:r>
            <a:r>
              <a:rPr lang="en-US" altLang="ko-KR" sz="2000" dirty="0" err="1">
                <a:latin typeface="Times New Roman" panose="02020603050405020304" pitchFamily="18" charset="0"/>
                <a:cs typeface="Times New Roman" panose="02020603050405020304" pitchFamily="18" charset="0"/>
              </a:rPr>
              <a:t>Bergstrand</a:t>
            </a:r>
            <a:r>
              <a:rPr lang="en-US" altLang="ko-KR" sz="2000" dirty="0">
                <a:latin typeface="Times New Roman" panose="02020603050405020304" pitchFamily="18" charset="0"/>
                <a:cs typeface="Times New Roman" panose="02020603050405020304" pitchFamily="18" charset="0"/>
              </a:rPr>
              <a:t> (2001) in explaining factors that account for trade growth showed that, income growth, tariff reductions, lower cost of transportation contributed significantly to the growth of trade. Their estimations revealed that, income growth explains 67 percent of trade, tariff reductions, explains percent, transport cost explained 8 percent growth in trade. </a:t>
            </a:r>
          </a:p>
          <a:p>
            <a:r>
              <a:rPr lang="en-US" altLang="ko-KR" sz="2000" dirty="0">
                <a:latin typeface="Times New Roman" panose="02020603050405020304" pitchFamily="18" charset="0"/>
                <a:cs typeface="Times New Roman" panose="02020603050405020304" pitchFamily="18" charset="0"/>
              </a:rPr>
              <a:t>Lai and Zhu (2004) in their analysis of the determinants of bilateral trade found that the elimination of tariffs would create more trade for poor countries(7.9%) than for richer countries (2.5%), diverting trade from continental preferred trading countries ( e.g., European and NAFTA) towards intercontinental trading partners. Thus, tariff liberalization shifts trade from rich to poor and from local to global. </a:t>
            </a:r>
            <a:endParaRPr lang="ko-KR" altLang="en-US" sz="2000" dirty="0">
              <a:latin typeface="Times New Roman" panose="02020603050405020304" pitchFamily="18" charset="0"/>
              <a:cs typeface="Times New Roman" panose="02020603050405020304" pitchFamily="18" charset="0"/>
            </a:endParaRPr>
          </a:p>
        </p:txBody>
      </p:sp>
      <p:sp>
        <p:nvSpPr>
          <p:cNvPr id="2" name="제목 1"/>
          <p:cNvSpPr>
            <a:spLocks noGrp="1"/>
          </p:cNvSpPr>
          <p:nvPr>
            <p:ph type="title"/>
          </p:nvPr>
        </p:nvSpPr>
        <p:spPr/>
        <p:txBody>
          <a:bodyPr>
            <a:normAutofit/>
          </a:bodyPr>
          <a:lstStyle/>
          <a:p>
            <a:r>
              <a:rPr lang="en-US" altLang="ko-KR" sz="2000" dirty="0" smtClean="0">
                <a:latin typeface="Times New Roman" panose="02020603050405020304" pitchFamily="18" charset="0"/>
                <a:cs typeface="Times New Roman" panose="02020603050405020304" pitchFamily="18" charset="0"/>
              </a:rPr>
              <a:t>Literature review</a:t>
            </a:r>
            <a:endParaRPr lang="ko-KR"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7581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normAutofit/>
          </a:bodyPr>
          <a:lstStyle/>
          <a:p>
            <a:r>
              <a:rPr lang="en-US" altLang="ko-KR" sz="2000" dirty="0">
                <a:latin typeface="Times New Roman" panose="02020603050405020304" pitchFamily="18" charset="0"/>
                <a:cs typeface="Times New Roman" panose="02020603050405020304" pitchFamily="18" charset="0"/>
              </a:rPr>
              <a:t>Green and Srivastava (1986) included product categories in their model to determine whether the identified factors are better at explaining trade flows. Data were collected from 45 exporting and 82 importing countries. They found a striking difference between manufactured goods (SITC 5, 6, 7 and 8) and the non-manufactured product categories. The independent variables did explain greater amounts of variance for manufactured goods than for Food, beverages, tobacco, raw materials, fuels, animal and vegetable fats. R-square values for manufactured goods were greater than 0.30, whiles R-square values for non-manufactured goods were less than 0.30. Green and Srivastava also found a negative relation between importer </a:t>
            </a:r>
            <a:r>
              <a:rPr lang="en-US" altLang="ko-KR" sz="2000" dirty="0" err="1">
                <a:latin typeface="Times New Roman" panose="02020603050405020304" pitchFamily="18" charset="0"/>
                <a:cs typeface="Times New Roman" panose="02020603050405020304" pitchFamily="18" charset="0"/>
              </a:rPr>
              <a:t>Gdp</a:t>
            </a:r>
            <a:r>
              <a:rPr lang="en-US" altLang="ko-KR" sz="2000" dirty="0">
                <a:latin typeface="Times New Roman" panose="02020603050405020304" pitchFamily="18" charset="0"/>
                <a:cs typeface="Times New Roman" panose="02020603050405020304" pitchFamily="18" charset="0"/>
              </a:rPr>
              <a:t> and trade intensity of sophisticated manufactures. They were of the view that less developed nations imports were from diverse set of sources than do nations of relatively higher </a:t>
            </a:r>
            <a:r>
              <a:rPr lang="en-US" altLang="ko-KR" sz="2000" dirty="0" err="1">
                <a:latin typeface="Times New Roman" panose="02020603050405020304" pitchFamily="18" charset="0"/>
                <a:cs typeface="Times New Roman" panose="02020603050405020304" pitchFamily="18" charset="0"/>
              </a:rPr>
              <a:t>Gdp</a:t>
            </a:r>
            <a:r>
              <a:rPr lang="en-US" altLang="ko-KR" sz="2000" dirty="0">
                <a:latin typeface="Times New Roman" panose="02020603050405020304" pitchFamily="18" charset="0"/>
                <a:cs typeface="Times New Roman" panose="02020603050405020304" pitchFamily="18" charset="0"/>
              </a:rPr>
              <a:t> per capita.</a:t>
            </a:r>
            <a:endParaRPr lang="ko-KR" altLang="ko-KR" sz="2000" dirty="0">
              <a:latin typeface="Times New Roman" panose="02020603050405020304" pitchFamily="18" charset="0"/>
              <a:cs typeface="Times New Roman" panose="02020603050405020304" pitchFamily="18" charset="0"/>
            </a:endParaRPr>
          </a:p>
          <a:p>
            <a:endParaRPr lang="ko-KR" altLang="en-US" sz="2000" dirty="0">
              <a:latin typeface="Times New Roman" panose="02020603050405020304" pitchFamily="18" charset="0"/>
              <a:cs typeface="Times New Roman" panose="02020603050405020304" pitchFamily="18" charset="0"/>
            </a:endParaRPr>
          </a:p>
        </p:txBody>
      </p:sp>
      <p:sp>
        <p:nvSpPr>
          <p:cNvPr id="2" name="제목 1"/>
          <p:cNvSpPr>
            <a:spLocks noGrp="1"/>
          </p:cNvSpPr>
          <p:nvPr>
            <p:ph type="title"/>
          </p:nvPr>
        </p:nvSpPr>
        <p:spPr/>
        <p:txBody>
          <a:bodyPr>
            <a:normAutofit/>
          </a:bodyPr>
          <a:lstStyle/>
          <a:p>
            <a:r>
              <a:rPr lang="en-US" altLang="ko-KR" sz="2000" dirty="0" smtClean="0">
                <a:latin typeface="Times New Roman" panose="02020603050405020304" pitchFamily="18" charset="0"/>
                <a:cs typeface="Times New Roman" panose="02020603050405020304" pitchFamily="18" charset="0"/>
              </a:rPr>
              <a:t>Literature review </a:t>
            </a:r>
            <a:r>
              <a:rPr lang="en-US" altLang="ko-KR" sz="2000" dirty="0" err="1" smtClean="0">
                <a:latin typeface="Times New Roman" panose="02020603050405020304" pitchFamily="18" charset="0"/>
                <a:cs typeface="Times New Roman" panose="02020603050405020304" pitchFamily="18" charset="0"/>
              </a:rPr>
              <a:t>con’t</a:t>
            </a:r>
            <a:endParaRPr lang="ko-KR" altLang="en-US" sz="2000" dirty="0"/>
          </a:p>
        </p:txBody>
      </p:sp>
    </p:spTree>
    <p:extLst>
      <p:ext uri="{BB962C8B-B14F-4D97-AF65-F5344CB8AC3E}">
        <p14:creationId xmlns:p14="http://schemas.microsoft.com/office/powerpoint/2010/main" val="816384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67544" y="836712"/>
            <a:ext cx="8229600" cy="4525963"/>
          </a:xfrm>
        </p:spPr>
        <p:txBody>
          <a:bodyPr>
            <a:noAutofit/>
          </a:bodyPr>
          <a:lstStyle/>
          <a:p>
            <a:r>
              <a:rPr lang="en-US" altLang="ko-KR" sz="2000" dirty="0">
                <a:latin typeface="Times New Roman" panose="02020603050405020304" pitchFamily="18" charset="0"/>
                <a:cs typeface="Times New Roman" panose="02020603050405020304" pitchFamily="18" charset="0"/>
              </a:rPr>
              <a:t>The study is based on selected major economies of Africa. The initial sample included all 54 countries but was reduced to 42 African countries because of missing values. Imported data of trade were selected from China, Brazil, India, and Republic of Korea.  China and India were selected because the former is the current largest trading partner with Africa and the latter second. Brazil and South Korea were selected based on trade relationships. </a:t>
            </a:r>
            <a:endParaRPr lang="en-US" altLang="ko-KR" sz="2000" dirty="0" smtClean="0">
              <a:latin typeface="Times New Roman" panose="02020603050405020304" pitchFamily="18" charset="0"/>
              <a:cs typeface="Times New Roman" panose="02020603050405020304" pitchFamily="18" charset="0"/>
            </a:endParaRPr>
          </a:p>
          <a:p>
            <a:r>
              <a:rPr lang="en-US" altLang="ko-KR" sz="2000" dirty="0">
                <a:latin typeface="Times New Roman" panose="02020603050405020304" pitchFamily="18" charset="0"/>
                <a:cs typeface="Times New Roman" panose="02020603050405020304" pitchFamily="18" charset="0"/>
              </a:rPr>
              <a:t>Data were collected from World development index, UNCOMTRADE data base, and CEPII data base. Annual figures from 1980 to 2018 were collected for this period. Since we employ measurement of commodities themselves, cluster of commodities were built. Table 1 illustrates the clusters of commodities. This was done based on </a:t>
            </a:r>
            <a:r>
              <a:rPr lang="en-US" altLang="ko-KR" sz="2000" dirty="0" err="1">
                <a:latin typeface="Times New Roman" panose="02020603050405020304" pitchFamily="18" charset="0"/>
                <a:cs typeface="Times New Roman" panose="02020603050405020304" pitchFamily="18" charset="0"/>
              </a:rPr>
              <a:t>Leamer</a:t>
            </a:r>
            <a:r>
              <a:rPr lang="en-US" altLang="ko-KR" sz="2000" dirty="0">
                <a:latin typeface="Times New Roman" panose="02020603050405020304" pitchFamily="18" charset="0"/>
                <a:cs typeface="Times New Roman" panose="02020603050405020304" pitchFamily="18" charset="0"/>
              </a:rPr>
              <a:t>(1984) whose classification have been employed by studies such as (Lederman and Xu 2001; </a:t>
            </a:r>
            <a:r>
              <a:rPr lang="en-US" altLang="ko-KR" sz="2000" dirty="0" err="1">
                <a:latin typeface="Times New Roman" panose="02020603050405020304" pitchFamily="18" charset="0"/>
                <a:cs typeface="Times New Roman" panose="02020603050405020304" pitchFamily="18" charset="0"/>
              </a:rPr>
              <a:t>Gourdon</a:t>
            </a:r>
            <a:r>
              <a:rPr lang="en-US" altLang="ko-KR" sz="2000" dirty="0">
                <a:latin typeface="Times New Roman" panose="02020603050405020304" pitchFamily="18" charset="0"/>
                <a:cs typeface="Times New Roman" panose="02020603050405020304" pitchFamily="18" charset="0"/>
              </a:rPr>
              <a:t> 2011), who used data from the NAPES classification on the basis of UNCTAD/WTO and ITC classification.</a:t>
            </a:r>
            <a:endParaRPr lang="ko-KR" altLang="en-US" sz="2000" dirty="0">
              <a:latin typeface="Times New Roman" panose="02020603050405020304" pitchFamily="18" charset="0"/>
              <a:cs typeface="Times New Roman" panose="02020603050405020304" pitchFamily="18" charset="0"/>
            </a:endParaRPr>
          </a:p>
        </p:txBody>
      </p:sp>
      <p:sp>
        <p:nvSpPr>
          <p:cNvPr id="2" name="제목 1"/>
          <p:cNvSpPr>
            <a:spLocks noGrp="1"/>
          </p:cNvSpPr>
          <p:nvPr>
            <p:ph type="title"/>
          </p:nvPr>
        </p:nvSpPr>
        <p:spPr>
          <a:xfrm>
            <a:off x="457200" y="476672"/>
            <a:ext cx="8229600" cy="634082"/>
          </a:xfrm>
        </p:spPr>
        <p:txBody>
          <a:bodyPr>
            <a:noAutofit/>
          </a:bodyPr>
          <a:lstStyle/>
          <a:p>
            <a:r>
              <a:rPr lang="en-US" altLang="ko-KR" sz="2000" dirty="0">
                <a:latin typeface="Times New Roman" panose="02020603050405020304" pitchFamily="18" charset="0"/>
                <a:cs typeface="Times New Roman" panose="02020603050405020304" pitchFamily="18" charset="0"/>
              </a:rPr>
              <a:t>Data sources, Model specification and Methodology</a:t>
            </a:r>
            <a:r>
              <a:rPr lang="ko-KR" altLang="ko-KR" sz="2000" dirty="0">
                <a:latin typeface="Times New Roman" panose="02020603050405020304" pitchFamily="18" charset="0"/>
                <a:cs typeface="Times New Roman" panose="02020603050405020304" pitchFamily="18" charset="0"/>
              </a:rPr>
              <a:t/>
            </a:r>
            <a:br>
              <a:rPr lang="ko-KR" altLang="ko-KR" sz="2000" dirty="0">
                <a:latin typeface="Times New Roman" panose="02020603050405020304" pitchFamily="18" charset="0"/>
                <a:cs typeface="Times New Roman" panose="02020603050405020304" pitchFamily="18" charset="0"/>
              </a:rPr>
            </a:br>
            <a:endParaRPr lang="ko-KR"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8256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2365</TotalTime>
  <Words>2748</Words>
  <Application>Microsoft Office PowerPoint</Application>
  <PresentationFormat>화면 슬라이드 쇼(4:3)</PresentationFormat>
  <Paragraphs>390</Paragraphs>
  <Slides>19</Slides>
  <Notes>0</Notes>
  <HiddenSlides>0</HiddenSlides>
  <MMClips>0</MMClips>
  <ScaleCrop>false</ScaleCrop>
  <HeadingPairs>
    <vt:vector size="4" baseType="variant">
      <vt:variant>
        <vt:lpstr>테마</vt:lpstr>
      </vt:variant>
      <vt:variant>
        <vt:i4>1</vt:i4>
      </vt:variant>
      <vt:variant>
        <vt:lpstr>슬라이드 제목</vt:lpstr>
      </vt:variant>
      <vt:variant>
        <vt:i4>19</vt:i4>
      </vt:variant>
    </vt:vector>
  </HeadingPairs>
  <TitlesOfParts>
    <vt:vector size="20" baseType="lpstr">
      <vt:lpstr>광장</vt:lpstr>
      <vt:lpstr>Examining the impact of manufactured import demand on national endowment sectors of African countries. </vt:lpstr>
      <vt:lpstr>Abstract</vt:lpstr>
      <vt:lpstr>Introduction</vt:lpstr>
      <vt:lpstr>Introduction con’t</vt:lpstr>
      <vt:lpstr>Macroeconomic Outlook of the African markets </vt:lpstr>
      <vt:lpstr>Macroeconomic Indicators con’t</vt:lpstr>
      <vt:lpstr>Literature review</vt:lpstr>
      <vt:lpstr>Literature review con’t</vt:lpstr>
      <vt:lpstr>Data sources, Model specification and Methodology </vt:lpstr>
      <vt:lpstr>Data sources, Model specification and Methodology con’t </vt:lpstr>
      <vt:lpstr>Estimates will attempt to answer the following hypothesis </vt:lpstr>
      <vt:lpstr>Estimation</vt:lpstr>
      <vt:lpstr>PowerPoint 프레젠테이션</vt:lpstr>
      <vt:lpstr>Estimated Equations</vt:lpstr>
      <vt:lpstr>Table 2.0:Impact of import demand of productive manufacturing sectors on national endowment sectors</vt:lpstr>
      <vt:lpstr>PowerPoint 프레젠테이션</vt:lpstr>
      <vt:lpstr>Conclusion and recommendation </vt:lpstr>
      <vt:lpstr>PowerPoint 프레젠테이션</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the impact of manufactured import demand on national endowment sectors of African countries.</dc:title>
  <dc:creator>sw</dc:creator>
  <cp:lastModifiedBy>sw</cp:lastModifiedBy>
  <cp:revision>35</cp:revision>
  <dcterms:created xsi:type="dcterms:W3CDTF">2021-10-25T01:30:27Z</dcterms:created>
  <dcterms:modified xsi:type="dcterms:W3CDTF">2021-10-26T16:55:36Z</dcterms:modified>
</cp:coreProperties>
</file>