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2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4.png" ContentType="image/png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3D71778-00A4-452D-BC58-799EA0E4F17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9760" cy="342432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520" cy="4110120"/>
          </a:xfrm>
          <a:prstGeom prst="rect">
            <a:avLst/>
          </a:prstGeom>
        </p:spPr>
        <p:txBody>
          <a:bodyPr lIns="88200" rIns="88200" tIns="43920" bIns="4392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3886200" y="8686800"/>
            <a:ext cx="296712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8200" rIns="88200" tIns="43920" bIns="4392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CD21922-0758-42DB-AEA4-C4979180A27E}" type="slidenum">
              <a:rPr b="0" lang="nl-NL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35040" y="1052640"/>
            <a:ext cx="10918800" cy="437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35040" y="1052640"/>
            <a:ext cx="10918800" cy="437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35040" y="1052640"/>
            <a:ext cx="10918800" cy="437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095880" y="0"/>
            <a:ext cx="6091200" cy="685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Afbeelding 13" descr=""/>
          <p:cNvPicPr/>
          <p:nvPr/>
        </p:nvPicPr>
        <p:blipFill>
          <a:blip r:embed="rId2"/>
          <a:stretch/>
        </p:blipFill>
        <p:spPr>
          <a:xfrm>
            <a:off x="9360" y="2206080"/>
            <a:ext cx="6078600" cy="3457080"/>
          </a:xfrm>
          <a:prstGeom prst="rect">
            <a:avLst/>
          </a:prstGeom>
          <a:ln w="0">
            <a:noFill/>
          </a:ln>
        </p:spPr>
      </p:pic>
      <p:pic>
        <p:nvPicPr>
          <p:cNvPr id="2" name="Afbeelding 5" descr="RO_BZK_LG_Logo_2_RGB_diap_nl.png"/>
          <p:cNvPicPr/>
          <p:nvPr/>
        </p:nvPicPr>
        <p:blipFill>
          <a:blip r:embed="rId3"/>
          <a:stretch/>
        </p:blipFill>
        <p:spPr>
          <a:xfrm>
            <a:off x="360" y="0"/>
            <a:ext cx="12188520" cy="1779480"/>
          </a:xfrm>
          <a:prstGeom prst="rect">
            <a:avLst/>
          </a:prstGeom>
          <a:ln w="0">
            <a:noFill/>
          </a:ln>
        </p:spPr>
      </p:pic>
      <p:sp>
        <p:nvSpPr>
          <p:cNvPr id="3" name="CustomShape 2"/>
          <p:cNvSpPr/>
          <p:nvPr/>
        </p:nvSpPr>
        <p:spPr>
          <a:xfrm>
            <a:off x="635040" y="6543360"/>
            <a:ext cx="4998960" cy="25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nl-NL" sz="1050" spc="-1" strike="noStrike">
                <a:solidFill>
                  <a:srgbClr val="a5a5a5"/>
                </a:solidFill>
                <a:latin typeface="Verdana"/>
                <a:ea typeface="Verdana"/>
              </a:rPr>
              <a:t>2020 – 2021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35040" y="6221520"/>
            <a:ext cx="49989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a5a5a5"/>
                </a:solidFill>
                <a:latin typeface="Verdana"/>
                <a:ea typeface="Verdana"/>
              </a:rPr>
              <a:t>Cloud Native Overheid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27;p3" descr=""/>
          <p:cNvPicPr/>
          <p:nvPr/>
        </p:nvPicPr>
        <p:blipFill>
          <a:blip r:embed="rId2"/>
          <a:srcRect l="44934" t="19087" r="44934" b="0"/>
          <a:stretch/>
        </p:blipFill>
        <p:spPr>
          <a:xfrm>
            <a:off x="5638680" y="1080"/>
            <a:ext cx="909720" cy="1003320"/>
          </a:xfrm>
          <a:prstGeom prst="rect">
            <a:avLst/>
          </a:prstGeom>
          <a:ln w="0"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635040" y="6543360"/>
            <a:ext cx="4998960" cy="25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nl-NL" sz="1050" spc="-1" strike="noStrike">
                <a:solidFill>
                  <a:srgbClr val="a5a5a5"/>
                </a:solidFill>
                <a:latin typeface="Verdana"/>
                <a:ea typeface="Verdana"/>
              </a:rPr>
              <a:t>2020 – 2021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635040" y="6221520"/>
            <a:ext cx="49989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a5a5a5"/>
                </a:solidFill>
                <a:latin typeface="Verdana"/>
                <a:ea typeface="Verdana"/>
              </a:rPr>
              <a:t>Cloud Native Overheid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27;p3" descr=""/>
          <p:cNvPicPr/>
          <p:nvPr/>
        </p:nvPicPr>
        <p:blipFill>
          <a:blip r:embed="rId2"/>
          <a:srcRect l="44934" t="19087" r="44934" b="0"/>
          <a:stretch/>
        </p:blipFill>
        <p:spPr>
          <a:xfrm>
            <a:off x="5638680" y="1080"/>
            <a:ext cx="909720" cy="100332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635040" y="6543360"/>
            <a:ext cx="4998960" cy="25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nl-NL" sz="1050" spc="-1" strike="noStrike">
                <a:solidFill>
                  <a:srgbClr val="a5a5a5"/>
                </a:solidFill>
                <a:latin typeface="Verdana"/>
                <a:ea typeface="Verdana"/>
              </a:rPr>
              <a:t>2020 – 2021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35040" y="6221520"/>
            <a:ext cx="49989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a5a5a5"/>
                </a:solidFill>
                <a:latin typeface="Verdana"/>
                <a:ea typeface="Verdana"/>
              </a:rPr>
              <a:t>Cloud Native Overheid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635040" y="1052640"/>
            <a:ext cx="10918800" cy="94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landscape.cncf.io/" TargetMode="External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553080" y="5832000"/>
            <a:ext cx="4999320" cy="38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90000" tIns="45000" bIns="45000" anchor="b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nl-NL" sz="1600" spc="-1" strike="noStrike">
                <a:solidFill>
                  <a:srgbClr val="ffffff"/>
                </a:solidFill>
                <a:latin typeface="Verdana"/>
                <a:ea typeface="DejaVu Sans"/>
              </a:rPr>
              <a:t>Team CNO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553080" y="6221520"/>
            <a:ext cx="50007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6553080" y="1453320"/>
            <a:ext cx="5637240" cy="23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Verdana"/>
                <a:ea typeface="DejaVu Sans"/>
              </a:rPr>
              <a:t>Cloud Native Overheid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6553080" y="4038120"/>
            <a:ext cx="4999320" cy="16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90000" tIns="90000" bIns="468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Verdana"/>
                <a:ea typeface="DejaVu Sans"/>
              </a:rPr>
              <a:t>Landscape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7720" y="3324240"/>
            <a:ext cx="1218780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Based on CNCF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2800" spc="-1" strike="noStrike" u="sng">
                <a:solidFill>
                  <a:srgbClr val="017bc6"/>
                </a:solidFill>
                <a:uFillTx/>
                <a:latin typeface="Verdana"/>
                <a:ea typeface="Verdana"/>
                <a:hlinkClick r:id="rId1"/>
              </a:rPr>
              <a:t>https://landscape.cncf.io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dec. 2020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360" y="123480"/>
            <a:ext cx="577548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Cloud Native Overheid - Landscape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App Definition &amp; Development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92360" y="1545840"/>
            <a:ext cx="5971680" cy="36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CI/CD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GitLab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Nexus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Application Definition &amp; Image Build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Dockerfile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Kaniko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Skopeo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128360" y="1545840"/>
            <a:ext cx="5001480" cy="36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Database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PostgreSQL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Crunchy Data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Streaming &amp; Messaging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i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Roadmap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249000" y="3807720"/>
            <a:ext cx="5001480" cy="23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Kubectl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Helm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Kustomize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360" y="123480"/>
            <a:ext cx="577548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Cloud Native Overheid - Landscape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Platform, Observeability &amp;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28360" y="1545840"/>
            <a:ext cx="6118560" cy="36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Certified Kubernetes Distribution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Kind (for local development)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OpenShift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Rancher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Logging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Fluentd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Elastic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Kibana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7164360" y="1545840"/>
            <a:ext cx="4064760" cy="36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Monitoring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Prometheus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Thanos (roadmap)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Grafana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Tracing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Jaeger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360" y="123480"/>
            <a:ext cx="577548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Cloud Native Overheid - Landscape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Orchestration &amp; Management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56360" y="1581840"/>
            <a:ext cx="5722920" cy="36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Scheduling &amp; Orchestration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Kubernetes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Coordination &amp; Service Discovery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Etcd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7092360" y="1545840"/>
            <a:ext cx="4259880" cy="36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Service Proxy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Nginx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HAProxy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Envoy (roadmap)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API Gateway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WSO2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Ambassador (roadmap)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720" y="123480"/>
            <a:ext cx="577548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Cloud Native Overheid - Landscape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Runtime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92720" y="1545840"/>
            <a:ext cx="5631480" cy="36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Cloud Native Storage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Ceph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Cinder (RWO/Openstack)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Manila (RWX/Openstack)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Ceph Object Gateway (S3)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Minio (S3)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Swift (S3/Openstack, roadmap)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Velero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7092720" y="1545840"/>
            <a:ext cx="5364360" cy="36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Container Runtime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CRI-O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Cloud Native Network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CNI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Calico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Kube-OVN, Cilium .. (roadmap)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72360" y="123480"/>
            <a:ext cx="577548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Cloud Native Overheid - Landscape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Provisioning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756360" y="1509840"/>
            <a:ext cx="6283440" cy="47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Automation &amp; Configuration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Ansible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OpenStack (ODC-Noord)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Rancher (ODC-Amsterdam)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Security &amp; Compliance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Clair (current) and Trivy (Q1 2021)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The Update Framework (TUF, roadmap)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Falco (roadmap)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Kyverno, Open Policy Agent (roadmap)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7092360" y="1529640"/>
            <a:ext cx="4627440" cy="36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Container Registry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Harbor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Key Management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Keycloak, WSO2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Certmanager, Let’s Encrypt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PKIo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Sealed Secrets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Bitwarden</a:t>
            </a:r>
            <a:endParaRPr b="0" lang="en-US" sz="2200" spc="-1" strike="noStrike">
              <a:latin typeface="Arial"/>
            </a:endParaRPr>
          </a:p>
          <a:p>
            <a:pPr lvl="1" marL="432000" indent="-211680">
              <a:lnSpc>
                <a:spcPct val="15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Vault (roadmap)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4973760" y="2056680"/>
            <a:ext cx="2234520" cy="204408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0" y="119520"/>
            <a:ext cx="12214800" cy="21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Verdana"/>
                <a:ea typeface="DejaVu Sans"/>
              </a:rPr>
              <a:t>Cloud Native Overheid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20" y="4943520"/>
            <a:ext cx="12214800" cy="81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To standardize cloud native development-,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deployment, operations and security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within the Dutch Government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17bc6"/>
      </a:dk2>
      <a:lt2>
        <a:srgbClr val="d9ebf6"/>
      </a:lt2>
      <a:accent1>
        <a:srgbClr val="42145f"/>
      </a:accent1>
      <a:accent2>
        <a:srgbClr val="38870d"/>
      </a:accent2>
      <a:accent3>
        <a:srgbClr val="00689a"/>
      </a:accent3>
      <a:accent4>
        <a:srgbClr val="f9e11e"/>
      </a:accent4>
      <a:accent5>
        <a:srgbClr val="275837"/>
      </a:accent5>
      <a:accent6>
        <a:srgbClr val="94700a"/>
      </a:accent6>
      <a:hlink>
        <a:srgbClr val="017bc6"/>
      </a:hlink>
      <a:folHlink>
        <a:srgbClr val="b2d6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17bc6"/>
      </a:dk2>
      <a:lt2>
        <a:srgbClr val="d9ebf6"/>
      </a:lt2>
      <a:accent1>
        <a:srgbClr val="42145f"/>
      </a:accent1>
      <a:accent2>
        <a:srgbClr val="38870d"/>
      </a:accent2>
      <a:accent3>
        <a:srgbClr val="00689a"/>
      </a:accent3>
      <a:accent4>
        <a:srgbClr val="f9e11e"/>
      </a:accent4>
      <a:accent5>
        <a:srgbClr val="275837"/>
      </a:accent5>
      <a:accent6>
        <a:srgbClr val="94700a"/>
      </a:accent6>
      <a:hlink>
        <a:srgbClr val="017bc6"/>
      </a:hlink>
      <a:folHlink>
        <a:srgbClr val="b2d6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17bc6"/>
      </a:dk2>
      <a:lt2>
        <a:srgbClr val="d9ebf6"/>
      </a:lt2>
      <a:accent1>
        <a:srgbClr val="42145f"/>
      </a:accent1>
      <a:accent2>
        <a:srgbClr val="38870d"/>
      </a:accent2>
      <a:accent3>
        <a:srgbClr val="00689a"/>
      </a:accent3>
      <a:accent4>
        <a:srgbClr val="f9e11e"/>
      </a:accent4>
      <a:accent5>
        <a:srgbClr val="275837"/>
      </a:accent5>
      <a:accent6>
        <a:srgbClr val="94700a"/>
      </a:accent6>
      <a:hlink>
        <a:srgbClr val="017bc6"/>
      </a:hlink>
      <a:folHlink>
        <a:srgbClr val="b2d6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17bc6"/>
      </a:dk2>
      <a:lt2>
        <a:srgbClr val="d9ebf6"/>
      </a:lt2>
      <a:accent1>
        <a:srgbClr val="42145f"/>
      </a:accent1>
      <a:accent2>
        <a:srgbClr val="38870d"/>
      </a:accent2>
      <a:accent3>
        <a:srgbClr val="00689a"/>
      </a:accent3>
      <a:accent4>
        <a:srgbClr val="f9e11e"/>
      </a:accent4>
      <a:accent5>
        <a:srgbClr val="275837"/>
      </a:accent5>
      <a:accent6>
        <a:srgbClr val="94700a"/>
      </a:accent6>
      <a:hlink>
        <a:srgbClr val="017bc6"/>
      </a:hlink>
      <a:folHlink>
        <a:srgbClr val="b2d6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Application>LibreOffice/7.0.3.1$Linux_X86_64 LibreOffice_project/00$Build-1</Application>
  <Words>805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2020-10-16T11:36:02Z</dcterms:created>
  <dc:creator>Fernand Rouwendaal</dc:creator>
  <dc:description/>
  <dc:language>en-US</dc:language>
  <cp:lastModifiedBy>Fernand Rouwendaal</cp:lastModifiedBy>
  <dcterms:modified xsi:type="dcterms:W3CDTF">2020-12-09T17:30:59Z</dcterms:modified>
  <cp:revision>37</cp:revision>
  <dc:subject/>
  <dc:title>Standaard Platform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Editor">
    <vt:lpwstr>Fernand Rouwendaal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12</vt:i4>
  </property>
  <property fmtid="{D5CDD505-2E9C-101B-9397-08002B2CF9AE}" pid="9" name="PresentationFormat">
    <vt:lpwstr>Breedbeeld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