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B34D-CCEF-4745-BFDB-6CCF33A00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Care Data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F3F43-4851-6C46-9BD6-688E296A2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alec</a:t>
            </a:r>
            <a:r>
              <a:rPr lang="en-US" dirty="0"/>
              <a:t> Gilfillan for </a:t>
            </a:r>
            <a:r>
              <a:rPr lang="en-US" dirty="0" err="1"/>
              <a:t>Holmusk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4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6844-5EEB-D342-A128-D6B31FE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269C-3C2F-6E43-91C9-4B96EF3E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model:</a:t>
            </a:r>
          </a:p>
          <a:p>
            <a:pPr marL="0" indent="0">
              <a:buNone/>
            </a:pPr>
            <a:r>
              <a:rPr lang="en-US" b="1" dirty="0"/>
              <a:t>Independent Variables:</a:t>
            </a:r>
            <a:br>
              <a:rPr lang="en-US" dirty="0"/>
            </a:br>
            <a:r>
              <a:rPr lang="en-US" dirty="0"/>
              <a:t>'age’, 'female’, 'medical_history_1’ , 'preop_medication_2', 'symptom_1’, 'symptom_2’, 'symptom_3’, 'symptom_4’,  'symptom_5’, 'weight’, '</a:t>
            </a:r>
            <a:r>
              <a:rPr lang="en-US" dirty="0" err="1"/>
              <a:t>race_chinese</a:t>
            </a:r>
            <a:r>
              <a:rPr lang="en-US" dirty="0"/>
              <a:t>’, '</a:t>
            </a:r>
            <a:r>
              <a:rPr lang="en-US" dirty="0" err="1"/>
              <a:t>race_malay</a:t>
            </a:r>
            <a:r>
              <a:rPr lang="en-US" dirty="0"/>
              <a:t>’, '</a:t>
            </a:r>
            <a:r>
              <a:rPr lang="en-US" dirty="0" err="1"/>
              <a:t>race_indian</a:t>
            </a:r>
            <a:r>
              <a:rPr lang="en-US" dirty="0"/>
              <a:t>’, '</a:t>
            </a:r>
            <a:r>
              <a:rPr lang="en-US" dirty="0" err="1"/>
              <a:t>resident_singapore</a:t>
            </a:r>
            <a:r>
              <a:rPr lang="en-US" dirty="0"/>
              <a:t>’ '</a:t>
            </a:r>
            <a:r>
              <a:rPr lang="en-US" dirty="0" err="1"/>
              <a:t>resident_pr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b="1" dirty="0"/>
              <a:t>Dependent variable: 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amount_by_date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0845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5539D-EA73-BB4B-83AD-44FC3993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Analysis results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2D77C66-179A-584D-A091-E5CA2888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54" y="1137621"/>
            <a:ext cx="4882449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D05E73-F8AC-45DE-B0BC-911C6C0F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Many statistically significant coefficients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Confirmed that Symptom 5 has as strong effect, on average, on cost per admission date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R-Squared: 0.903, the model explains over 90% of the variation in cost per admission date</a:t>
            </a:r>
          </a:p>
        </p:txBody>
      </p:sp>
    </p:spTree>
    <p:extLst>
      <p:ext uri="{BB962C8B-B14F-4D97-AF65-F5344CB8AC3E}">
        <p14:creationId xmlns:p14="http://schemas.microsoft.com/office/powerpoint/2010/main" val="377582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7E8B-0633-6F4D-BF6E-A9420D3D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results: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C7C4-17D6-E948-B6A0-D882938F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first time admittee with symptom 5, on average, costs 10,000 more Singapore dollars holding all other factors constant</a:t>
            </a:r>
          </a:p>
          <a:p>
            <a:r>
              <a:rPr lang="en-US" dirty="0"/>
              <a:t>Singapore citizens and permanent residents have significantly less costs from their first time admissions than foreign patients</a:t>
            </a:r>
          </a:p>
          <a:p>
            <a:r>
              <a:rPr lang="en-US" dirty="0"/>
              <a:t>The next largest predictors of cost were having Medical History 1and being Malaysian </a:t>
            </a:r>
          </a:p>
        </p:txBody>
      </p:sp>
    </p:spTree>
    <p:extLst>
      <p:ext uri="{BB962C8B-B14F-4D97-AF65-F5344CB8AC3E}">
        <p14:creationId xmlns:p14="http://schemas.microsoft.com/office/powerpoint/2010/main" val="253925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FF09-117F-F149-A8D5-90BDD630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04C8-D3CD-7343-9E11-8D957A3E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datasets with different data structures</a:t>
            </a:r>
          </a:p>
          <a:p>
            <a:pPr lvl="1"/>
            <a:r>
              <a:rPr lang="en-US" dirty="0" err="1"/>
              <a:t>Bill_Amount</a:t>
            </a:r>
            <a:r>
              <a:rPr lang="en-US" dirty="0"/>
              <a:t>: one row per bill, can have multiple bills for one admission date</a:t>
            </a:r>
          </a:p>
          <a:p>
            <a:pPr lvl="1"/>
            <a:r>
              <a:rPr lang="en-US" dirty="0" err="1"/>
              <a:t>Bill_ID</a:t>
            </a:r>
            <a:r>
              <a:rPr lang="en-US" dirty="0"/>
              <a:t>: one row per bill amount</a:t>
            </a:r>
          </a:p>
          <a:p>
            <a:pPr lvl="1"/>
            <a:r>
              <a:rPr lang="en-US" dirty="0"/>
              <a:t>Demographics: one row per patient</a:t>
            </a:r>
          </a:p>
          <a:p>
            <a:pPr lvl="1"/>
            <a:r>
              <a:rPr lang="en-US" dirty="0" err="1"/>
              <a:t>Clinical_Data</a:t>
            </a:r>
            <a:r>
              <a:rPr lang="en-US" dirty="0"/>
              <a:t>: one row per patient per admission date</a:t>
            </a:r>
          </a:p>
          <a:p>
            <a:r>
              <a:rPr lang="en-US" dirty="0"/>
              <a:t>Key: data structures need to be taken into account before merging all datasets together</a:t>
            </a:r>
          </a:p>
        </p:txBody>
      </p:sp>
    </p:spTree>
    <p:extLst>
      <p:ext uri="{BB962C8B-B14F-4D97-AF65-F5344CB8AC3E}">
        <p14:creationId xmlns:p14="http://schemas.microsoft.com/office/powerpoint/2010/main" val="101963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1271-FFB0-3F4C-80AA-63A63762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4FF0-893B-714E-9BAB-13871886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Bill_Amounts</a:t>
            </a:r>
            <a:r>
              <a:rPr lang="en-US" dirty="0"/>
              <a:t> and </a:t>
            </a:r>
            <a:r>
              <a:rPr lang="en-US" dirty="0" err="1"/>
              <a:t>Bill_ID</a:t>
            </a:r>
            <a:r>
              <a:rPr lang="en-US" dirty="0"/>
              <a:t> easily merge 1-1 using </a:t>
            </a:r>
            <a:r>
              <a:rPr lang="en-US" dirty="0" err="1"/>
              <a:t>bill_id</a:t>
            </a:r>
            <a:r>
              <a:rPr lang="en-US" dirty="0"/>
              <a:t> as the key</a:t>
            </a:r>
          </a:p>
          <a:p>
            <a:r>
              <a:rPr lang="en-US" dirty="0"/>
              <a:t>Then, bill amounts can be reduce to one row per admission date by taking the sum of all bills on a given date</a:t>
            </a:r>
          </a:p>
          <a:p>
            <a:r>
              <a:rPr lang="en-US" dirty="0"/>
              <a:t>Next, demographics and bills easily merge onto the clinical data </a:t>
            </a:r>
          </a:p>
        </p:txBody>
      </p:sp>
    </p:spTree>
    <p:extLst>
      <p:ext uri="{BB962C8B-B14F-4D97-AF65-F5344CB8AC3E}">
        <p14:creationId xmlns:p14="http://schemas.microsoft.com/office/powerpoint/2010/main" val="25375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340B-7981-DB4E-9928-82DBF3F3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44EF-29F4-9F45-B76B-3E848D84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variables needed to be cleaned:</a:t>
            </a:r>
          </a:p>
          <a:p>
            <a:pPr lvl="1"/>
            <a:r>
              <a:rPr lang="en-US" dirty="0"/>
              <a:t>After examining the raw data, any observation with a blank was imputed to 0</a:t>
            </a:r>
          </a:p>
          <a:p>
            <a:pPr lvl="1"/>
            <a:r>
              <a:rPr lang="en-US" dirty="0"/>
              <a:t>Gender contains multiple values that specify male or female. A new variable, Female, was created with a 1 or 0 to specify gender</a:t>
            </a:r>
          </a:p>
          <a:p>
            <a:pPr lvl="1"/>
            <a:r>
              <a:rPr lang="en-US" dirty="0"/>
              <a:t>Resident status, Race, and Medical History all needed changes to prepare for analysis as well</a:t>
            </a:r>
          </a:p>
        </p:txBody>
      </p:sp>
    </p:spTree>
    <p:extLst>
      <p:ext uri="{BB962C8B-B14F-4D97-AF65-F5344CB8AC3E}">
        <p14:creationId xmlns:p14="http://schemas.microsoft.com/office/powerpoint/2010/main" val="297934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5745-DC5C-8C43-A39E-420F1288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2E04-4E84-D542-B8D3-A8000337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Research question: can we predict the cost of a first time admission?</a:t>
            </a:r>
          </a:p>
        </p:txBody>
      </p:sp>
    </p:spTree>
    <p:extLst>
      <p:ext uri="{BB962C8B-B14F-4D97-AF65-F5344CB8AC3E}">
        <p14:creationId xmlns:p14="http://schemas.microsoft.com/office/powerpoint/2010/main" val="226545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3D2C-2EB0-E447-A540-22A5D693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0A8-E251-AA4E-894E-8F9E34B1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Look at very at correlations between variables</a:t>
            </a:r>
          </a:p>
          <a:p>
            <a:r>
              <a:rPr lang="en-US" dirty="0"/>
              <a:t>Strongest correlation:</a:t>
            </a:r>
          </a:p>
          <a:p>
            <a:pPr lvl="1"/>
            <a:r>
              <a:rPr lang="en-US" dirty="0"/>
              <a:t>Symptom 5 and cost of first-time admission: 0.52, a very strong correlation in the healthcare domain</a:t>
            </a:r>
          </a:p>
        </p:txBody>
      </p:sp>
    </p:spTree>
    <p:extLst>
      <p:ext uri="{BB962C8B-B14F-4D97-AF65-F5344CB8AC3E}">
        <p14:creationId xmlns:p14="http://schemas.microsoft.com/office/powerpoint/2010/main" val="2831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15A6-574D-794D-AC80-5CA7BCAA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F169-4512-3342-A520-A63D36B6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Step 2: consider taking the log of the cost per admission date</a:t>
            </a:r>
          </a:p>
        </p:txBody>
      </p:sp>
    </p:spTree>
    <p:extLst>
      <p:ext uri="{BB962C8B-B14F-4D97-AF65-F5344CB8AC3E}">
        <p14:creationId xmlns:p14="http://schemas.microsoft.com/office/powerpoint/2010/main" val="38551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7135-2C51-8F4E-9518-9A105FC7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Histogram of cost per admission date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79FC074-B01B-E146-9CCA-174ACEDAD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40" y="2249488"/>
            <a:ext cx="8144945" cy="3541712"/>
          </a:xfrm>
        </p:spPr>
      </p:pic>
    </p:spTree>
    <p:extLst>
      <p:ext uri="{BB962C8B-B14F-4D97-AF65-F5344CB8AC3E}">
        <p14:creationId xmlns:p14="http://schemas.microsoft.com/office/powerpoint/2010/main" val="324773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6554-9679-6841-800E-210D3076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09CC-62A4-F04B-828F-385C2A6B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there are a few outliers but the data is distributed normally enough that we don’t need to take the natural log. This will make interpretation of regression results easier.</a:t>
            </a:r>
          </a:p>
        </p:txBody>
      </p:sp>
    </p:spTree>
    <p:extLst>
      <p:ext uri="{BB962C8B-B14F-4D97-AF65-F5344CB8AC3E}">
        <p14:creationId xmlns:p14="http://schemas.microsoft.com/office/powerpoint/2010/main" val="162921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36</TotalTime>
  <Words>478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Health Care Data challenge</vt:lpstr>
      <vt:lpstr>Observations about raw data</vt:lpstr>
      <vt:lpstr>Merging</vt:lpstr>
      <vt:lpstr>Data Cleaning</vt:lpstr>
      <vt:lpstr>Analysis</vt:lpstr>
      <vt:lpstr>Analysis</vt:lpstr>
      <vt:lpstr>Analysis</vt:lpstr>
      <vt:lpstr>Analysis  Histogram of cost per admission date</vt:lpstr>
      <vt:lpstr>Analysis </vt:lpstr>
      <vt:lpstr>Analysis  </vt:lpstr>
      <vt:lpstr>Analysis results</vt:lpstr>
      <vt:lpstr>Analysis results: Big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Data challenge</dc:title>
  <dc:creator>Alec Gilfillan</dc:creator>
  <cp:lastModifiedBy>Alec Gilfillan</cp:lastModifiedBy>
  <cp:revision>2</cp:revision>
  <dcterms:created xsi:type="dcterms:W3CDTF">2021-08-20T16:50:40Z</dcterms:created>
  <dcterms:modified xsi:type="dcterms:W3CDTF">2021-08-20T17:27:24Z</dcterms:modified>
</cp:coreProperties>
</file>