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Dosi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8b816f2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8b816f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8b816f2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1d8b816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background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▹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▸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⬩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⬞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o&#10;&#10;Descripción generada automáticamente con confianza baja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6738" y="69199"/>
            <a:ext cx="1650258" cy="6066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ghtning.ai/docs/pytorch/stable/common/traine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owardsdatascience.com/attention-and-its-different-forms-7fc3674d14d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lammar.github.io/illustrated-gpt2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gazine.sebastianraschka.com/p/understanding-and-coding-self-attention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695400" y="3587063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74" name="Google Shape;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2" cy="3201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75" name="Google Shape;7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Mecanismos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21950" y="1767450"/>
            <a:ext cx="710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095875" y="1490575"/>
            <a:ext cx="20610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Aditiva</a:t>
            </a:r>
            <a:endParaRPr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Se aplica una matriz de pesos Wq y otra Wk a cada elemento, se suman y se aplica la tangente hiperbólica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Producto entre alineamiento y V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734750" y="1490575"/>
            <a:ext cx="20610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General</a:t>
            </a:r>
            <a:br>
              <a:rPr lang="en" sz="2300"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latin typeface="DM Sans"/>
                <a:ea typeface="DM Sans"/>
                <a:cs typeface="DM Sans"/>
                <a:sym typeface="DM Sans"/>
              </a:rPr>
              <a:t>Producto entre Q, una matriz de pesos W y la clave K.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Producto </a:t>
            </a:r>
            <a:r>
              <a:rPr i="1" lang="en">
                <a:latin typeface="DM Sans"/>
                <a:ea typeface="DM Sans"/>
                <a:cs typeface="DM Sans"/>
                <a:sym typeface="DM Sans"/>
              </a:rPr>
              <a:t>matricial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entre el alineamiento y V</a:t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593650" y="1490575"/>
            <a:ext cx="20610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SDPA</a:t>
            </a:r>
            <a:br>
              <a:rPr lang="en" sz="2300"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latin typeface="DM Sans"/>
                <a:ea typeface="DM Sans"/>
                <a:cs typeface="DM Sans"/>
                <a:sym typeface="DM Sans"/>
              </a:rPr>
              <a:t>O Scaled Dot-Product Attention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Producto entre Q y K, reducido por un factor.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Producto </a:t>
            </a:r>
            <a:r>
              <a:rPr i="1" lang="en">
                <a:latin typeface="DM Sans"/>
                <a:ea typeface="DM Sans"/>
                <a:cs typeface="DM Sans"/>
                <a:sym typeface="DM Sans"/>
              </a:rPr>
              <a:t>matricial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entre el alineamiento y V</a:t>
            </a:r>
            <a:endParaRPr sz="23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4. Inyectando </a:t>
            </a:r>
            <a:r>
              <a:rPr lang="en" sz="2600"/>
              <a:t>atención</a:t>
            </a:r>
            <a:r>
              <a:rPr lang="en" sz="2600"/>
              <a:t> a una LSTM</a:t>
            </a:r>
            <a:endParaRPr sz="26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LSTM con atención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021950" y="2073200"/>
            <a:ext cx="7100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La atención se le puede añadir a cualquier modelo. Elegimos un modelo secuencial por simplicidad.</a:t>
            </a:r>
            <a:endParaRPr b="1" i="0" sz="2500" u="none" cap="none" strike="noStrike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2653850" y="3791675"/>
            <a:ext cx="1830000" cy="5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814200" y="3791675"/>
            <a:ext cx="1830000" cy="5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Atencion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974550" y="3791675"/>
            <a:ext cx="1147500" cy="5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176000" y="3791675"/>
            <a:ext cx="1147500" cy="5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cxnSp>
        <p:nvCxnSpPr>
          <p:cNvPr id="186" name="Google Shape;186;p23"/>
          <p:cNvCxnSpPr>
            <a:stCxn id="185" idx="3"/>
            <a:endCxn id="182" idx="1"/>
          </p:cNvCxnSpPr>
          <p:nvPr/>
        </p:nvCxnSpPr>
        <p:spPr>
          <a:xfrm>
            <a:off x="2323500" y="4058825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stCxn id="182" idx="3"/>
            <a:endCxn id="183" idx="1"/>
          </p:cNvCxnSpPr>
          <p:nvPr/>
        </p:nvCxnSpPr>
        <p:spPr>
          <a:xfrm>
            <a:off x="4483850" y="4058825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83" idx="3"/>
            <a:endCxn id="184" idx="1"/>
          </p:cNvCxnSpPr>
          <p:nvPr/>
        </p:nvCxnSpPr>
        <p:spPr>
          <a:xfrm>
            <a:off x="6644200" y="4058825"/>
            <a:ext cx="33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5. Atención entrenable</a:t>
            </a:r>
            <a:endParaRPr i="1" sz="26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Atencion entrenable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844425" y="1287975"/>
            <a:ext cx="4082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Los módulos de atención pueden dar problemas si no se entrenan.</a:t>
            </a:r>
            <a:endParaRPr b="1" i="1" sz="2800" u="none" cap="none" strike="noStrike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494600" y="4691400"/>
            <a:ext cx="45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Más información de Callbacks en su </a:t>
            </a:r>
            <a:r>
              <a:rPr b="0" i="0" lang="en" sz="11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Documentación Oficial</a:t>
            </a:r>
            <a:r>
              <a:rPr b="0" i="0" lang="en" sz="1100" u="none" cap="none" strike="noStrike">
                <a:solidFill>
                  <a:srgbClr val="9E9E9E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b="0" i="0" sz="1100" u="none" cap="none" strike="noStrike">
              <a:solidFill>
                <a:srgbClr val="9E9E9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732500" y="2844950"/>
            <a:ext cx="4082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rgbClr val="282C34"/>
                </a:solidFill>
                <a:latin typeface="DM Sans"/>
                <a:ea typeface="DM Sans"/>
                <a:cs typeface="DM Sans"/>
                <a:sym typeface="DM Sans"/>
              </a:rPr>
              <a:t>Usar pesos entrenables Wk, Wq y Wv para K, Q y V respectivamente.</a:t>
            </a:r>
            <a:endParaRPr b="1" i="1" sz="2800" u="none" cap="none" strike="noStrike">
              <a:solidFill>
                <a:srgbClr val="282C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757150" y="974089"/>
            <a:ext cx="467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95388" y="3062825"/>
            <a:ext cx="490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95400" y="3587063"/>
            <a:ext cx="490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10 - Attention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84150"/>
            <a:ext cx="1478606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853" y="480064"/>
            <a:ext cx="3201221" cy="3201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 con confianza baja" id="213" name="Google Shape;21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9525" y="4456937"/>
            <a:ext cx="1793681" cy="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0" y="2371028"/>
            <a:ext cx="1069848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0" y="2371025"/>
            <a:ext cx="1069848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2119289" y="1703401"/>
            <a:ext cx="473400" cy="473400"/>
            <a:chOff x="1786339" y="1703401"/>
            <a:chExt cx="473400" cy="473400"/>
          </a:xfrm>
        </p:grpSpPr>
        <p:sp>
          <p:nvSpPr>
            <p:cNvPr id="85" name="Google Shape;85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4552889" y="1703401"/>
            <a:ext cx="473400" cy="473400"/>
            <a:chOff x="3814414" y="1703401"/>
            <a:chExt cx="473400" cy="473400"/>
          </a:xfrm>
        </p:grpSpPr>
        <p:sp>
          <p:nvSpPr>
            <p:cNvPr id="88" name="Google Shape;88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6925039" y="1703401"/>
            <a:ext cx="473400" cy="473400"/>
            <a:chOff x="5842489" y="1703401"/>
            <a:chExt cx="473400" cy="473400"/>
          </a:xfrm>
        </p:grpSpPr>
        <p:sp>
          <p:nvSpPr>
            <p:cNvPr id="91" name="Google Shape;91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5733064" y="3576300"/>
            <a:ext cx="473400" cy="473400"/>
            <a:chOff x="4852739" y="3576300"/>
            <a:chExt cx="473400" cy="473400"/>
          </a:xfrm>
        </p:grpSpPr>
        <p:sp>
          <p:nvSpPr>
            <p:cNvPr id="94" name="Google Shape;94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3299439" y="3576300"/>
            <a:ext cx="473400" cy="473400"/>
            <a:chOff x="2824664" y="3576300"/>
            <a:chExt cx="473400" cy="473400"/>
          </a:xfrm>
        </p:grpSpPr>
        <p:sp>
          <p:nvSpPr>
            <p:cNvPr id="97" name="Google Shape;97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b="0" i="0" sz="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171280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Atención!</a:t>
            </a:r>
            <a:endParaRPr b="0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11568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Tipos básicos: </a:t>
            </a:r>
            <a:r>
              <a:rPr i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Aditiva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i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General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 </a:t>
            </a:r>
            <a:r>
              <a:rPr i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SDPA</a:t>
            </a:r>
            <a:endParaRPr b="1" i="1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51856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Atención entrenable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892950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Definiciones básicas</a:t>
            </a:r>
            <a:endParaRPr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326575" y="4063600"/>
            <a:ext cx="1286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Mejorando la LSTM con un mecanismo de atención</a:t>
            </a:r>
            <a:endParaRPr b="1" i="0" sz="9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¡Atención!</a:t>
            </a:r>
            <a:endParaRPr/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81300" y="1660500"/>
            <a:ext cx="22734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DM Sans"/>
                <a:ea typeface="DM Sans"/>
                <a:cs typeface="DM Sans"/>
                <a:sym typeface="DM Sans"/>
              </a:rPr>
              <a:t>Originalmente la Atención fue desarrollada para traducción de texto</a:t>
            </a:r>
            <a:endParaRPr b="0" i="0" sz="19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Breve historia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3824300" y="4691400"/>
            <a:ext cx="517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850" y="704100"/>
            <a:ext cx="4133000" cy="4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7815800" y="3742200"/>
            <a:ext cx="12687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https://towardsdatascience.com/attention-and-its-different-forms-7fc3674d14dc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2. Definiciones básicas</a:t>
            </a:r>
            <a:endParaRPr sz="3700"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Búsqueda</a:t>
            </a:r>
            <a:r>
              <a:rPr lang="en"/>
              <a:t> por Clave-Valor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72400" y="1490575"/>
            <a:ext cx="28002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latin typeface="DM Sans"/>
                <a:ea typeface="DM Sans"/>
                <a:cs typeface="DM Sans"/>
                <a:sym typeface="DM Sans"/>
              </a:rPr>
              <a:t>Q, K, V</a:t>
            </a:r>
            <a:endParaRPr b="1" i="0" sz="23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Query, Key, Value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Términos nacidos de las bases de datos.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Tendremos una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búsqueda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(Q), una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clave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(K) y un valor a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recuperar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(V)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07225" y="4663675"/>
            <a:ext cx="34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https://jalammar.github.io/illustrated-gpt2/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165" y="1580801"/>
            <a:ext cx="4865224" cy="26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672350" y="704099"/>
            <a:ext cx="3552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Alineamiento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72400" y="1490575"/>
            <a:ext cx="4937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Para hacer búsqueda:</a:t>
            </a:r>
            <a:br>
              <a:rPr lang="en" sz="2300">
                <a:latin typeface="DM Sans"/>
                <a:ea typeface="DM Sans"/>
                <a:cs typeface="DM Sans"/>
                <a:sym typeface="DM Sans"/>
              </a:rPr>
            </a:br>
            <a:r>
              <a:rPr lang="en">
                <a:latin typeface="DM Sans"/>
                <a:ea typeface="DM Sans"/>
                <a:cs typeface="DM Sans"/>
                <a:sym typeface="DM Sans"/>
              </a:rPr>
              <a:t>Usamos lo que queremos buscar (Q) y lo comparamos con las claves disponibles (K) de tal manera que, a partir de la relación entre Q y K encontraremos como buscar en V.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>
                <a:latin typeface="DM Sans"/>
                <a:ea typeface="DM Sans"/>
                <a:cs typeface="DM Sans"/>
                <a:sym typeface="DM Sans"/>
              </a:rPr>
              <a:t>Score(Q, K)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mide esta relación.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451825" y="4263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https://magazine.sebastianraschka.com/p/understanding-and-coding-self-attention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45385" t="0"/>
          <a:stretch/>
        </p:blipFill>
        <p:spPr>
          <a:xfrm>
            <a:off x="5451826" y="1052250"/>
            <a:ext cx="3000001" cy="31607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8003750" y="3049825"/>
            <a:ext cx="448200" cy="2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685800" y="1907650"/>
            <a:ext cx="8104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700"/>
              <a:t>3. Mecanismos de </a:t>
            </a:r>
            <a:r>
              <a:rPr lang="en" sz="3700"/>
              <a:t>atención</a:t>
            </a:r>
            <a:endParaRPr sz="3700"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672350" y="704100"/>
            <a:ext cx="5123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Algoritmo general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021950" y="1767450"/>
            <a:ext cx="710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1095875" y="1490575"/>
            <a:ext cx="71847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3 Pasos</a:t>
            </a:r>
            <a:endParaRPr sz="2300"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DM Sans"/>
              <a:buAutoNum type="arabicPeriod"/>
            </a:pP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Calcular el </a:t>
            </a: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Score(Q, K)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 de alineamiento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AutoNum type="arabicPeriod"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Normalizar 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el alineamiento, normalmente una 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activación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i="1" lang="en" sz="2100">
                <a:latin typeface="DM Sans"/>
                <a:ea typeface="DM Sans"/>
                <a:cs typeface="DM Sans"/>
                <a:sym typeface="DM Sans"/>
              </a:rPr>
              <a:t>softmax</a:t>
            </a:r>
            <a:endParaRPr i="1" sz="2100"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AutoNum type="arabicPeriod"/>
            </a:pP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Usar el alineamiento para </a:t>
            </a: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modificar </a:t>
            </a:r>
            <a:r>
              <a:rPr lang="en" sz="2100">
                <a:latin typeface="DM Sans"/>
                <a:ea typeface="DM Sans"/>
                <a:cs typeface="DM Sans"/>
                <a:sym typeface="DM Sans"/>
              </a:rPr>
              <a:t>V</a:t>
            </a:r>
            <a:endParaRPr sz="21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3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