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Dosi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e0afecb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1de0afec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▹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▸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⬩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⬞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o&#10;&#10;Descripción generada automáticamente con confianza baja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6738" y="69199"/>
            <a:ext cx="1650258" cy="6066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ghtning.ai/docs/pytorch/stable/common/trainer.html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towardsdatascience.com/transformers-explained-visually-part-3-multi-head-attention-deep-dive-1c1ff102485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rohitbandaru.github.io/blog/Transformer-Design-Guide-Pt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1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Transformers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74" name="Google Shape;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2" cy="3201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75" name="Google Shape;7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4. Codificación posicional</a:t>
            </a:r>
            <a:endParaRPr sz="2600"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Posiciones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978750" y="2022300"/>
            <a:ext cx="3792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El transformer no tiene conocimiento de la posición de cada elemento (si no se le indica)</a:t>
            </a:r>
            <a:endParaRPr b="1" i="0" sz="1800" u="none" cap="none" strike="noStrike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057200" y="1786050"/>
            <a:ext cx="3792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Varios tipos:</a:t>
            </a:r>
            <a:endParaRPr sz="1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2C34"/>
              </a:buClr>
              <a:buSzPts val="1800"/>
              <a:buFont typeface="DM Sans"/>
              <a:buAutoNum type="arabicPeriod"/>
            </a:pPr>
            <a:r>
              <a:rPr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Fixed embeddings</a:t>
            </a:r>
            <a:endParaRPr sz="1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Font typeface="DM Sans"/>
              <a:buAutoNum type="arabicPeriod"/>
            </a:pPr>
            <a:r>
              <a:rPr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Learnable embeddings</a:t>
            </a:r>
            <a:endParaRPr sz="1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Font typeface="DM Sans"/>
              <a:buAutoNum type="arabicPeriod"/>
            </a:pPr>
            <a:r>
              <a:rPr b="1"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RoPE</a:t>
            </a:r>
            <a:endParaRPr b="1" sz="1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942650" y="4003500"/>
            <a:ext cx="52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en" sz="1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Variables + Posicion → Entrada del transformer</a:t>
            </a:r>
            <a:endParaRPr b="1" i="1" sz="1800" u="none" cap="none" strike="noStrike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Rotary Positional Embeddings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50" y="1371650"/>
            <a:ext cx="5372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5. Transformer completo: Aplicación a visión</a:t>
            </a:r>
            <a:endParaRPr i="1" sz="26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ViT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Más información de Callbacks en su </a:t>
            </a:r>
            <a:r>
              <a:rPr b="0" i="0" lang="en" sz="11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Documentación Oficial</a:t>
            </a:r>
            <a:r>
              <a:rPr b="0" i="0" lang="en" sz="1100" u="none" cap="none" strike="noStrike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b="0" i="0" sz="1100" u="none" cap="none" strike="noStrike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913" y="1297998"/>
            <a:ext cx="4714184" cy="324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95400" y="3587071"/>
            <a:ext cx="490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11 - Transformers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6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1" cy="320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212" name="Google Shape;2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2371028"/>
            <a:ext cx="1069848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0" y="2371025"/>
            <a:ext cx="1069848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2119289" y="1703401"/>
            <a:ext cx="473400" cy="473400"/>
            <a:chOff x="1786339" y="1703401"/>
            <a:chExt cx="473400" cy="473400"/>
          </a:xfrm>
        </p:grpSpPr>
        <p:sp>
          <p:nvSpPr>
            <p:cNvPr id="85" name="Google Shape;85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552889" y="1703401"/>
            <a:ext cx="473400" cy="473400"/>
            <a:chOff x="3814414" y="1703401"/>
            <a:chExt cx="473400" cy="473400"/>
          </a:xfrm>
        </p:grpSpPr>
        <p:sp>
          <p:nvSpPr>
            <p:cNvPr id="88" name="Google Shape;88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6925039" y="1703401"/>
            <a:ext cx="473400" cy="473400"/>
            <a:chOff x="5842489" y="1703401"/>
            <a:chExt cx="473400" cy="473400"/>
          </a:xfrm>
        </p:grpSpPr>
        <p:sp>
          <p:nvSpPr>
            <p:cNvPr id="91" name="Google Shape;91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5733064" y="3576300"/>
            <a:ext cx="473400" cy="473400"/>
            <a:chOff x="4852739" y="3576300"/>
            <a:chExt cx="473400" cy="473400"/>
          </a:xfrm>
        </p:grpSpPr>
        <p:sp>
          <p:nvSpPr>
            <p:cNvPr id="94" name="Google Shape;94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3299439" y="3576300"/>
            <a:ext cx="473400" cy="473400"/>
            <a:chOff x="2824664" y="3576300"/>
            <a:chExt cx="473400" cy="473400"/>
          </a:xfrm>
        </p:grpSpPr>
        <p:sp>
          <p:nvSpPr>
            <p:cNvPr id="97" name="Google Shape;97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171280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Attention-only Neural Networks</a:t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11568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bloque transformer</a:t>
            </a:r>
            <a:endParaRPr b="1" i="1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51856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Everything together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89295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Transformers: Breve historia</a:t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326575" y="4063600"/>
            <a:ext cx="1286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Codificación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posicional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Attention-only Neural Networks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81300" y="1660500"/>
            <a:ext cx="7117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Una red neuronal puede basarse exclusivamente en mecanismos de atención entrenables, ¡excluyendo la red recurrente por completo!</a:t>
            </a:r>
            <a:endParaRPr b="0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672350" y="704100"/>
            <a:ext cx="6200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Attention-only Neural Networks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296375" y="3998713"/>
            <a:ext cx="28347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SDPA_1</a:t>
            </a:r>
            <a:endParaRPr sz="900"/>
          </a:p>
        </p:txBody>
      </p:sp>
      <p:sp>
        <p:nvSpPr>
          <p:cNvPr id="118" name="Google Shape;118;p15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296375" y="3689425"/>
            <a:ext cx="28347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SDPA_2</a:t>
            </a:r>
            <a:endParaRPr sz="900"/>
          </a:p>
        </p:txBody>
      </p:sp>
      <p:sp>
        <p:nvSpPr>
          <p:cNvPr id="120" name="Google Shape;120;p15"/>
          <p:cNvSpPr/>
          <p:nvPr/>
        </p:nvSpPr>
        <p:spPr>
          <a:xfrm>
            <a:off x="3296375" y="3384988"/>
            <a:ext cx="28347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SDPA_3</a:t>
            </a:r>
            <a:endParaRPr sz="900"/>
          </a:p>
        </p:txBody>
      </p:sp>
      <p:sp>
        <p:nvSpPr>
          <p:cNvPr id="121" name="Google Shape;121;p15"/>
          <p:cNvSpPr/>
          <p:nvPr/>
        </p:nvSpPr>
        <p:spPr>
          <a:xfrm>
            <a:off x="3296375" y="4499688"/>
            <a:ext cx="28347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Input</a:t>
            </a:r>
            <a:endParaRPr sz="900"/>
          </a:p>
        </p:txBody>
      </p:sp>
      <p:sp>
        <p:nvSpPr>
          <p:cNvPr id="122" name="Google Shape;122;p15"/>
          <p:cNvSpPr/>
          <p:nvPr/>
        </p:nvSpPr>
        <p:spPr>
          <a:xfrm>
            <a:off x="3296375" y="2888863"/>
            <a:ext cx="2834700" cy="1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Output</a:t>
            </a:r>
            <a:endParaRPr sz="900"/>
          </a:p>
        </p:txBody>
      </p:sp>
      <p:cxnSp>
        <p:nvCxnSpPr>
          <p:cNvPr id="123" name="Google Shape;123;p15"/>
          <p:cNvCxnSpPr>
            <a:stCxn id="121" idx="0"/>
            <a:endCxn id="117" idx="2"/>
          </p:cNvCxnSpPr>
          <p:nvPr/>
        </p:nvCxnSpPr>
        <p:spPr>
          <a:xfrm rot="10800000">
            <a:off x="4713725" y="4190388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17" idx="0"/>
            <a:endCxn id="119" idx="2"/>
          </p:cNvCxnSpPr>
          <p:nvPr/>
        </p:nvCxnSpPr>
        <p:spPr>
          <a:xfrm rot="10800000">
            <a:off x="4713725" y="3881113"/>
            <a:ext cx="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19" idx="0"/>
            <a:endCxn id="120" idx="2"/>
          </p:cNvCxnSpPr>
          <p:nvPr/>
        </p:nvCxnSpPr>
        <p:spPr>
          <a:xfrm rot="10800000">
            <a:off x="4713725" y="3576625"/>
            <a:ext cx="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20" idx="0"/>
            <a:endCxn id="122" idx="2"/>
          </p:cNvCxnSpPr>
          <p:nvPr/>
        </p:nvCxnSpPr>
        <p:spPr>
          <a:xfrm rot="10800000">
            <a:off x="4713725" y="3080488"/>
            <a:ext cx="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2. Breve historia</a:t>
            </a:r>
            <a:endParaRPr sz="3700"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Problema recurrencia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081300" y="1660500"/>
            <a:ext cx="711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DM Sans"/>
                <a:ea typeface="DM Sans"/>
                <a:cs typeface="DM Sans"/>
                <a:sym typeface="DM Sans"/>
              </a:rPr>
              <a:t>Una red recurrente es ITERATIVA</a:t>
            </a:r>
            <a:endParaRPr b="1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013100" y="3700275"/>
            <a:ext cx="711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DM Sans"/>
                <a:ea typeface="DM Sans"/>
                <a:cs typeface="DM Sans"/>
                <a:sym typeface="DM Sans"/>
              </a:rPr>
              <a:t>Una red de atención es PARALELA </a:t>
            </a:r>
            <a:endParaRPr b="1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081300" y="2175788"/>
            <a:ext cx="71178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La atencion surge para dar respuesta al coste computacional (en tiempo) a las redes recurrentes. Atention is all you need (Vaswani et al 2017) plantea por primera vez una red sin recurrencia.</a:t>
            </a:r>
            <a:endParaRPr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3</a:t>
            </a:r>
            <a:r>
              <a:rPr lang="en" sz="3700"/>
              <a:t>. El bloque transformer</a:t>
            </a:r>
            <a:endParaRPr sz="3700"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Multi-headed Scaled Dot Product Attention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451" y="1355837"/>
            <a:ext cx="3880699" cy="3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081300" y="2175800"/>
            <a:ext cx="26646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Uso de varios 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cómputos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 paralelos de 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atención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 más pequeños.</a:t>
            </a:r>
            <a:endParaRPr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049988" y="4481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https://towardsdatascience.com/transformers-explained-visually-part-3-multi-head-attention-deep-dive-1c1ff1024853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vanilla transformer block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021950" y="1767450"/>
            <a:ext cx="710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052650" y="1842275"/>
            <a:ext cx="40548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Algoritmo:</a:t>
            </a:r>
            <a:endParaRPr b="0" i="0" sz="23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Normalizar(x)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x_att = mhsa(x,x,x)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x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= Normalizar(x + x_att)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x_ffw = lineal(x)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x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= x + x_ffw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74" y="1103975"/>
            <a:ext cx="1482375" cy="34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5261063" y="4532975"/>
            <a:ext cx="320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https://rohitbandaru.github.io/blog/Transformer-Design-Guide-Pt1/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