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Dosis"/>
      <p:regular r:id="rId39"/>
      <p:bold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DM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gyFjgMY+eBTWqGBhb7yImXROZ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4F567A-DDDB-4531-A2EF-0DB6056AA507}">
  <a:tblStyle styleId="{D74F567A-DDDB-4531-A2EF-0DB6056AA5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osis-bold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DMSans-bold.fntdata"/><Relationship Id="rId45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DMSans-boldItalic.fntdata"/><Relationship Id="rId47" Type="http://schemas.openxmlformats.org/officeDocument/2006/relationships/font" Target="fonts/DMSans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Dosis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a2ca684e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1a2ca68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a2ca684e9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1a2ca684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a2ca684e9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1a2ca684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a2ca684e9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1a2ca684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a2ca684e9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1a2ca684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a2ca684e9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1a2ca684e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Desde un único módulo tenemos acceso a todos los dataloaders que vamos a usar para el entrenamiento e inferencia.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Lightning gestionará automáticamente cuando usar uno u otro.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a2ca684e9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1a2ca684e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Desde un único módulo tenemos acceso a todos los dataloaders que vamos a usar para el entrenamiento e inferencia.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Lightning gestionará automáticamente cuando usar uno u otro.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a2ca684e9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1a2ca684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a2ca684e9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1a2ca684e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a2ca684e9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a2ca684e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a2ca684e9_1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1a2ca684e9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Desde un único módulo tenemos acceso a todos los dataloaders que vamos a usar para el entrenamiento e inferencia.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Lightning gestionará automáticamente cuando usar uno u otro.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a2ca684e9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a2ca684e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a2ca684e9_1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a2ca684e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a2ca684e9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1a2ca684e9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2ca684e9_1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2ca684e9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a2ca684e9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a2ca684e9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a2ca684e9_1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a2ca684e9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a2ca684e9_1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a2ca684e9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a2ca684e9_1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1a2ca684e9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a2ca684e9_1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a2ca684e9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a2ca684e9_1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a2ca684e9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a2ca684e9_1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a2ca684e9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a2ca684e9_1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a2ca684e9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a2ca684e9_1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1a2ca684e9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a0f097fdc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1a0f097f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0f097fdc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1a0f097fd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a0f097fdc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1a0f097fd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0f097fdc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1a0f097fd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057fe12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1a057fe1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4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4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4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3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53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5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4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49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2" name="Google Shape;42;p4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background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2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▹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▸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⬩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⬞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o&#10;&#10;Descripción generada automáticamente con confianza baja" id="9" name="Google Shape;9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86738" y="69199"/>
            <a:ext cx="1650258" cy="6066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ightning.ai/docs/pytorch/stable/starter/introduction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ightning.ai/docs/pytorch/stable/data/datamodu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ightning.ai/docs/pytorch/stable/data/datamodul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hyperlink" Target="https://lightning.ai/docs/pytorch/stable/data/datamodu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hyperlink" Target="https://lightning.ai/docs/pytorch/stable/data/datamodul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ightning.ai/docs/pytorch/stable/data/datamodu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ightning.ai/docs/pytorch/stable/common/lightning_modu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ightning.ai/docs/pytorch/stable/common/lightning_mod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ightning.ai/docs/pytorch/stable/common/traine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ightning.ai/docs/pytorch/stable/common/trainer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ightning.ai/docs/pytorch/stable/common/trainer.html" TargetMode="External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hyperlink" Target="https://lightning.ai/docs/pytorch/stable/common/train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lightning.ai/docs/pytorch/stable/extensions/callbacks.html" TargetMode="External"/><Relationship Id="rId4" Type="http://schemas.openxmlformats.org/officeDocument/2006/relationships/hyperlink" Target="https://lightning.ai/docs/pytorch/stable/api/lightning.pytorch.callbacks.EarlyStopping.html#lightning.pytorch.callbacks.EarlyStopping" TargetMode="External"/><Relationship Id="rId5" Type="http://schemas.openxmlformats.org/officeDocument/2006/relationships/hyperlink" Target="https://lightning.ai/docs/pytorch/stable/api/lightning.pytorch.callbacks.ModelCheckpoint.html#lightning.pytorch.callbacks.ModelCheckpoint" TargetMode="External"/><Relationship Id="rId6" Type="http://schemas.openxmlformats.org/officeDocument/2006/relationships/hyperlink" Target="https://lightning.ai/docs/pytorch/stable/common/train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hyperlink" Target="https://lightning.ai/docs/pytorch/stable/common/trainer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ightning.ai/docs/pytorch/stable/extensions/logging.html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hyperlink" Target="https://lightning.ai/docs/pytorch/stable/extensions/logging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lightning.ai/docs/pytorch/stable/extensions/logging.html" TargetMode="External"/><Relationship Id="rId4" Type="http://schemas.openxmlformats.org/officeDocument/2006/relationships/hyperlink" Target="https://lightning.ai/docs/pytorch/stable/extensions/generated/lightning.pytorch.loggers.CSVLogger.html#lightning.pytorch.loggers.CSVLogger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ightning.ai/docs/pytorch/stable/extensions/logging.html" TargetMode="External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lightning.ai/docs/pytorch/stable/starter/introductio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ightning.ai/docs/pytorch/stable/starter/introduction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ghtning.ai/docs/pytorch/stable/starter/introduction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ightning.ai/docs/pytorch/stable/starter/introduction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lightning.ai/docs/pytorch/stable/starter/introduction.html" TargetMode="External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95388" y="3062825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Pytorch Basics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5 - Pytorch Lightning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74" name="Google Shape;7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2" cy="3201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75" name="Google Shape;7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a2ca684e9_0_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g31a2ca684e9_0_0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Funcionalidades avanzadas encapsuladas</a:t>
            </a:r>
            <a:endParaRPr/>
          </a:p>
        </p:txBody>
      </p:sp>
      <p:sp>
        <p:nvSpPr>
          <p:cNvPr id="176" name="Google Shape;176;g31a2ca684e9_0_0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En su página web se puede encontrar </a:t>
            </a:r>
            <a:r>
              <a:rPr lang="en" sz="1100" u="sng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 de gran utilidad!</a:t>
            </a:r>
            <a:endParaRPr sz="11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" name="Google Shape;177;g31a2ca684e9_0_0"/>
          <p:cNvSpPr txBox="1"/>
          <p:nvPr>
            <p:ph idx="1" type="body"/>
          </p:nvPr>
        </p:nvSpPr>
        <p:spPr>
          <a:xfrm>
            <a:off x="798325" y="1341000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Cambio de precisión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Entrenamientos más rápidos al combinar precisión simple y flotante de 16 bits (FP16) simplemente con la simpleza de añadir un argumento! (precision=16).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g31a2ca684e9_0_0"/>
          <p:cNvSpPr txBox="1"/>
          <p:nvPr>
            <p:ph idx="1" type="body"/>
          </p:nvPr>
        </p:nvSpPr>
        <p:spPr>
          <a:xfrm>
            <a:off x="2867350" y="1341000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Entrenamiento distribuido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Soporte nativo para entrenar en múltiples GPUs o nodos mediante distintas estrategias.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g31a2ca684e9_0_0"/>
          <p:cNvSpPr txBox="1"/>
          <p:nvPr>
            <p:ph idx="1" type="body"/>
          </p:nvPr>
        </p:nvSpPr>
        <p:spPr>
          <a:xfrm>
            <a:off x="5003100" y="1341000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Reinicio de entrenamiento (checkpointing)</a:t>
            </a:r>
            <a:endParaRPr b="1" sz="17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DM Sans"/>
                <a:ea typeface="DM Sans"/>
                <a:cs typeface="DM Sans"/>
                <a:sym typeface="DM Sans"/>
              </a:rPr>
              <a:t>Manejo automático de checkpoints y reanudación desde el último progreso.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g31a2ca684e9_0_0"/>
          <p:cNvSpPr txBox="1"/>
          <p:nvPr>
            <p:ph idx="1" type="body"/>
          </p:nvPr>
        </p:nvSpPr>
        <p:spPr>
          <a:xfrm>
            <a:off x="6855175" y="2241725"/>
            <a:ext cx="19188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…</a:t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a2ca684e9_0_17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3</a:t>
            </a:r>
            <a:r>
              <a:rPr lang="en" sz="3700"/>
              <a:t>. Manejo de Datos en PyTorch </a:t>
            </a:r>
            <a:r>
              <a:rPr lang="en" sz="3700"/>
              <a:t>Lightning</a:t>
            </a:r>
            <a:endParaRPr sz="3700"/>
          </a:p>
        </p:txBody>
      </p:sp>
      <p:sp>
        <p:nvSpPr>
          <p:cNvPr id="186" name="Google Shape;186;g31a2ca684e9_0_17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a2ca684e9_0_2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g31a2ca684e9_0_23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DataModule</a:t>
            </a:r>
            <a:endParaRPr/>
          </a:p>
        </p:txBody>
      </p:sp>
      <p:sp>
        <p:nvSpPr>
          <p:cNvPr id="193" name="Google Shape;193;g31a2ca684e9_0_23"/>
          <p:cNvSpPr txBox="1"/>
          <p:nvPr/>
        </p:nvSpPr>
        <p:spPr>
          <a:xfrm>
            <a:off x="1021950" y="1767450"/>
            <a:ext cx="71001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DM Sans"/>
                <a:ea typeface="DM Sans"/>
                <a:cs typeface="DM Sans"/>
                <a:sym typeface="DM Sans"/>
              </a:rPr>
              <a:t>¿Otra estructura de datos más?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latin typeface="DM Sans"/>
                <a:ea typeface="DM Sans"/>
                <a:cs typeface="DM Sans"/>
                <a:sym typeface="DM Sans"/>
              </a:rPr>
              <a:t>¿Desaprendemos los Dataset y los DataLoader de PyTorch base?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4" name="Google Shape;194;g31a2ca684e9_0_23"/>
          <p:cNvSpPr txBox="1"/>
          <p:nvPr/>
        </p:nvSpPr>
        <p:spPr>
          <a:xfrm>
            <a:off x="1021950" y="2065800"/>
            <a:ext cx="7100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NO</a:t>
            </a:r>
            <a:r>
              <a:rPr lang="en" sz="2500">
                <a:latin typeface="DM Sans"/>
                <a:ea typeface="DM Sans"/>
                <a:cs typeface="DM Sans"/>
                <a:sym typeface="DM Sans"/>
              </a:rPr>
              <a:t>, recordemos que Lightning no sustituye a PyTorch base, solo lo reorganiza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5" name="Google Shape;195;g31a2ca684e9_0_23"/>
          <p:cNvSpPr txBox="1"/>
          <p:nvPr/>
        </p:nvSpPr>
        <p:spPr>
          <a:xfrm>
            <a:off x="4597650" y="4691400"/>
            <a:ext cx="41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DataModule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a2ca684e9_0_3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g31a2ca684e9_0_35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DataModule</a:t>
            </a:r>
            <a:endParaRPr/>
          </a:p>
        </p:txBody>
      </p:sp>
      <p:sp>
        <p:nvSpPr>
          <p:cNvPr id="202" name="Google Shape;202;g31a2ca684e9_0_35"/>
          <p:cNvSpPr txBox="1"/>
          <p:nvPr/>
        </p:nvSpPr>
        <p:spPr>
          <a:xfrm>
            <a:off x="768700" y="1415850"/>
            <a:ext cx="38190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latin typeface="DM Sans"/>
                <a:ea typeface="DM Sans"/>
                <a:cs typeface="DM Sans"/>
                <a:sym typeface="DM Sans"/>
              </a:rPr>
              <a:t>Dataset</a:t>
            </a:r>
            <a:r>
              <a:rPr lang="en" sz="2500">
                <a:latin typeface="DM Sans"/>
                <a:ea typeface="DM Sans"/>
                <a:cs typeface="DM Sans"/>
                <a:sym typeface="DM Sans"/>
              </a:rPr>
              <a:t> 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torch.utils.data.Dataset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Colección </a:t>
            </a:r>
            <a:r>
              <a:rPr b="1" lang="en" sz="2000">
                <a:latin typeface="DM Sans"/>
                <a:ea typeface="DM Sans"/>
                <a:cs typeface="DM Sans"/>
                <a:sym typeface="DM Sans"/>
              </a:rPr>
              <a:t>organizada </a:t>
            </a: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de datos en crudo.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g31a2ca684e9_0_35"/>
          <p:cNvSpPr txBox="1"/>
          <p:nvPr/>
        </p:nvSpPr>
        <p:spPr>
          <a:xfrm>
            <a:off x="4698800" y="1415850"/>
            <a:ext cx="40614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latin typeface="DM Sans"/>
                <a:ea typeface="DM Sans"/>
                <a:cs typeface="DM Sans"/>
                <a:sym typeface="DM Sans"/>
              </a:rPr>
              <a:t>DataLoader</a:t>
            </a:r>
            <a:r>
              <a:rPr lang="en" sz="2500">
                <a:latin typeface="DM Sans"/>
                <a:ea typeface="DM Sans"/>
                <a:cs typeface="DM Sans"/>
                <a:sym typeface="DM Sans"/>
              </a:rPr>
              <a:t> </a:t>
            </a:r>
            <a:endParaRPr sz="25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torch.utils.data.DataLoader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Carga y organiza los datos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del dataset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 en lotes (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batches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), maneja el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orden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 y el 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preprocesamiento</a:t>
            </a:r>
            <a:r>
              <a:rPr b="1" lang="en" sz="1700">
                <a:latin typeface="DM Sans"/>
                <a:ea typeface="DM Sans"/>
                <a:cs typeface="DM Sans"/>
                <a:sym typeface="DM Sans"/>
              </a:rPr>
              <a:t> en paralelo.</a:t>
            </a:r>
            <a:r>
              <a:rPr lang="en" sz="170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7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4" name="Google Shape;204;g31a2ca684e9_0_35"/>
          <p:cNvSpPr txBox="1"/>
          <p:nvPr/>
        </p:nvSpPr>
        <p:spPr>
          <a:xfrm>
            <a:off x="4597650" y="4691400"/>
            <a:ext cx="41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DataModule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a2ca684e9_0_5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g31a2ca684e9_0_50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DataModule</a:t>
            </a:r>
            <a:endParaRPr/>
          </a:p>
        </p:txBody>
      </p:sp>
      <p:sp>
        <p:nvSpPr>
          <p:cNvPr id="211" name="Google Shape;211;g31a2ca684e9_0_50"/>
          <p:cNvSpPr txBox="1"/>
          <p:nvPr/>
        </p:nvSpPr>
        <p:spPr>
          <a:xfrm>
            <a:off x="1839700" y="12127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latin typeface="DM Sans"/>
                <a:ea typeface="DM Sans"/>
                <a:cs typeface="DM Sans"/>
                <a:sym typeface="DM Sans"/>
              </a:rPr>
              <a:t>Dataset</a:t>
            </a:r>
            <a:endParaRPr/>
          </a:p>
        </p:txBody>
      </p:sp>
      <p:pic>
        <p:nvPicPr>
          <p:cNvPr id="212" name="Google Shape;212;g31a2ca684e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50" y="1140000"/>
            <a:ext cx="619000" cy="7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31a2ca684e9_0_50"/>
          <p:cNvSpPr txBox="1"/>
          <p:nvPr/>
        </p:nvSpPr>
        <p:spPr>
          <a:xfrm>
            <a:off x="5997500" y="12127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latin typeface="DM Sans"/>
                <a:ea typeface="DM Sans"/>
                <a:cs typeface="DM Sans"/>
                <a:sym typeface="DM Sans"/>
              </a:rPr>
              <a:t>Dataset</a:t>
            </a:r>
            <a:endParaRPr/>
          </a:p>
        </p:txBody>
      </p:sp>
      <p:pic>
        <p:nvPicPr>
          <p:cNvPr id="214" name="Google Shape;214;g31a2ca684e9_0_50"/>
          <p:cNvPicPr preferRelativeResize="0"/>
          <p:nvPr/>
        </p:nvPicPr>
        <p:blipFill rotWithShape="1">
          <a:blip r:embed="rId4">
            <a:alphaModFix/>
          </a:blip>
          <a:srcRect b="0" l="5238" r="61587" t="0"/>
          <a:stretch/>
        </p:blipFill>
        <p:spPr>
          <a:xfrm>
            <a:off x="5167725" y="1014875"/>
            <a:ext cx="829771" cy="9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1a2ca684e9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875" y="2010875"/>
            <a:ext cx="3995648" cy="23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1a2ca684e9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475" y="2010875"/>
            <a:ext cx="3995648" cy="23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1a2ca684e9_0_50"/>
          <p:cNvSpPr txBox="1"/>
          <p:nvPr/>
        </p:nvSpPr>
        <p:spPr>
          <a:xfrm>
            <a:off x="4386750" y="2920100"/>
            <a:ext cx="370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=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18" name="Google Shape;218;g31a2ca684e9_0_50"/>
          <p:cNvSpPr txBox="1"/>
          <p:nvPr/>
        </p:nvSpPr>
        <p:spPr>
          <a:xfrm>
            <a:off x="4597650" y="4691400"/>
            <a:ext cx="41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DataModule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a2ca684e9_0_7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g31a2ca684e9_0_76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DataModule</a:t>
            </a:r>
            <a:endParaRPr/>
          </a:p>
        </p:txBody>
      </p:sp>
      <p:sp>
        <p:nvSpPr>
          <p:cNvPr id="225" name="Google Shape;225;g31a2ca684e9_0_76"/>
          <p:cNvSpPr txBox="1"/>
          <p:nvPr/>
        </p:nvSpPr>
        <p:spPr>
          <a:xfrm>
            <a:off x="1839700" y="12127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latin typeface="DM Sans"/>
                <a:ea typeface="DM Sans"/>
                <a:cs typeface="DM Sans"/>
                <a:sym typeface="DM Sans"/>
              </a:rPr>
              <a:t>DataLoader</a:t>
            </a:r>
            <a:endParaRPr/>
          </a:p>
        </p:txBody>
      </p:sp>
      <p:pic>
        <p:nvPicPr>
          <p:cNvPr id="226" name="Google Shape;226;g31a2ca684e9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50" y="1140000"/>
            <a:ext cx="619000" cy="7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1a2ca684e9_0_76"/>
          <p:cNvSpPr txBox="1"/>
          <p:nvPr/>
        </p:nvSpPr>
        <p:spPr>
          <a:xfrm>
            <a:off x="5997500" y="12127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latin typeface="DM Sans"/>
                <a:ea typeface="DM Sans"/>
                <a:cs typeface="DM Sans"/>
                <a:sym typeface="DM Sans"/>
              </a:rPr>
              <a:t>DataLoader</a:t>
            </a:r>
            <a:endParaRPr/>
          </a:p>
        </p:txBody>
      </p:sp>
      <p:pic>
        <p:nvPicPr>
          <p:cNvPr id="228" name="Google Shape;228;g31a2ca684e9_0_76"/>
          <p:cNvPicPr preferRelativeResize="0"/>
          <p:nvPr/>
        </p:nvPicPr>
        <p:blipFill rotWithShape="1">
          <a:blip r:embed="rId4">
            <a:alphaModFix/>
          </a:blip>
          <a:srcRect b="0" l="5238" r="61587" t="0"/>
          <a:stretch/>
        </p:blipFill>
        <p:spPr>
          <a:xfrm>
            <a:off x="5167725" y="1014875"/>
            <a:ext cx="829771" cy="99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1a2ca684e9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25" y="2086866"/>
            <a:ext cx="4123001" cy="186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1a2ca684e9_0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926" y="2163275"/>
            <a:ext cx="3777656" cy="23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1a2ca684e9_0_76"/>
          <p:cNvSpPr txBox="1"/>
          <p:nvPr/>
        </p:nvSpPr>
        <p:spPr>
          <a:xfrm>
            <a:off x="4597650" y="4691400"/>
            <a:ext cx="41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DataModule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a2ca684e9_0_9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g31a2ca684e9_0_92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DataModule</a:t>
            </a:r>
            <a:endParaRPr/>
          </a:p>
        </p:txBody>
      </p:sp>
      <p:sp>
        <p:nvSpPr>
          <p:cNvPr id="238" name="Google Shape;238;g31a2ca684e9_0_92"/>
          <p:cNvSpPr txBox="1"/>
          <p:nvPr/>
        </p:nvSpPr>
        <p:spPr>
          <a:xfrm>
            <a:off x="4597650" y="4691400"/>
            <a:ext cx="41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DataModule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39" name="Google Shape;239;g31a2ca684e9_0_92"/>
          <p:cNvGraphicFramePr/>
          <p:nvPr/>
        </p:nvGraphicFramePr>
        <p:xfrm>
          <a:off x="856100" y="1415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{D74F567A-DDDB-4531-A2EF-0DB6056AA507}</a:tableStyleId>
              </a:tblPr>
              <a:tblGrid>
                <a:gridCol w="1064325"/>
                <a:gridCol w="1642775"/>
                <a:gridCol w="5199650"/>
              </a:tblGrid>
              <a:tr h="408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Funciones a implementar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Información</a:t>
                      </a:r>
                      <a:endParaRPr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815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Obligatorias</a:t>
                      </a:r>
                      <a:endParaRPr b="1" sz="1100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_init_()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Solo se ejecutará una vez al inicializar el DataModule. La usaremos normalmente para cargar los datos y fijar argumentos (batch size).</a:t>
                      </a:r>
                      <a:endParaRPr b="1" sz="17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150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setup(stage=None)</a:t>
                      </a:r>
                      <a:endParaRPr b="1" sz="1000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 ejecutará en función del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stage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 parte del entrenamiento (fit, test, predict…). Normalmente cargará los Dataset a partir de los datos en crudo.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150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train_dataloader()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 ejecutará al inicio del entrenamiento. Devolverá el DataLoader para el conjunto de entrenamiento a partir del respectivo Dataset.</a:t>
                      </a:r>
                      <a:endParaRPr b="1" sz="17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8150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val_dataloader()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 ejecutará al inicio del entrenamiento. Devolverá el DataLoader para el conjunto de validación a partir del respectivo Dataset.</a:t>
                      </a:r>
                      <a:endParaRPr b="1" sz="17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Opcionales</a:t>
                      </a:r>
                      <a:endParaRPr b="1" sz="11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prepare_data()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Esta función se ejecuta una vez al principio del entrenamiento. Normalmente se utiliza para descargar los dataset y que no ocupen memoria antes del entrenamiento.</a:t>
                      </a:r>
                      <a:endParaRPr b="1" sz="17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a2ca684e9_1_5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</a:t>
            </a:r>
            <a:r>
              <a:rPr lang="en" sz="2600"/>
              <a:t>. </a:t>
            </a:r>
            <a:r>
              <a:rPr lang="en" sz="2600"/>
              <a:t>Arquitectura y lógica de entrenamiento en un mismo módulo</a:t>
            </a:r>
            <a:endParaRPr sz="2600"/>
          </a:p>
        </p:txBody>
      </p:sp>
      <p:sp>
        <p:nvSpPr>
          <p:cNvPr id="245" name="Google Shape;245;g31a2ca684e9_1_5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a2ca684e9_1_32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g31a2ca684e9_1_32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DataModule</a:t>
            </a:r>
            <a:endParaRPr/>
          </a:p>
        </p:txBody>
      </p:sp>
      <p:sp>
        <p:nvSpPr>
          <p:cNvPr id="252" name="Google Shape;252;g31a2ca684e9_1_32"/>
          <p:cNvSpPr txBox="1"/>
          <p:nvPr/>
        </p:nvSpPr>
        <p:spPr>
          <a:xfrm>
            <a:off x="1021950" y="2073200"/>
            <a:ext cx="7100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El </a:t>
            </a:r>
            <a:r>
              <a:rPr b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LightningModule </a:t>
            </a: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encapsula en un único módulo la </a:t>
            </a:r>
            <a:r>
              <a:rPr b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arquitectura </a:t>
            </a: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de la red y la </a:t>
            </a:r>
            <a:r>
              <a:rPr b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lógica de entrenamiento.</a:t>
            </a:r>
            <a:endParaRPr b="1" sz="25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g31a2ca684e9_1_32"/>
          <p:cNvSpPr txBox="1"/>
          <p:nvPr/>
        </p:nvSpPr>
        <p:spPr>
          <a:xfrm>
            <a:off x="42044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LightningModule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a2ca684e9_1_1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LightningModule</a:t>
            </a:r>
            <a:endParaRPr/>
          </a:p>
        </p:txBody>
      </p:sp>
      <p:sp>
        <p:nvSpPr>
          <p:cNvPr id="259" name="Google Shape;259;g31a2ca684e9_1_1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g31a2ca684e9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5" y="1086977"/>
            <a:ext cx="2287517" cy="158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1a2ca684e9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163" y="2402561"/>
            <a:ext cx="3274873" cy="284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1a2ca684e9_1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325" y="556550"/>
            <a:ext cx="3980348" cy="464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31a2ca684e9_1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7712" y="1050940"/>
            <a:ext cx="2287526" cy="165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31a2ca684e9_1_11"/>
          <p:cNvSpPr/>
          <p:nvPr/>
        </p:nvSpPr>
        <p:spPr>
          <a:xfrm>
            <a:off x="921175" y="1550950"/>
            <a:ext cx="1607400" cy="85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1a2ca684e9_1_11"/>
          <p:cNvSpPr/>
          <p:nvPr/>
        </p:nvSpPr>
        <p:spPr>
          <a:xfrm>
            <a:off x="5792975" y="1086975"/>
            <a:ext cx="1464900" cy="46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1a2ca684e9_1_11"/>
          <p:cNvSpPr/>
          <p:nvPr/>
        </p:nvSpPr>
        <p:spPr>
          <a:xfrm>
            <a:off x="5689150" y="1896675"/>
            <a:ext cx="1464900" cy="39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1a2ca684e9_1_11"/>
          <p:cNvSpPr/>
          <p:nvPr/>
        </p:nvSpPr>
        <p:spPr>
          <a:xfrm>
            <a:off x="1647300" y="3608350"/>
            <a:ext cx="1912200" cy="285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1a2ca684e9_1_11"/>
          <p:cNvSpPr/>
          <p:nvPr/>
        </p:nvSpPr>
        <p:spPr>
          <a:xfrm>
            <a:off x="5748950" y="2428875"/>
            <a:ext cx="1464900" cy="37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a2ca684e9_1_11"/>
          <p:cNvSpPr/>
          <p:nvPr/>
        </p:nvSpPr>
        <p:spPr>
          <a:xfrm>
            <a:off x="1457150" y="2896000"/>
            <a:ext cx="948900" cy="7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1a2ca684e9_1_11"/>
          <p:cNvSpPr/>
          <p:nvPr/>
        </p:nvSpPr>
        <p:spPr>
          <a:xfrm>
            <a:off x="5792975" y="1611575"/>
            <a:ext cx="1361100" cy="70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1a2ca684e9_1_11"/>
          <p:cNvSpPr/>
          <p:nvPr/>
        </p:nvSpPr>
        <p:spPr>
          <a:xfrm>
            <a:off x="3042700" y="1425225"/>
            <a:ext cx="1636200" cy="579900"/>
          </a:xfrm>
          <a:prstGeom prst="rect">
            <a:avLst/>
          </a:prstGeom>
          <a:noFill/>
          <a:ln cap="flat" cmpd="sng" w="19050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1a2ca684e9_1_11"/>
          <p:cNvSpPr/>
          <p:nvPr/>
        </p:nvSpPr>
        <p:spPr>
          <a:xfrm>
            <a:off x="5792975" y="3615025"/>
            <a:ext cx="1361100" cy="378900"/>
          </a:xfrm>
          <a:prstGeom prst="rect">
            <a:avLst/>
          </a:prstGeom>
          <a:noFill/>
          <a:ln cap="flat" cmpd="sng" w="19050">
            <a:solidFill>
              <a:srgbClr val="98C3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1a2ca684e9_1_11"/>
          <p:cNvSpPr/>
          <p:nvPr/>
        </p:nvSpPr>
        <p:spPr>
          <a:xfrm>
            <a:off x="1336500" y="4111725"/>
            <a:ext cx="2815800" cy="777300"/>
          </a:xfrm>
          <a:prstGeom prst="rect">
            <a:avLst/>
          </a:prstGeom>
          <a:noFill/>
          <a:ln cap="flat" cmpd="sng" w="19050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1a2ca684e9_1_11"/>
          <p:cNvSpPr/>
          <p:nvPr/>
        </p:nvSpPr>
        <p:spPr>
          <a:xfrm>
            <a:off x="3042700" y="2061925"/>
            <a:ext cx="1636200" cy="378900"/>
          </a:xfrm>
          <a:prstGeom prst="rect">
            <a:avLst/>
          </a:prstGeom>
          <a:noFill/>
          <a:ln cap="flat" cmpd="sng" w="19050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1a2ca684e9_1_11"/>
          <p:cNvSpPr/>
          <p:nvPr/>
        </p:nvSpPr>
        <p:spPr>
          <a:xfrm>
            <a:off x="5792975" y="1689325"/>
            <a:ext cx="2481900" cy="174300"/>
          </a:xfrm>
          <a:prstGeom prst="rect">
            <a:avLst/>
          </a:prstGeom>
          <a:noFill/>
          <a:ln cap="flat" cmpd="sng" w="19050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1a2ca684e9_1_11"/>
          <p:cNvSpPr/>
          <p:nvPr/>
        </p:nvSpPr>
        <p:spPr>
          <a:xfrm>
            <a:off x="5748950" y="2807775"/>
            <a:ext cx="1843200" cy="545400"/>
          </a:xfrm>
          <a:prstGeom prst="rect">
            <a:avLst/>
          </a:prstGeom>
          <a:noFill/>
          <a:ln cap="flat" cmpd="sng" w="19050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1a2ca684e9_1_11"/>
          <p:cNvSpPr/>
          <p:nvPr/>
        </p:nvSpPr>
        <p:spPr>
          <a:xfrm>
            <a:off x="5792975" y="3993925"/>
            <a:ext cx="1799100" cy="545400"/>
          </a:xfrm>
          <a:prstGeom prst="rect">
            <a:avLst/>
          </a:prstGeom>
          <a:noFill/>
          <a:ln cap="flat" cmpd="sng" w="19050">
            <a:solidFill>
              <a:srgbClr val="D19A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1a2ca684e9_1_11"/>
          <p:cNvSpPr/>
          <p:nvPr/>
        </p:nvSpPr>
        <p:spPr>
          <a:xfrm>
            <a:off x="1457150" y="2966200"/>
            <a:ext cx="1843200" cy="702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1a2ca684e9_1_11"/>
          <p:cNvSpPr/>
          <p:nvPr/>
        </p:nvSpPr>
        <p:spPr>
          <a:xfrm>
            <a:off x="5689150" y="4743525"/>
            <a:ext cx="1912200" cy="1455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g31a2ca684e9_1_11"/>
          <p:cNvGrpSpPr/>
          <p:nvPr/>
        </p:nvGrpSpPr>
        <p:grpSpPr>
          <a:xfrm>
            <a:off x="4329075" y="144525"/>
            <a:ext cx="1041600" cy="174300"/>
            <a:chOff x="874525" y="32625"/>
            <a:chExt cx="1041600" cy="174300"/>
          </a:xfrm>
        </p:grpSpPr>
        <p:sp>
          <p:nvSpPr>
            <p:cNvPr id="281" name="Google Shape;281;g31a2ca684e9_1_11"/>
            <p:cNvSpPr/>
            <p:nvPr/>
          </p:nvSpPr>
          <p:spPr>
            <a:xfrm>
              <a:off x="874525" y="61275"/>
              <a:ext cx="128100" cy="11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2" name="Google Shape;282;g31a2ca684e9_1_11"/>
            <p:cNvSpPr txBox="1"/>
            <p:nvPr/>
          </p:nvSpPr>
          <p:spPr>
            <a:xfrm>
              <a:off x="1002625" y="32625"/>
              <a:ext cx="9135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Arquitectura</a:t>
              </a:r>
              <a:endParaRPr b="1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3" name="Google Shape;283;g31a2ca684e9_1_11"/>
          <p:cNvGrpSpPr/>
          <p:nvPr/>
        </p:nvGrpSpPr>
        <p:grpSpPr>
          <a:xfrm>
            <a:off x="5312500" y="144525"/>
            <a:ext cx="1041600" cy="174300"/>
            <a:chOff x="874525" y="32625"/>
            <a:chExt cx="1041600" cy="174300"/>
          </a:xfrm>
        </p:grpSpPr>
        <p:sp>
          <p:nvSpPr>
            <p:cNvPr id="284" name="Google Shape;284;g31a2ca684e9_1_11"/>
            <p:cNvSpPr/>
            <p:nvPr/>
          </p:nvSpPr>
          <p:spPr>
            <a:xfrm>
              <a:off x="874525" y="61275"/>
              <a:ext cx="128100" cy="117000"/>
            </a:xfrm>
            <a:prstGeom prst="rect">
              <a:avLst/>
            </a:prstGeom>
            <a:solidFill>
              <a:srgbClr val="9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5" name="Google Shape;285;g31a2ca684e9_1_11"/>
            <p:cNvSpPr txBox="1"/>
            <p:nvPr/>
          </p:nvSpPr>
          <p:spPr>
            <a:xfrm>
              <a:off x="1002625" y="32625"/>
              <a:ext cx="9135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Evaluación</a:t>
              </a:r>
              <a:endParaRPr b="1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6" name="Google Shape;286;g31a2ca684e9_1_11"/>
          <p:cNvGrpSpPr/>
          <p:nvPr/>
        </p:nvGrpSpPr>
        <p:grpSpPr>
          <a:xfrm>
            <a:off x="4329075" y="318825"/>
            <a:ext cx="1041600" cy="174300"/>
            <a:chOff x="874525" y="32625"/>
            <a:chExt cx="1041600" cy="174300"/>
          </a:xfrm>
        </p:grpSpPr>
        <p:sp>
          <p:nvSpPr>
            <p:cNvPr id="287" name="Google Shape;287;g31a2ca684e9_1_11"/>
            <p:cNvSpPr/>
            <p:nvPr/>
          </p:nvSpPr>
          <p:spPr>
            <a:xfrm>
              <a:off x="874525" y="61275"/>
              <a:ext cx="128100" cy="117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8" name="Google Shape;288;g31a2ca684e9_1_11"/>
            <p:cNvSpPr txBox="1"/>
            <p:nvPr/>
          </p:nvSpPr>
          <p:spPr>
            <a:xfrm>
              <a:off x="1002625" y="32625"/>
              <a:ext cx="9135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Entrenamiento</a:t>
              </a:r>
              <a:endParaRPr b="1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89" name="Google Shape;289;g31a2ca684e9_1_11"/>
          <p:cNvGrpSpPr/>
          <p:nvPr/>
        </p:nvGrpSpPr>
        <p:grpSpPr>
          <a:xfrm>
            <a:off x="5312500" y="318825"/>
            <a:ext cx="1041600" cy="174300"/>
            <a:chOff x="874525" y="32625"/>
            <a:chExt cx="1041600" cy="174300"/>
          </a:xfrm>
        </p:grpSpPr>
        <p:sp>
          <p:nvSpPr>
            <p:cNvPr id="290" name="Google Shape;290;g31a2ca684e9_1_11"/>
            <p:cNvSpPr/>
            <p:nvPr/>
          </p:nvSpPr>
          <p:spPr>
            <a:xfrm>
              <a:off x="874525" y="61275"/>
              <a:ext cx="128100" cy="117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1" name="Google Shape;291;g31a2ca684e9_1_11"/>
            <p:cNvSpPr txBox="1"/>
            <p:nvPr/>
          </p:nvSpPr>
          <p:spPr>
            <a:xfrm>
              <a:off x="1002625" y="32625"/>
              <a:ext cx="9135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Loss</a:t>
              </a:r>
              <a:endParaRPr b="1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92" name="Google Shape;292;g31a2ca684e9_1_11"/>
          <p:cNvGrpSpPr/>
          <p:nvPr/>
        </p:nvGrpSpPr>
        <p:grpSpPr>
          <a:xfrm>
            <a:off x="6172250" y="144525"/>
            <a:ext cx="1041600" cy="174300"/>
            <a:chOff x="874525" y="32625"/>
            <a:chExt cx="1041600" cy="174300"/>
          </a:xfrm>
        </p:grpSpPr>
        <p:sp>
          <p:nvSpPr>
            <p:cNvPr id="293" name="Google Shape;293;g31a2ca684e9_1_11"/>
            <p:cNvSpPr/>
            <p:nvPr/>
          </p:nvSpPr>
          <p:spPr>
            <a:xfrm>
              <a:off x="874525" y="61275"/>
              <a:ext cx="128100" cy="117000"/>
            </a:xfrm>
            <a:prstGeom prst="rect">
              <a:avLst/>
            </a:prstGeom>
            <a:solidFill>
              <a:srgbClr val="D19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4" name="Google Shape;294;g31a2ca684e9_1_11"/>
            <p:cNvSpPr txBox="1"/>
            <p:nvPr/>
          </p:nvSpPr>
          <p:spPr>
            <a:xfrm>
              <a:off x="1002625" y="32625"/>
              <a:ext cx="9135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Métricas y Logging</a:t>
              </a:r>
              <a:endParaRPr b="1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95" name="Google Shape;295;g31a2ca684e9_1_11"/>
          <p:cNvGrpSpPr/>
          <p:nvPr/>
        </p:nvGrpSpPr>
        <p:grpSpPr>
          <a:xfrm>
            <a:off x="6172250" y="318825"/>
            <a:ext cx="1041600" cy="174300"/>
            <a:chOff x="874525" y="32625"/>
            <a:chExt cx="1041600" cy="174300"/>
          </a:xfrm>
        </p:grpSpPr>
        <p:sp>
          <p:nvSpPr>
            <p:cNvPr id="296" name="Google Shape;296;g31a2ca684e9_1_11"/>
            <p:cNvSpPr/>
            <p:nvPr/>
          </p:nvSpPr>
          <p:spPr>
            <a:xfrm>
              <a:off x="874525" y="61275"/>
              <a:ext cx="128100" cy="117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97" name="Google Shape;297;g31a2ca684e9_1_11"/>
            <p:cNvSpPr txBox="1"/>
            <p:nvPr/>
          </p:nvSpPr>
          <p:spPr>
            <a:xfrm>
              <a:off x="1002625" y="32625"/>
              <a:ext cx="9135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Optimizador</a:t>
              </a:r>
              <a:endParaRPr b="1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2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4" name="Google Shape;84;p2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5" name="Google Shape;85;p2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" name="Google Shape;86;p2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7" name="Google Shape;87;p2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8" name="Google Shape;88;p2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2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0" name="Google Shape;90;p2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1" name="Google Shape;91;p2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3" name="Google Shape;93;p2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4" name="Google Shape;94;p2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2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2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97" name="Google Shape;97;p2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2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9" name="Google Shape;99;p2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0" name="Google Shape;100;p2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1" name="Google Shape;101;p2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2" name="Google Shape;102;p2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es PyTorch </a:t>
            </a: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Lightning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2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Manejo de datos: </a:t>
            </a: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DataModule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2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Funciones que reaccionan a eventos: </a:t>
            </a: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Callbacks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2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Comparativa 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PyTorch base</a:t>
            </a:r>
            <a:endParaRPr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" name="Google Shape;106;p29"/>
          <p:cNvSpPr txBox="1"/>
          <p:nvPr/>
        </p:nvSpPr>
        <p:spPr>
          <a:xfrm>
            <a:off x="4446250" y="4063600"/>
            <a:ext cx="1286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Arquitectura y entrenamiento en un mismo módulo: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LightningModule y Trainer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2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Registro de métricas: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Loggers</a:t>
            </a:r>
            <a:endParaRPr b="1"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a2ca684e9_1_12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g31a2ca684e9_1_121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LightningModule</a:t>
            </a:r>
            <a:endParaRPr/>
          </a:p>
        </p:txBody>
      </p:sp>
      <p:graphicFrame>
        <p:nvGraphicFramePr>
          <p:cNvPr id="304" name="Google Shape;304;g31a2ca684e9_1_121"/>
          <p:cNvGraphicFramePr/>
          <p:nvPr/>
        </p:nvGraphicFramePr>
        <p:xfrm>
          <a:off x="856100" y="12146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{D74F567A-DDDB-4531-A2EF-0DB6056AA507}</a:tableStyleId>
              </a:tblPr>
              <a:tblGrid>
                <a:gridCol w="1064325"/>
                <a:gridCol w="1642775"/>
                <a:gridCol w="5199650"/>
              </a:tblGrid>
              <a:tr h="3729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Funciones a implementar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Información</a:t>
                      </a:r>
                      <a:endParaRPr u="none" cap="none" strike="noStrike"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54600">
                <a:tc rowSpan="5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Obligatorias</a:t>
                      </a:r>
                      <a:endParaRPr b="1" sz="1100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_init_()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Solo se ejecutará una vez al inicializar el LightningModule. La usaremos normalmente para definir la arquitectura de la red y ciertas funciones como la 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loss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 métricas. 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IMPORTANTE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todo lo que se defina aquí, irá al 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device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que se especifique en el Trainer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b="1" sz="16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0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forward()</a:t>
                      </a:r>
                      <a:endParaRPr b="1" sz="1000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Como el forward de un nn.Module de PyTorch base. Es un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classmethod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 que significa que para llamarlo, llamaremos al propio objeto con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self()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0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training_step(batch)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Definirá la manera en la que se procesa un único batch del datamodule.train_dataloader()</a:t>
                      </a:r>
                      <a:endParaRPr b="1" sz="17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0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val_dataloader(batch)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Definirá la manera en la que se procesa un único batch del datamodule.val_dataloader()</a:t>
                      </a:r>
                      <a:endParaRPr b="1" sz="17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6025">
                <a:tc vMerge="1"/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configure_optimizers()</a:t>
                      </a:r>
                      <a:endParaRPr b="1" sz="10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Definirá y devolverá el optimizador que usemos en entrenamiento.</a:t>
                      </a:r>
                      <a:endParaRPr b="1" sz="17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15665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Opcionales</a:t>
                      </a:r>
                      <a:endParaRPr b="1" sz="1100" u="none" cap="none" strike="noStrike">
                        <a:solidFill>
                          <a:srgbClr val="415665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MUCHÍSIMAS MÁS (HOOKS, CONFIGURACIONES, ETC) 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05" name="Google Shape;305;g31a2ca684e9_1_121"/>
          <p:cNvSpPr txBox="1"/>
          <p:nvPr/>
        </p:nvSpPr>
        <p:spPr>
          <a:xfrm>
            <a:off x="42044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LightningModule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a2ca684e9_1_7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g31a2ca684e9_1_7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</a:t>
            </a:r>
            <a:endParaRPr/>
          </a:p>
        </p:txBody>
      </p:sp>
      <p:sp>
        <p:nvSpPr>
          <p:cNvPr id="312" name="Google Shape;312;g31a2ca684e9_1_77"/>
          <p:cNvSpPr txBox="1"/>
          <p:nvPr/>
        </p:nvSpPr>
        <p:spPr>
          <a:xfrm>
            <a:off x="1103800" y="1343950"/>
            <a:ext cx="71001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Con el </a:t>
            </a:r>
            <a:r>
              <a:rPr b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DataModule </a:t>
            </a: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y el </a:t>
            </a:r>
            <a:r>
              <a:rPr b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LightningModule </a:t>
            </a: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ya está todo hecho. Ahora solo necesitamos </a:t>
            </a:r>
            <a:r>
              <a:rPr b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orquestarlo </a:t>
            </a: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según en función de ciertos parámetros que corresponden al entrenamiento (número de épocas). Aquí es donde entra el </a:t>
            </a:r>
            <a:r>
              <a:rPr b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Trainer.</a:t>
            </a:r>
            <a:endParaRPr b="1" sz="25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3" name="Google Shape;313;g31a2ca684e9_1_77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Trainer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a2ca684e9_1_13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g31a2ca684e9_1_130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Trainer</a:t>
            </a:r>
            <a:endParaRPr/>
          </a:p>
        </p:txBody>
      </p:sp>
      <p:sp>
        <p:nvSpPr>
          <p:cNvPr id="320" name="Google Shape;320;g31a2ca684e9_1_130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Trainer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1" name="Google Shape;321;g31a2ca684e9_1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00" y="1616275"/>
            <a:ext cx="6022398" cy="19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1a2ca684e9_1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0325" y="829650"/>
            <a:ext cx="2118400" cy="3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31a2ca684e9_1_130"/>
          <p:cNvSpPr/>
          <p:nvPr/>
        </p:nvSpPr>
        <p:spPr>
          <a:xfrm>
            <a:off x="7095850" y="1952625"/>
            <a:ext cx="888900" cy="205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a2ca684e9_1_140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5. Funciones que responden a eventos o </a:t>
            </a:r>
            <a:r>
              <a:rPr i="1" lang="en" sz="2600"/>
              <a:t>hooks</a:t>
            </a:r>
            <a:endParaRPr i="1" sz="2600"/>
          </a:p>
        </p:txBody>
      </p:sp>
      <p:sp>
        <p:nvSpPr>
          <p:cNvPr id="329" name="Google Shape;329;g31a2ca684e9_1_140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a2ca684e9_1_14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g31a2ca684e9_1_14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</a:t>
            </a:r>
            <a:endParaRPr/>
          </a:p>
        </p:txBody>
      </p:sp>
      <p:sp>
        <p:nvSpPr>
          <p:cNvPr id="336" name="Google Shape;336;g31a2ca684e9_1_145"/>
          <p:cNvSpPr txBox="1"/>
          <p:nvPr/>
        </p:nvSpPr>
        <p:spPr>
          <a:xfrm>
            <a:off x="1282400" y="1634175"/>
            <a:ext cx="4082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Lightning encapsula gran parte del entrenamiento pero nos otorga máxima flexibilidad a través de los </a:t>
            </a:r>
            <a:r>
              <a:rPr b="1" i="1" lang="en" sz="28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hooks</a:t>
            </a:r>
            <a:endParaRPr b="1" i="1" sz="28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7" name="Google Shape;337;g31a2ca684e9_1_145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 Callbacks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8" name="Google Shape;338;g31a2ca684e9_1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225" y="829650"/>
            <a:ext cx="2118400" cy="3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a2ca684e9_1_15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g31a2ca684e9_1_15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345" name="Google Shape;345;g31a2ca684e9_1_153"/>
          <p:cNvSpPr txBox="1"/>
          <p:nvPr/>
        </p:nvSpPr>
        <p:spPr>
          <a:xfrm>
            <a:off x="669525" y="1140000"/>
            <a:ext cx="81681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b="1" i="1" lang="en" sz="22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callbacks </a:t>
            </a:r>
            <a:r>
              <a:rPr lang="en" sz="22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son agrupaciones de estos </a:t>
            </a:r>
            <a:r>
              <a:rPr b="1" i="1" lang="en" sz="22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hooks </a:t>
            </a:r>
            <a:r>
              <a:rPr lang="en" sz="22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que sobreescriben el funcionamiento original del bucle de entrenamiento convencional</a:t>
            </a:r>
            <a:endParaRPr sz="25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46" name="Google Shape;346;g31a2ca684e9_1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375" y="2058600"/>
            <a:ext cx="7178400" cy="31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31a2ca684e9_1_153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 Callbacks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a2ca684e9_1_16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g31a2ca684e9_1_16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354" name="Google Shape;354;g31a2ca684e9_1_168"/>
          <p:cNvSpPr txBox="1"/>
          <p:nvPr/>
        </p:nvSpPr>
        <p:spPr>
          <a:xfrm>
            <a:off x="669525" y="1140000"/>
            <a:ext cx="816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Existen multitud de callbacks </a:t>
            </a:r>
            <a:r>
              <a:rPr b="1" lang="en" sz="1900" u="sng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 implementados</a:t>
            </a:r>
            <a:r>
              <a:rPr lang="en" sz="19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 en PyTorch Lightning</a:t>
            </a:r>
            <a:endParaRPr sz="22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5" name="Google Shape;355;g31a2ca684e9_1_168"/>
          <p:cNvSpPr txBox="1"/>
          <p:nvPr/>
        </p:nvSpPr>
        <p:spPr>
          <a:xfrm>
            <a:off x="844425" y="2062900"/>
            <a:ext cx="38190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EarlyStopping</a:t>
            </a:r>
            <a:endParaRPr sz="2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pytorch_lightning.callbacks.EarlyStopping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Monitoriza una métrica y detiene el entrenamiento cuando deja de mejorar.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6" name="Google Shape;356;g31a2ca684e9_1_168"/>
          <p:cNvSpPr txBox="1"/>
          <p:nvPr/>
        </p:nvSpPr>
        <p:spPr>
          <a:xfrm>
            <a:off x="4791425" y="2062900"/>
            <a:ext cx="38190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ModelCheckpoint</a:t>
            </a:r>
            <a:endParaRPr sz="2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pytorch_lightning.callbacks.ModelCheckpoint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Guarda el </a:t>
            </a:r>
            <a:r>
              <a:rPr i="1" lang="en" sz="2000">
                <a:latin typeface="DM Sans"/>
                <a:ea typeface="DM Sans"/>
                <a:cs typeface="DM Sans"/>
                <a:sym typeface="DM Sans"/>
              </a:rPr>
              <a:t>ckpt </a:t>
            </a: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del modelo monitorizando cierta métrica.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7" name="Google Shape;357;g31a2ca684e9_1_168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 Callbacks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a2ca684e9_1_18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g31a2ca684e9_1_18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pic>
        <p:nvPicPr>
          <p:cNvPr id="364" name="Google Shape;364;g31a2ca684e9_1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00" y="1874723"/>
            <a:ext cx="8839204" cy="139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31a2ca684e9_1_186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 Callbacks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a2ca684e9_1_181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6</a:t>
            </a:r>
            <a:r>
              <a:rPr lang="en" sz="3800"/>
              <a:t>. Registro de métricas</a:t>
            </a:r>
            <a:endParaRPr i="1" sz="3800"/>
          </a:p>
        </p:txBody>
      </p:sp>
      <p:sp>
        <p:nvSpPr>
          <p:cNvPr id="371" name="Google Shape;371;g31a2ca684e9_1_181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a2ca684e9_1_19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g31a2ca684e9_1_19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378" name="Google Shape;378;g31a2ca684e9_1_196"/>
          <p:cNvSpPr txBox="1"/>
          <p:nvPr/>
        </p:nvSpPr>
        <p:spPr>
          <a:xfrm>
            <a:off x="4643425" y="47895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Logging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79" name="Google Shape;379;g31a2ca684e9_1_196"/>
          <p:cNvPicPr preferRelativeResize="0"/>
          <p:nvPr/>
        </p:nvPicPr>
        <p:blipFill rotWithShape="1">
          <a:blip r:embed="rId4">
            <a:alphaModFix/>
          </a:blip>
          <a:srcRect b="10779" l="0" r="0" t="38304"/>
          <a:stretch/>
        </p:blipFill>
        <p:spPr>
          <a:xfrm>
            <a:off x="4994125" y="1488300"/>
            <a:ext cx="3980348" cy="236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31a2ca684e9_1_196"/>
          <p:cNvSpPr txBox="1"/>
          <p:nvPr/>
        </p:nvSpPr>
        <p:spPr>
          <a:xfrm>
            <a:off x="844425" y="1634175"/>
            <a:ext cx="408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El LightningModule tiene el atributo interno </a:t>
            </a:r>
            <a:r>
              <a:rPr b="1" i="1"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log </a:t>
            </a: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en el que podemos guardar cualquier métrica a lo largo del entrenamiento.</a:t>
            </a:r>
            <a:endParaRPr sz="2800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¿Qué es PyTorch Lightning?</a:t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a2ca684e9_1_20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g31a2ca684e9_1_20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387" name="Google Shape;387;g31a2ca684e9_1_205"/>
          <p:cNvSpPr txBox="1"/>
          <p:nvPr/>
        </p:nvSpPr>
        <p:spPr>
          <a:xfrm>
            <a:off x="968700" y="1590700"/>
            <a:ext cx="33636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Dos maneras diferentes de loggear</a:t>
            </a:r>
            <a:endParaRPr b="1"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Si añadimos tanto a una como a otra el argumento </a:t>
            </a:r>
            <a:r>
              <a:rPr b="1" i="1" lang="en" sz="1200">
                <a:latin typeface="DM Sans"/>
                <a:ea typeface="DM Sans"/>
                <a:cs typeface="DM Sans"/>
                <a:sym typeface="DM Sans"/>
              </a:rPr>
              <a:t>on_epoch=True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acumulará las métricas de manera automática y realizará la </a:t>
            </a: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media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al final de la época.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88" name="Google Shape;388;g31a2ca684e9_1_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300" y="1941588"/>
            <a:ext cx="4338623" cy="186261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31a2ca684e9_1_205"/>
          <p:cNvSpPr txBox="1"/>
          <p:nvPr/>
        </p:nvSpPr>
        <p:spPr>
          <a:xfrm>
            <a:off x="4643425" y="47895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Logging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a2ca684e9_1_22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g31a2ca684e9_1_22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396" name="Google Shape;396;g31a2ca684e9_1_225"/>
          <p:cNvSpPr txBox="1"/>
          <p:nvPr/>
        </p:nvSpPr>
        <p:spPr>
          <a:xfrm>
            <a:off x="968700" y="1590700"/>
            <a:ext cx="3363600" cy="2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Loggers</a:t>
            </a:r>
            <a:endParaRPr b="1"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Módulos de PytorchLightning que acceden al </a:t>
            </a:r>
            <a:r>
              <a:rPr b="1" i="1" lang="en" sz="1200">
                <a:latin typeface="DM Sans"/>
                <a:ea typeface="DM Sans"/>
                <a:cs typeface="DM Sans"/>
                <a:sym typeface="DM Sans"/>
              </a:rPr>
              <a:t>log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del LightningModule y guardan las métricas en diferentes formatos.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g31a2ca684e9_1_225"/>
          <p:cNvSpPr txBox="1"/>
          <p:nvPr/>
        </p:nvSpPr>
        <p:spPr>
          <a:xfrm>
            <a:off x="4643425" y="47895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Logging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g31a2ca684e9_1_225"/>
          <p:cNvSpPr txBox="1"/>
          <p:nvPr/>
        </p:nvSpPr>
        <p:spPr>
          <a:xfrm>
            <a:off x="4728825" y="1576150"/>
            <a:ext cx="38190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CSVLogger</a:t>
            </a:r>
            <a:endParaRPr sz="25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pytorch_lightning.loggers.CSVLogger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Logea localmente en un fichero CSV</a:t>
            </a: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a2ca684e9_1_23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g31a2ca684e9_1_23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05" name="Google Shape;405;g31a2ca684e9_1_237"/>
          <p:cNvSpPr txBox="1"/>
          <p:nvPr/>
        </p:nvSpPr>
        <p:spPr>
          <a:xfrm>
            <a:off x="4643425" y="47895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Más información del Logging en su </a:t>
            </a:r>
            <a:r>
              <a:rPr lang="en" sz="1100" u="sng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1100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6" name="Google Shape;406;g31a2ca684e9_1_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761873"/>
            <a:ext cx="8839203" cy="16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a2ca684e9_1_247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g31a2ca684e9_1_247"/>
          <p:cNvSpPr txBox="1"/>
          <p:nvPr/>
        </p:nvSpPr>
        <p:spPr>
          <a:xfrm>
            <a:off x="695388" y="3062825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Pytorch Basics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g31a2ca684e9_1_247"/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5 -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Pytorch Lightning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4" name="Google Shape;414;g31a2ca684e9_1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6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415" name="Google Shape;415;g31a2ca684e9_1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1" cy="3201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416" name="Google Shape;416;g31a2ca684e9_1_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7" y="611425"/>
            <a:ext cx="1094685" cy="4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1021950" y="1288450"/>
            <a:ext cx="71001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PyTorch Lightning es un </a:t>
            </a:r>
            <a:r>
              <a:rPr b="1" lang="en" sz="1900">
                <a:latin typeface="DM Sans"/>
                <a:ea typeface="DM Sans"/>
                <a:cs typeface="DM Sans"/>
                <a:sym typeface="DM Sans"/>
              </a:rPr>
              <a:t>wrapper </a:t>
            </a: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de PyTorch diseñado para </a:t>
            </a:r>
            <a:r>
              <a:rPr b="1" lang="en" sz="1900">
                <a:latin typeface="DM Sans"/>
                <a:ea typeface="DM Sans"/>
                <a:cs typeface="DM Sans"/>
                <a:sym typeface="DM Sans"/>
              </a:rPr>
              <a:t>estructurar y simplificar</a:t>
            </a: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 la lógica de entrenamiento. Su propósito principal es </a:t>
            </a:r>
            <a:r>
              <a:rPr b="1" lang="en" sz="1900">
                <a:latin typeface="DM Sans"/>
                <a:ea typeface="DM Sans"/>
                <a:cs typeface="DM Sans"/>
                <a:sym typeface="DM Sans"/>
              </a:rPr>
              <a:t>reducir la complejidad y la repetición del código, manteniendo toda la flexibilidad y personalización</a:t>
            </a: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 que ofrece PyTorch base.</a:t>
            </a:r>
            <a:endParaRPr sz="1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3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¿Qué es			  ?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En su página web se puede encontrar </a:t>
            </a:r>
            <a:r>
              <a:rPr lang="en" sz="1100" u="sng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 de gran utilidad!</a:t>
            </a:r>
            <a:endParaRPr sz="11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47200" y="3352075"/>
            <a:ext cx="744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Cuando pasas a utilizar Lightning, el código </a:t>
            </a:r>
            <a:r>
              <a:rPr b="1" lang="en" sz="21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NO se abstrae, sólo se organiza</a:t>
            </a: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.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0f097fdc_1_1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2. </a:t>
            </a:r>
            <a:r>
              <a:rPr lang="en" sz="3700"/>
              <a:t>¿Qué ventajas tiene frente a PyTorch base?</a:t>
            </a:r>
            <a:endParaRPr sz="3700"/>
          </a:p>
        </p:txBody>
      </p:sp>
      <p:sp>
        <p:nvSpPr>
          <p:cNvPr id="129" name="Google Shape;129;g31a0f097fdc_1_1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0f097fdc_1_1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g31a0f097fdc_1_17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Entrenamiento encapsulado</a:t>
            </a:r>
            <a:endParaRPr/>
          </a:p>
        </p:txBody>
      </p:sp>
      <p:sp>
        <p:nvSpPr>
          <p:cNvPr id="136" name="Google Shape;136;g31a0f097fdc_1_17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En su página web se puede encontrar </a:t>
            </a:r>
            <a:r>
              <a:rPr lang="en" sz="1100" u="sng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 de gran utilidad!</a:t>
            </a:r>
            <a:endParaRPr sz="11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g31a0f097fdc_1_17"/>
          <p:cNvSpPr txBox="1"/>
          <p:nvPr/>
        </p:nvSpPr>
        <p:spPr>
          <a:xfrm>
            <a:off x="672400" y="1490575"/>
            <a:ext cx="2800200" cy="24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No más bucles</a:t>
            </a:r>
            <a:endParaRPr b="1"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Lightning maneja los bucles de entrenamiento y validación de manera automática.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8" name="Google Shape;138;g31a0f097fdc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524" y="1125549"/>
            <a:ext cx="5235988" cy="32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1a0f097fdc_1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200" y="1125549"/>
            <a:ext cx="5671402" cy="32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0f097fdc_1_2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g31a0f097fdc_1_26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Entrenamiento encapsulado</a:t>
            </a:r>
            <a:endParaRPr/>
          </a:p>
        </p:txBody>
      </p:sp>
      <p:sp>
        <p:nvSpPr>
          <p:cNvPr id="146" name="Google Shape;146;g31a0f097fdc_1_26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En su página web se puede encontrar </a:t>
            </a:r>
            <a:r>
              <a:rPr lang="en" sz="1100" u="sng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 de gran utilidad!</a:t>
            </a:r>
            <a:endParaRPr sz="11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g31a0f097fdc_1_26"/>
          <p:cNvSpPr txBox="1"/>
          <p:nvPr/>
        </p:nvSpPr>
        <p:spPr>
          <a:xfrm>
            <a:off x="672350" y="1366675"/>
            <a:ext cx="28002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Manejo del gradiente</a:t>
            </a:r>
            <a:endParaRPr b="1"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Computación automática del gradiente y </a:t>
            </a:r>
            <a:r>
              <a:rPr i="1" lang="en">
                <a:latin typeface="DM Sans"/>
                <a:ea typeface="DM Sans"/>
                <a:cs typeface="DM Sans"/>
                <a:sym typeface="DM Sans"/>
              </a:rPr>
              <a:t>backward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8" name="Google Shape;148;g31a0f097fdc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950" y="1292399"/>
            <a:ext cx="5366648" cy="269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1a0f097fdc_1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287" y="1139999"/>
            <a:ext cx="5235988" cy="32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0f097fdc_1_34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g31a0f097fdc_1_34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Entrenamiento encapsulado</a:t>
            </a:r>
            <a:endParaRPr/>
          </a:p>
        </p:txBody>
      </p:sp>
      <p:sp>
        <p:nvSpPr>
          <p:cNvPr id="156" name="Google Shape;156;g31a0f097fdc_1_34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En su página web se puede encontrar </a:t>
            </a:r>
            <a:r>
              <a:rPr lang="en" sz="1100" u="sng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 de gran utilidad!</a:t>
            </a:r>
            <a:endParaRPr sz="11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g31a0f097fdc_1_34"/>
          <p:cNvSpPr txBox="1"/>
          <p:nvPr/>
        </p:nvSpPr>
        <p:spPr>
          <a:xfrm>
            <a:off x="672350" y="1366675"/>
            <a:ext cx="2800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Control del </a:t>
            </a:r>
            <a:r>
              <a:rPr b="1" i="1" lang="en" sz="2300">
                <a:latin typeface="DM Sans"/>
                <a:ea typeface="DM Sans"/>
                <a:cs typeface="DM Sans"/>
                <a:sym typeface="DM Sans"/>
              </a:rPr>
              <a:t>device</a:t>
            </a:r>
            <a:endParaRPr b="1" i="1"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Lightning encapsula el envío de los tensores a GPU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8" name="Google Shape;158;g31a0f097fdc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950" y="1292399"/>
            <a:ext cx="5366650" cy="244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1a0f097fdc_1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950" y="1292399"/>
            <a:ext cx="5366648" cy="26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31a057fe12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950" y="1292399"/>
            <a:ext cx="5366650" cy="244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1a057fe125_0_2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g31a057fe125_0_20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Entrenamiento encapsulado</a:t>
            </a:r>
            <a:endParaRPr/>
          </a:p>
        </p:txBody>
      </p:sp>
      <p:sp>
        <p:nvSpPr>
          <p:cNvPr id="167" name="Google Shape;167;g31a057fe125_0_20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En su página web se puede encontrar </a:t>
            </a:r>
            <a:r>
              <a:rPr lang="en" sz="1100" u="sng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 Oficial</a:t>
            </a:r>
            <a:r>
              <a:rPr lang="en" sz="11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 de gran utilidad!</a:t>
            </a:r>
            <a:endParaRPr sz="11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g31a057fe125_0_20"/>
          <p:cNvSpPr txBox="1"/>
          <p:nvPr/>
        </p:nvSpPr>
        <p:spPr>
          <a:xfrm>
            <a:off x="672350" y="1366675"/>
            <a:ext cx="2800200" cy="3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No más bucles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Lightning maneja los bucles de entrenamiento y validación de manera automática.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Manejo del gradiente</a:t>
            </a:r>
            <a:endParaRPr b="1"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Computación automática del gradiente y </a:t>
            </a:r>
            <a:r>
              <a:rPr i="1" lang="en" sz="1200">
                <a:latin typeface="DM Sans"/>
                <a:ea typeface="DM Sans"/>
                <a:cs typeface="DM Sans"/>
                <a:sym typeface="DM Sans"/>
              </a:rPr>
              <a:t>backward</a:t>
            </a:r>
            <a:endParaRPr i="1" sz="1200"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DM Sans"/>
              <a:buAutoNum type="arabicPeriod"/>
            </a:pPr>
            <a:r>
              <a:rPr b="1" lang="en" sz="1500">
                <a:latin typeface="DM Sans"/>
                <a:ea typeface="DM Sans"/>
                <a:cs typeface="DM Sans"/>
                <a:sym typeface="DM Sans"/>
              </a:rPr>
              <a:t>Control del </a:t>
            </a:r>
            <a:r>
              <a:rPr b="1" i="1" lang="en" sz="1500">
                <a:latin typeface="DM Sans"/>
                <a:ea typeface="DM Sans"/>
                <a:cs typeface="DM Sans"/>
                <a:sym typeface="DM Sans"/>
              </a:rPr>
              <a:t>device</a:t>
            </a:r>
            <a:endParaRPr b="1" i="1" sz="15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Lightning encapsula el envío de los tensores a GPU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9" name="Google Shape;169;g31a057fe125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2600" y="1125549"/>
            <a:ext cx="5671402" cy="32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