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Dosis"/>
      <p:regular r:id="rId39"/>
      <p:bold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DM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C793EB-384F-49D7-BC16-D6865B8EED49}">
  <a:tblStyle styleId="{E9C793EB-384F-49D7-BC16-D6865B8EED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osis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DMSans-bold.fntdata"/><Relationship Id="rId23" Type="http://schemas.openxmlformats.org/officeDocument/2006/relationships/slide" Target="slides/slide18.xml"/><Relationship Id="rId45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DM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DM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Dosis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36f54b1e0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236f54b1e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36f54b1e0_1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236f54b1e0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36f54b1e0_1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236f54b1e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36f54b1e0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236f54b1e0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6f54b1e0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236f54b1e0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36f54b1e0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236f54b1e0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6f54b1e0_1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236f54b1e0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36f54b1e0_1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236f54b1e0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36f54b1e0_1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236f54b1e0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36f54b1e0_1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236f54b1e0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36f54b1e0_1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236f54b1e0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7960d4cb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d7960d4c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7960d4cb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d7960d4c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7960d4cbc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d7960d4c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7960d4cbc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d7960d4c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7960d4cbc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d7960d4c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7960d4cbc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d7960d4cb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7960d4cbc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2d7960d4cb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d7960d4cbc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d7960d4cb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d7960d4cbc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2d7960d4cb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d7960d4cbc_0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d7960d4cb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7960d4cbc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d7960d4cb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7960d4cbc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d7960d4cb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1a2ca684e9_1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31a2ca684e9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36e0c7407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236e0c74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6f54b1e0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236f54b1e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0f097fdc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1a0f097f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36f54b1e0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236f54b1e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36f54b1e0_1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236f54b1e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▹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▸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⬩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⬞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o&#10;&#10;Descripción generada automáticamente con confianza baja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6738" y="69199"/>
            <a:ext cx="1650258" cy="6066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Graph Neural Networks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Shallow Encoders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73" name="Google Shape;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2" cy="3201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74" name="Google Shape;7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Shallow embeddings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844425" y="1403450"/>
            <a:ext cx="29355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Este </a:t>
            </a:r>
            <a:r>
              <a:rPr b="1" i="1" lang="en" sz="1500">
                <a:latin typeface="DM Sans"/>
                <a:ea typeface="DM Sans"/>
                <a:cs typeface="DM Sans"/>
                <a:sym typeface="DM Sans"/>
              </a:rPr>
              <a:t>embedding 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deberá recoger la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información posicional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de un nodo y su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contexto 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en el grafo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Dejaremos que un algoritmo de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machine learning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extraiga patrones de esta representación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375" y="1842075"/>
            <a:ext cx="5174800" cy="1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3.</a:t>
            </a:r>
            <a:r>
              <a:rPr lang="en" sz="3700"/>
              <a:t> Representación por caminos aleatorios</a:t>
            </a:r>
            <a:endParaRPr sz="3700"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Caminos aleatorios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844425" y="1655450"/>
            <a:ext cx="29355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Un camino aleatorio que 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atraviesa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un grafo nos da una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perspectiva no sesgada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del contexto de los nodos.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Nodos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con patrones de conexión similares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tienden a generar caminos con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distribuciones parecidas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25" y="1403450"/>
            <a:ext cx="3649375" cy="29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Caminos aleatorios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729150" y="3019150"/>
            <a:ext cx="39549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Flexibilidad en la captura de patrones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Dependiendo de la longitud que fijemos permitiremos obtener tanto información local como global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031925" y="3019150"/>
            <a:ext cx="39549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Cómputo </a:t>
            </a:r>
            <a:r>
              <a:rPr b="1" i="1" lang="en" sz="1600">
                <a:latin typeface="DM Sans"/>
                <a:ea typeface="DM Sans"/>
                <a:cs typeface="DM Sans"/>
                <a:sym typeface="DM Sans"/>
              </a:rPr>
              <a:t>ridículamente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eficiente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Su potencia está en su simpleza. Su complejidad es lineal y el algoritmo se reduce a generar números aleatorios.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69525" y="1775575"/>
            <a:ext cx="80268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Definiremos la similitud por caminos aleatorios entre dos nodos </a:t>
            </a:r>
            <a:r>
              <a:rPr b="1" lang="en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u </a:t>
            </a:r>
            <a:r>
              <a:rPr b="1" lang="en" sz="16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r>
              <a:rPr b="1" lang="en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 v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como </a:t>
            </a: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la probabilidad de que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v</a:t>
            </a: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aparezca en un camino aleatorio que empieza en </a:t>
            </a:r>
            <a:r>
              <a:rPr b="1" lang="en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endParaRPr sz="15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Random Walk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758800" y="1145600"/>
            <a:ext cx="39549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Fijamos una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longitud máxima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 para el camino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Partimos de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cierto nodo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"/>
              <a:buAutoNum type="arabicPeriod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Obtenemos sus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vecinos directos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"/>
              <a:buAutoNum type="arabicPeriod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Seleccionamos uno de manera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aleatoria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"/>
              <a:buAutoNum type="arabicPeriod"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Avanzamos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 al nodo seleccionado.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"/>
              <a:buAutoNum type="arabicPeriod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Si ya hemos llegado a la longitud fijada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terminamos el algoritmo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, si no,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volvemos al paso 2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5711388" y="4339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Todos los </a:t>
            </a:r>
            <a:r>
              <a:rPr i="1"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saltos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equiprobables!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213" y="963425"/>
            <a:ext cx="3334376" cy="33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844425" y="5600"/>
            <a:ext cx="6337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DeepWalk = RandomWalk + Word2Vec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810675" y="1277475"/>
            <a:ext cx="81792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Para cada nodo podemos computar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múltiples Random Walks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 de manera que todas esas secuencias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representen en su conjunto el contexto de ese nodo en el grafo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810675" y="2242100"/>
            <a:ext cx="34434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Podemos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entender el camino como una secuencia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 (o incluso una </a:t>
            </a:r>
            <a:r>
              <a:rPr i="1" lang="en" sz="1600">
                <a:latin typeface="DM Sans"/>
                <a:ea typeface="DM Sans"/>
                <a:cs typeface="DM Sans"/>
                <a:sym typeface="DM Sans"/>
              </a:rPr>
              <a:t>frase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) y aplicar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Word2Vec 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para aprender representaciones de cada nodo basadas en su contexto.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844425" y="4079900"/>
            <a:ext cx="28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[1, 2, 4, 6, 4] </a:t>
            </a:r>
            <a:r>
              <a:rPr b="1" lang="en" sz="1050">
                <a:solidFill>
                  <a:schemeClr val="dk1"/>
                </a:solidFill>
              </a:rPr>
              <a:t> →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“1 2 4 6 4”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4397025" y="3220850"/>
            <a:ext cx="669600" cy="3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“1”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289025" y="3220850"/>
            <a:ext cx="669600" cy="3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“2”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4" name="Google Shape;254;p26"/>
          <p:cNvCxnSpPr>
            <a:stCxn id="252" idx="3"/>
            <a:endCxn id="253" idx="1"/>
          </p:cNvCxnSpPr>
          <p:nvPr/>
        </p:nvCxnSpPr>
        <p:spPr>
          <a:xfrm>
            <a:off x="5066625" y="3376550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5" name="Google Shape;255;p26"/>
          <p:cNvSpPr/>
          <p:nvPr/>
        </p:nvSpPr>
        <p:spPr>
          <a:xfrm>
            <a:off x="6181025" y="3220850"/>
            <a:ext cx="669600" cy="3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“4”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7073025" y="3220850"/>
            <a:ext cx="669600" cy="3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b="1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7965025" y="3220850"/>
            <a:ext cx="669600" cy="3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“4”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8" name="Google Shape;258;p26"/>
          <p:cNvCxnSpPr>
            <a:stCxn id="255" idx="3"/>
            <a:endCxn id="256" idx="1"/>
          </p:cNvCxnSpPr>
          <p:nvPr/>
        </p:nvCxnSpPr>
        <p:spPr>
          <a:xfrm>
            <a:off x="6850625" y="3376550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9" name="Google Shape;259;p26"/>
          <p:cNvCxnSpPr>
            <a:stCxn id="253" idx="3"/>
            <a:endCxn id="255" idx="1"/>
          </p:cNvCxnSpPr>
          <p:nvPr/>
        </p:nvCxnSpPr>
        <p:spPr>
          <a:xfrm>
            <a:off x="5958625" y="3376550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26"/>
          <p:cNvCxnSpPr>
            <a:stCxn id="256" idx="3"/>
            <a:endCxn id="257" idx="1"/>
          </p:cNvCxnSpPr>
          <p:nvPr/>
        </p:nvCxnSpPr>
        <p:spPr>
          <a:xfrm>
            <a:off x="7742625" y="3376550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26"/>
          <p:cNvCxnSpPr>
            <a:stCxn id="252" idx="0"/>
            <a:endCxn id="256" idx="0"/>
          </p:cNvCxnSpPr>
          <p:nvPr/>
        </p:nvCxnSpPr>
        <p:spPr>
          <a:xfrm flipH="1" rot="-5400000">
            <a:off x="6069525" y="1883150"/>
            <a:ext cx="600" cy="2676000"/>
          </a:xfrm>
          <a:prstGeom prst="curvedConnector3">
            <a:avLst>
              <a:gd fmla="val -12918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6"/>
          <p:cNvCxnSpPr>
            <a:stCxn id="253" idx="0"/>
            <a:endCxn id="256" idx="0"/>
          </p:cNvCxnSpPr>
          <p:nvPr/>
        </p:nvCxnSpPr>
        <p:spPr>
          <a:xfrm flipH="1" rot="-5400000">
            <a:off x="6515575" y="2329100"/>
            <a:ext cx="600" cy="1784100"/>
          </a:xfrm>
          <a:prstGeom prst="curvedConnector3">
            <a:avLst>
              <a:gd fmla="val -7853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6"/>
          <p:cNvCxnSpPr>
            <a:stCxn id="255" idx="0"/>
            <a:endCxn id="256" idx="0"/>
          </p:cNvCxnSpPr>
          <p:nvPr/>
        </p:nvCxnSpPr>
        <p:spPr>
          <a:xfrm flipH="1" rot="-5400000">
            <a:off x="6961475" y="2775200"/>
            <a:ext cx="600" cy="891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6"/>
          <p:cNvCxnSpPr>
            <a:stCxn id="257" idx="0"/>
            <a:endCxn id="256" idx="0"/>
          </p:cNvCxnSpPr>
          <p:nvPr/>
        </p:nvCxnSpPr>
        <p:spPr>
          <a:xfrm rot="5400000">
            <a:off x="7853575" y="2775200"/>
            <a:ext cx="600" cy="891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/>
        </p:nvSpPr>
        <p:spPr>
          <a:xfrm>
            <a:off x="4254075" y="3743150"/>
            <a:ext cx="4691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objetivo de entrenamiento de Word2Vec es reconstruir un elemento de la frase (palabra/nodo) dado el resto.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DeepWalk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1800050" y="31729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2353800" y="22530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2530175" y="393900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3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018050" y="325270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463975" y="37705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352800" y="25642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6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78" name="Google Shape;278;p27"/>
          <p:cNvCxnSpPr>
            <a:stCxn id="273" idx="4"/>
            <a:endCxn id="275" idx="1"/>
          </p:cNvCxnSpPr>
          <p:nvPr/>
        </p:nvCxnSpPr>
        <p:spPr>
          <a:xfrm>
            <a:off x="2536650" y="2624125"/>
            <a:ext cx="5349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>
            <a:stCxn id="275" idx="7"/>
            <a:endCxn id="277" idx="4"/>
          </p:cNvCxnSpPr>
          <p:nvPr/>
        </p:nvCxnSpPr>
        <p:spPr>
          <a:xfrm flipH="1" rot="10800000">
            <a:off x="3330194" y="2935346"/>
            <a:ext cx="2055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>
            <a:stCxn id="272" idx="6"/>
            <a:endCxn id="275" idx="2"/>
          </p:cNvCxnSpPr>
          <p:nvPr/>
        </p:nvCxnSpPr>
        <p:spPr>
          <a:xfrm>
            <a:off x="2165750" y="3358475"/>
            <a:ext cx="8523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7"/>
          <p:cNvCxnSpPr>
            <a:stCxn id="273" idx="4"/>
            <a:endCxn id="272" idx="7"/>
          </p:cNvCxnSpPr>
          <p:nvPr/>
        </p:nvCxnSpPr>
        <p:spPr>
          <a:xfrm flipH="1">
            <a:off x="2112150" y="2624125"/>
            <a:ext cx="424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7"/>
          <p:cNvCxnSpPr>
            <a:stCxn id="277" idx="4"/>
            <a:endCxn id="276" idx="0"/>
          </p:cNvCxnSpPr>
          <p:nvPr/>
        </p:nvCxnSpPr>
        <p:spPr>
          <a:xfrm>
            <a:off x="3535650" y="2935325"/>
            <a:ext cx="1113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7"/>
          <p:cNvCxnSpPr>
            <a:stCxn id="276" idx="2"/>
            <a:endCxn id="274" idx="6"/>
          </p:cNvCxnSpPr>
          <p:nvPr/>
        </p:nvCxnSpPr>
        <p:spPr>
          <a:xfrm flipH="1">
            <a:off x="2895775" y="3956075"/>
            <a:ext cx="5682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4" name="Google Shape;284;p27"/>
          <p:cNvGraphicFramePr/>
          <p:nvPr/>
        </p:nvGraphicFramePr>
        <p:xfrm>
          <a:off x="4497725" y="2253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491625"/>
                <a:gridCol w="681425"/>
                <a:gridCol w="649025"/>
                <a:gridCol w="403875"/>
                <a:gridCol w="620275"/>
              </a:tblGrid>
              <a:tr h="3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node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2.345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1.678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-0.121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2.453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234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0.643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.344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27"/>
          <p:cNvSpPr/>
          <p:nvPr/>
        </p:nvSpPr>
        <p:spPr>
          <a:xfrm>
            <a:off x="3950275" y="3276125"/>
            <a:ext cx="363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6" name="Google Shape;286;p27"/>
          <p:cNvGraphicFramePr/>
          <p:nvPr/>
        </p:nvGraphicFramePr>
        <p:xfrm>
          <a:off x="4497725" y="2253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494050"/>
                <a:gridCol w="684775"/>
                <a:gridCol w="652250"/>
                <a:gridCol w="405850"/>
                <a:gridCol w="623325"/>
                <a:gridCol w="623325"/>
              </a:tblGrid>
              <a:tr h="3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node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label</a:t>
                      </a:r>
                      <a:endParaRPr sz="10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2.345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1.678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-0.121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2.453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0.643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1.344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" name="Google Shape;287;p27"/>
          <p:cNvSpPr txBox="1"/>
          <p:nvPr/>
        </p:nvSpPr>
        <p:spPr>
          <a:xfrm>
            <a:off x="810675" y="1277475"/>
            <a:ext cx="81792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Con estas características hemos obtenido una </a:t>
            </a:r>
            <a:r>
              <a:rPr b="1" i="1" lang="en" sz="1500">
                <a:latin typeface="DM Sans"/>
                <a:ea typeface="DM Sans"/>
                <a:cs typeface="DM Sans"/>
                <a:sym typeface="DM Sans"/>
              </a:rPr>
              <a:t>equivalencia tabular 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y podemos usar cualquier algoritmo de machine learning para resolver una tarea de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6751700" y="1548750"/>
            <a:ext cx="21084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clasificación</a:t>
            </a:r>
            <a:endParaRPr b="1" sz="15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6751700" y="1548750"/>
            <a:ext cx="1383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regresión</a:t>
            </a:r>
            <a:endParaRPr b="1" sz="15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90" name="Google Shape;290;p27"/>
          <p:cNvGraphicFramePr/>
          <p:nvPr/>
        </p:nvGraphicFramePr>
        <p:xfrm>
          <a:off x="4497725" y="2253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494050"/>
                <a:gridCol w="684775"/>
                <a:gridCol w="652250"/>
                <a:gridCol w="405850"/>
                <a:gridCol w="623325"/>
                <a:gridCol w="623325"/>
              </a:tblGrid>
              <a:tr h="3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node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10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label</a:t>
                      </a:r>
                      <a:endParaRPr sz="10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2.345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1.678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-0.121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2.453</a:t>
                      </a:r>
                      <a:endParaRPr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1.0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0.643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1.344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0.3</a:t>
                      </a:r>
                      <a:endParaRPr sz="9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4. Random Walk sesgado: Node2Vec</a:t>
            </a:r>
            <a:endParaRPr sz="3700"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844425" y="5600"/>
            <a:ext cx="5407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Limitaciones de Random Walk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844425" y="1833000"/>
            <a:ext cx="374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No evita que se pueda volver al nodo anterior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lo que puede suponer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quedarse atrapado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en zonas densas del grafo o a la realización de una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exploración redundante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4948700" y="1833000"/>
            <a:ext cx="382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elecciona nodos de manera equiprobable lo que supone que con mayor facilidad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se estanque en áreas cercanas y no pueda explorar patrones globales del grafo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0"/>
          <p:cNvSpPr txBox="1"/>
          <p:nvPr>
            <p:ph type="title"/>
          </p:nvPr>
        </p:nvSpPr>
        <p:spPr>
          <a:xfrm>
            <a:off x="844425" y="5600"/>
            <a:ext cx="5407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809300" y="1790025"/>
            <a:ext cx="824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Node2Vec 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es una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generalización 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de Random Walk que introduce dos hiperparámetros: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809300" y="2485075"/>
            <a:ext cx="36453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p: Return parameter (BFS-like)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Controla la probabilidad de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volver al nodo anterior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, valores altos(&gt;1)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reducen la probabilidad de regresar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5420725" y="2485075"/>
            <a:ext cx="3094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q: In-out parameter (DFS-like)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Controla la probabilidad de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visitar nodos no visitados recientemente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, valores altos(&gt;1)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favorecen la exploración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3" name="Google Shape;83;p1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4" name="Google Shape;84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7" name="Google Shape;87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0" name="Google Shape;90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3" name="Google Shape;93;p1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6" name="Google Shape;96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9" name="Google Shape;99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Aprendizaje representacional para grafos</a:t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Representación por caminos aleatorios: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RandomWalk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Embeddings para aristas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Embeddings para nodos en un grafo: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Shallow embeddings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446250" y="4063600"/>
            <a:ext cx="1286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</a:t>
            </a:r>
            <a:r>
              <a:rPr i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camino aleatorio: </a:t>
            </a: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Node2Vec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Embeddings para grafos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758800" y="1145600"/>
            <a:ext cx="44733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Fijamos una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longitud máxima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para el camino,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q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Partimos de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cierto nodo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Obtenemos sus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vecinos directos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DM Sans"/>
              <a:buAutoNum type="alphaL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Si el vecino es el nodo previo, la probabilidad es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1/p.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AutoNum type="alphaL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Si es vecino directo del nodo previo, la probabilidad es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AutoNum type="alphaL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Si no es ninguna de ambas (vecino lejano), la probabilidad es de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1/q.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Avanzamos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al nodo seleccionado.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Si ya hemos llegado a la longitud fijada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terminamos el algoritmo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, si no,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volvemos al paso 2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325" y="775125"/>
            <a:ext cx="3321649" cy="33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 txBox="1"/>
          <p:nvPr/>
        </p:nvSpPr>
        <p:spPr>
          <a:xfrm>
            <a:off x="5697513" y="40967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node2vec está realizado con p=5, q=2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2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594775" y="1294225"/>
            <a:ext cx="44733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Fijamos una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longitud máxima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para el camino,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q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Partimos de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cierto nodo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Obtenemos sus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vecinos directos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"/>
              <a:buAutoNum type="alphaL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Si el vecino es el nodo previo, la probabilidad es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1/p.</a:t>
            </a:r>
            <a:endParaRPr b="1"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lphaL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Si es vecino directo del nodo previo, la probabilidad es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lphaL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Si no es ninguna de ambas (vecino lejano), la probabilidad es de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1/q.</a:t>
            </a:r>
            <a:endParaRPr b="1"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Avanzamos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al nodo seleccionado.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Si ya hemos llegado a la longitud fijada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terminamos el algoritmo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, si no,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volvemos al paso 2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5872075" y="2372943"/>
            <a:ext cx="504000" cy="458700"/>
          </a:xfrm>
          <a:prstGeom prst="ellipse">
            <a:avLst/>
          </a:prstGeom>
          <a:solidFill>
            <a:srgbClr val="98C3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6635135" y="1236350"/>
            <a:ext cx="504000" cy="45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878177" y="3319475"/>
            <a:ext cx="504000" cy="45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3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7550462" y="2471510"/>
            <a:ext cx="504000" cy="45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8164940" y="3111314"/>
            <a:ext cx="504000" cy="45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8011743" y="1620857"/>
            <a:ext cx="504000" cy="45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6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6" name="Google Shape;336;p32"/>
          <p:cNvCxnSpPr>
            <a:stCxn id="331" idx="4"/>
            <a:endCxn id="333" idx="1"/>
          </p:cNvCxnSpPr>
          <p:nvPr/>
        </p:nvCxnSpPr>
        <p:spPr>
          <a:xfrm>
            <a:off x="6887135" y="1695050"/>
            <a:ext cx="7371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2"/>
          <p:cNvCxnSpPr>
            <a:stCxn id="333" idx="7"/>
            <a:endCxn id="335" idx="4"/>
          </p:cNvCxnSpPr>
          <p:nvPr/>
        </p:nvCxnSpPr>
        <p:spPr>
          <a:xfrm flipH="1" rot="10800000">
            <a:off x="7980653" y="2079685"/>
            <a:ext cx="2832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>
            <a:stCxn id="330" idx="6"/>
            <a:endCxn id="333" idx="2"/>
          </p:cNvCxnSpPr>
          <p:nvPr/>
        </p:nvCxnSpPr>
        <p:spPr>
          <a:xfrm>
            <a:off x="6376075" y="2602293"/>
            <a:ext cx="11745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2"/>
          <p:cNvCxnSpPr>
            <a:stCxn id="331" idx="4"/>
            <a:endCxn id="330" idx="7"/>
          </p:cNvCxnSpPr>
          <p:nvPr/>
        </p:nvCxnSpPr>
        <p:spPr>
          <a:xfrm flipH="1">
            <a:off x="6302135" y="1695050"/>
            <a:ext cx="5850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2"/>
          <p:cNvCxnSpPr>
            <a:stCxn id="335" idx="4"/>
            <a:endCxn id="334" idx="0"/>
          </p:cNvCxnSpPr>
          <p:nvPr/>
        </p:nvCxnSpPr>
        <p:spPr>
          <a:xfrm>
            <a:off x="8263743" y="2079557"/>
            <a:ext cx="153300" cy="10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2"/>
          <p:cNvCxnSpPr>
            <a:stCxn id="334" idx="2"/>
            <a:endCxn id="332" idx="6"/>
          </p:cNvCxnSpPr>
          <p:nvPr/>
        </p:nvCxnSpPr>
        <p:spPr>
          <a:xfrm flipH="1">
            <a:off x="7382240" y="3340664"/>
            <a:ext cx="78270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2"/>
          <p:cNvSpPr txBox="1"/>
          <p:nvPr/>
        </p:nvSpPr>
        <p:spPr>
          <a:xfrm>
            <a:off x="5770488" y="4046350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Simulemos un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node2vec con p=5, q=2 empezando en el nodo 1…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5</a:t>
            </a:r>
            <a:r>
              <a:rPr lang="en" sz="3700"/>
              <a:t>. Embeddings para aristas</a:t>
            </a:r>
            <a:endParaRPr sz="3700"/>
          </a:p>
        </p:txBody>
      </p:sp>
      <p:sp>
        <p:nvSpPr>
          <p:cNvPr id="348" name="Google Shape;348;p3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4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aristas: enfoque trivial</a:t>
            </a:r>
            <a:endParaRPr/>
          </a:p>
        </p:txBody>
      </p:sp>
      <p:sp>
        <p:nvSpPr>
          <p:cNvPr id="355" name="Google Shape;355;p34"/>
          <p:cNvSpPr txBox="1"/>
          <p:nvPr/>
        </p:nvSpPr>
        <p:spPr>
          <a:xfrm>
            <a:off x="3661275" y="1597413"/>
            <a:ext cx="52011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Obtenemos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embeddings para los nodos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agregamos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en función de las aristas que los conectan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mediante cierta operación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: suma, media, resta, máximo…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6" name="Google Shape;356;p34"/>
          <p:cNvGraphicFramePr/>
          <p:nvPr/>
        </p:nvGraphicFramePr>
        <p:xfrm>
          <a:off x="1366788" y="3038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454725"/>
                <a:gridCol w="612625"/>
                <a:gridCol w="590525"/>
                <a:gridCol w="382850"/>
                <a:gridCol w="564375"/>
              </a:tblGrid>
              <a:tr h="34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node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1.231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2.345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1.678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-0.121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2.453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0.643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1.344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7" name="Google Shape;357;p34"/>
          <p:cNvGrpSpPr/>
          <p:nvPr/>
        </p:nvGrpSpPr>
        <p:grpSpPr>
          <a:xfrm>
            <a:off x="1366800" y="1079756"/>
            <a:ext cx="1833360" cy="1914520"/>
            <a:chOff x="4668250" y="1880150"/>
            <a:chExt cx="2029625" cy="2057075"/>
          </a:xfrm>
        </p:grpSpPr>
        <p:sp>
          <p:nvSpPr>
            <p:cNvPr id="358" name="Google Shape;358;p34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364" name="Google Shape;364;p34"/>
            <p:cNvCxnSpPr>
              <a:stCxn id="359" idx="4"/>
              <a:endCxn id="361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34"/>
            <p:cNvCxnSpPr>
              <a:stCxn id="361" idx="7"/>
              <a:endCxn id="363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34"/>
            <p:cNvCxnSpPr>
              <a:stCxn id="358" idx="6"/>
              <a:endCxn id="361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4"/>
            <p:cNvCxnSpPr>
              <a:stCxn id="359" idx="4"/>
              <a:endCxn id="358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4"/>
            <p:cNvCxnSpPr>
              <a:stCxn id="363" idx="4"/>
              <a:endCxn id="362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4"/>
            <p:cNvCxnSpPr>
              <a:stCxn id="362" idx="2"/>
              <a:endCxn id="360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34"/>
          <p:cNvSpPr txBox="1"/>
          <p:nvPr/>
        </p:nvSpPr>
        <p:spPr>
          <a:xfrm>
            <a:off x="1524865" y="149577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(1,2)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1796424" y="2079066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2211589" y="149577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(2,4)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2520297" y="1676566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(4,6)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2935461" y="2046027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(6,5)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2356774" y="2483661"/>
            <a:ext cx="44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(3, 5)</a:t>
            </a:r>
            <a:endParaRPr sz="800">
              <a:solidFill>
                <a:schemeClr val="dk1"/>
              </a:solidFill>
            </a:endParaRPr>
          </a:p>
        </p:txBody>
      </p:sp>
      <p:graphicFrame>
        <p:nvGraphicFramePr>
          <p:cNvPr id="376" name="Google Shape;376;p34"/>
          <p:cNvGraphicFramePr/>
          <p:nvPr/>
        </p:nvGraphicFramePr>
        <p:xfrm>
          <a:off x="4494425" y="3038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717875"/>
                <a:gridCol w="995000"/>
                <a:gridCol w="947725"/>
                <a:gridCol w="589725"/>
                <a:gridCol w="905725"/>
              </a:tblGrid>
              <a:tr h="34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edge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(1, 2)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 + 1.231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 + (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-0.234)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 + (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-0.324)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(1, 4)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+ (-0.121)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 + 2.453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(2, 4)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1.231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+ (-0.121)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 + 1.234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 + 2.453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(4, 6)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-0.121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 + 1.344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2.453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(6, 5)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1.344 + (-0.234)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0.643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(3, 5)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 + 1.234</a:t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2.345 + (-0.234)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1.678 + 0.643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p34"/>
          <p:cNvSpPr/>
          <p:nvPr/>
        </p:nvSpPr>
        <p:spPr>
          <a:xfrm>
            <a:off x="4051513" y="3989950"/>
            <a:ext cx="363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3696167" y="3942838"/>
            <a:ext cx="10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5"/>
          <p:cNvGrpSpPr/>
          <p:nvPr/>
        </p:nvGrpSpPr>
        <p:grpSpPr>
          <a:xfrm>
            <a:off x="4935325" y="2999281"/>
            <a:ext cx="1833360" cy="1914520"/>
            <a:chOff x="4668250" y="1880150"/>
            <a:chExt cx="2029625" cy="2057075"/>
          </a:xfrm>
        </p:grpSpPr>
        <p:sp>
          <p:nvSpPr>
            <p:cNvPr id="384" name="Google Shape;384;p35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389" name="Google Shape;389;p35"/>
            <p:cNvCxnSpPr>
              <a:stCxn id="384" idx="4"/>
              <a:endCxn id="386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5"/>
            <p:cNvCxnSpPr>
              <a:stCxn id="386" idx="7"/>
              <a:endCxn id="388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35"/>
            <p:cNvCxnSpPr>
              <a:stCxn id="392" idx="6"/>
              <a:endCxn id="386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5"/>
            <p:cNvCxnSpPr>
              <a:stCxn id="384" idx="4"/>
              <a:endCxn id="392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35"/>
            <p:cNvCxnSpPr>
              <a:stCxn id="388" idx="4"/>
              <a:endCxn id="387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35"/>
            <p:cNvCxnSpPr>
              <a:stCxn id="387" idx="2"/>
              <a:endCxn id="385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35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5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aristas: Line Graph</a:t>
            </a: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807850" y="1342600"/>
            <a:ext cx="82710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DM Sans"/>
              <a:buAutoNum type="arabicPeriod"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Generamos el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LineGraph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Las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aristas pasan a ser los nodos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, estando conectados si entre las aristas existe un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nodo en común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DM Sans"/>
              <a:buAutoNum type="arabicPeriod"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Calculamos los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embeddings sobre los nodos del LineGraph.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99" name="Google Shape;399;p35"/>
          <p:cNvGrpSpPr/>
          <p:nvPr/>
        </p:nvGrpSpPr>
        <p:grpSpPr>
          <a:xfrm>
            <a:off x="2227650" y="2999281"/>
            <a:ext cx="1833360" cy="1914520"/>
            <a:chOff x="4668250" y="1880150"/>
            <a:chExt cx="2029625" cy="2057075"/>
          </a:xfrm>
        </p:grpSpPr>
        <p:sp>
          <p:nvSpPr>
            <p:cNvPr id="400" name="Google Shape;400;p35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406" name="Google Shape;406;p35"/>
            <p:cNvCxnSpPr>
              <a:stCxn id="401" idx="4"/>
              <a:endCxn id="403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5"/>
            <p:cNvCxnSpPr>
              <a:stCxn id="403" idx="7"/>
              <a:endCxn id="405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5"/>
            <p:cNvCxnSpPr>
              <a:stCxn id="400" idx="6"/>
              <a:endCxn id="403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35"/>
            <p:cNvCxnSpPr>
              <a:stCxn id="401" idx="4"/>
              <a:endCxn id="400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35"/>
            <p:cNvCxnSpPr>
              <a:stCxn id="405" idx="4"/>
              <a:endCxn id="404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35"/>
            <p:cNvCxnSpPr>
              <a:stCxn id="404" idx="2"/>
              <a:endCxn id="402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" name="Google Shape;412;p35"/>
          <p:cNvSpPr txBox="1"/>
          <p:nvPr/>
        </p:nvSpPr>
        <p:spPr>
          <a:xfrm>
            <a:off x="2385715" y="341530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(1,2)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2657274" y="3998591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3072439" y="341530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(2,4)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3381147" y="3596091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(4,6)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3796311" y="3965552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(6,5)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3217624" y="4403186"/>
            <a:ext cx="44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4363938" y="3991500"/>
            <a:ext cx="363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4879700" y="3840625"/>
            <a:ext cx="48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(1,2)</a:t>
            </a:r>
            <a:endParaRPr b="1" sz="1000"/>
          </a:p>
        </p:txBody>
      </p:sp>
      <p:sp>
        <p:nvSpPr>
          <p:cNvPr id="420" name="Google Shape;420;p35"/>
          <p:cNvSpPr txBox="1"/>
          <p:nvPr/>
        </p:nvSpPr>
        <p:spPr>
          <a:xfrm>
            <a:off x="5397750" y="2999275"/>
            <a:ext cx="48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(2,4)</a:t>
            </a:r>
            <a:endParaRPr b="1" sz="1000"/>
          </a:p>
        </p:txBody>
      </p:sp>
      <p:sp>
        <p:nvSpPr>
          <p:cNvPr id="421" name="Google Shape;421;p35"/>
          <p:cNvSpPr txBox="1"/>
          <p:nvPr/>
        </p:nvSpPr>
        <p:spPr>
          <a:xfrm>
            <a:off x="5974250" y="3937350"/>
            <a:ext cx="48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(1,4)</a:t>
            </a:r>
            <a:endParaRPr b="1" sz="1000"/>
          </a:p>
        </p:txBody>
      </p:sp>
      <p:sp>
        <p:nvSpPr>
          <p:cNvPr id="422" name="Google Shape;422;p35"/>
          <p:cNvSpPr txBox="1"/>
          <p:nvPr/>
        </p:nvSpPr>
        <p:spPr>
          <a:xfrm>
            <a:off x="6250625" y="3289875"/>
            <a:ext cx="48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(4, 6)</a:t>
            </a:r>
            <a:endParaRPr b="1" sz="1000"/>
          </a:p>
        </p:txBody>
      </p:sp>
      <p:sp>
        <p:nvSpPr>
          <p:cNvPr id="423" name="Google Shape;423;p35"/>
          <p:cNvSpPr txBox="1"/>
          <p:nvPr/>
        </p:nvSpPr>
        <p:spPr>
          <a:xfrm>
            <a:off x="6365950" y="4403175"/>
            <a:ext cx="48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(6, 5)</a:t>
            </a:r>
            <a:endParaRPr b="1" sz="1000"/>
          </a:p>
        </p:txBody>
      </p:sp>
      <p:sp>
        <p:nvSpPr>
          <p:cNvPr id="424" name="Google Shape;424;p35"/>
          <p:cNvSpPr txBox="1"/>
          <p:nvPr/>
        </p:nvSpPr>
        <p:spPr>
          <a:xfrm>
            <a:off x="5530325" y="4561000"/>
            <a:ext cx="48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(3, 5)</a:t>
            </a:r>
            <a:endParaRPr b="1" sz="1000"/>
          </a:p>
        </p:txBody>
      </p:sp>
      <p:sp>
        <p:nvSpPr>
          <p:cNvPr id="425" name="Google Shape;425;p35"/>
          <p:cNvSpPr txBox="1"/>
          <p:nvPr/>
        </p:nvSpPr>
        <p:spPr>
          <a:xfrm>
            <a:off x="5226127" y="341530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5520552" y="398815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5782852" y="345872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6186802" y="364267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6501152" y="396555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6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6085952" y="443137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5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36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aristas: Edge2Vec</a:t>
            </a:r>
            <a:endParaRPr/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0" y="2720048"/>
            <a:ext cx="6614198" cy="18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25" y="4702450"/>
            <a:ext cx="8839198" cy="441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6"/>
          <p:cNvSpPr txBox="1"/>
          <p:nvPr/>
        </p:nvSpPr>
        <p:spPr>
          <a:xfrm>
            <a:off x="800450" y="1283325"/>
            <a:ext cx="82710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Optimiza dos funciones de pérdida simultáneamente: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L global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: optimizando la matriz de adyacencia como entrada y salida de un autoencoder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L local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: la función de pérdida de node2vec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6</a:t>
            </a:r>
            <a:r>
              <a:rPr lang="en" sz="3700"/>
              <a:t>. Embeddings para grafos</a:t>
            </a:r>
            <a:endParaRPr sz="3700"/>
          </a:p>
        </p:txBody>
      </p:sp>
      <p:sp>
        <p:nvSpPr>
          <p:cNvPr id="445" name="Google Shape;445;p37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38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grafos: enfoque trivial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3661275" y="1597413"/>
            <a:ext cx="52011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Obtenemos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embeddings para los nodos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agregamos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en función de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cierta operación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: suma, media, resta, máximo…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53" name="Google Shape;453;p38"/>
          <p:cNvGraphicFramePr/>
          <p:nvPr/>
        </p:nvGraphicFramePr>
        <p:xfrm>
          <a:off x="1366788" y="3038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454725"/>
                <a:gridCol w="612625"/>
                <a:gridCol w="590525"/>
                <a:gridCol w="382850"/>
                <a:gridCol w="564375"/>
              </a:tblGrid>
              <a:tr h="34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node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1.231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-0.324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2.345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1.678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-0.121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2.453</a:t>
                      </a:r>
                      <a:endParaRPr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1.234</a:t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-0.234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0.643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1.344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54" name="Google Shape;454;p38"/>
          <p:cNvGrpSpPr/>
          <p:nvPr/>
        </p:nvGrpSpPr>
        <p:grpSpPr>
          <a:xfrm>
            <a:off x="1366800" y="1079756"/>
            <a:ext cx="1833360" cy="1914520"/>
            <a:chOff x="4668250" y="1880150"/>
            <a:chExt cx="2029625" cy="2057075"/>
          </a:xfrm>
        </p:grpSpPr>
        <p:sp>
          <p:nvSpPr>
            <p:cNvPr id="455" name="Google Shape;455;p38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461" name="Google Shape;461;p38"/>
            <p:cNvCxnSpPr>
              <a:stCxn id="456" idx="4"/>
              <a:endCxn id="458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38"/>
            <p:cNvCxnSpPr>
              <a:stCxn id="458" idx="7"/>
              <a:endCxn id="460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38"/>
            <p:cNvCxnSpPr>
              <a:stCxn id="455" idx="6"/>
              <a:endCxn id="458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8"/>
            <p:cNvCxnSpPr>
              <a:stCxn id="456" idx="4"/>
              <a:endCxn id="455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38"/>
            <p:cNvCxnSpPr>
              <a:stCxn id="460" idx="4"/>
              <a:endCxn id="459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38"/>
            <p:cNvCxnSpPr>
              <a:stCxn id="459" idx="2"/>
              <a:endCxn id="457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7" name="Google Shape;467;p38"/>
          <p:cNvSpPr txBox="1"/>
          <p:nvPr/>
        </p:nvSpPr>
        <p:spPr>
          <a:xfrm>
            <a:off x="1524865" y="149577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(1,2)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1796424" y="2079066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2211589" y="149577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(2,4)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2520297" y="1676566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(4,6)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2935461" y="2046027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(6,5)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72" name="Google Shape;472;p38"/>
          <p:cNvSpPr txBox="1"/>
          <p:nvPr/>
        </p:nvSpPr>
        <p:spPr>
          <a:xfrm>
            <a:off x="2356774" y="2483661"/>
            <a:ext cx="44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(3, 5)</a:t>
            </a:r>
            <a:endParaRPr sz="800">
              <a:solidFill>
                <a:schemeClr val="dk1"/>
              </a:solidFill>
            </a:endParaRPr>
          </a:p>
        </p:txBody>
      </p:sp>
      <p:graphicFrame>
        <p:nvGraphicFramePr>
          <p:cNvPr id="473" name="Google Shape;473;p38"/>
          <p:cNvGraphicFramePr/>
          <p:nvPr/>
        </p:nvGraphicFramePr>
        <p:xfrm>
          <a:off x="4642650" y="3748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{E9C793EB-384F-49D7-BC16-D6865B8EED49}</a:tableStyleId>
              </a:tblPr>
              <a:tblGrid>
                <a:gridCol w="1289825"/>
                <a:gridCol w="1464975"/>
                <a:gridCol w="382850"/>
                <a:gridCol w="1319250"/>
              </a:tblGrid>
              <a:tr h="24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feat_0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feat_1</a:t>
                      </a:r>
                      <a:endParaRPr sz="900"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…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feat_n</a:t>
                      </a:r>
                      <a:endParaRPr sz="900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6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0.213 + 1.231 + …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0.534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-1.345 + (-0.234) + …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1.344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-1.324 + (-0.324) +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0.546</a:t>
                      </a:r>
                      <a:endParaRPr b="1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4" name="Google Shape;474;p38"/>
          <p:cNvSpPr/>
          <p:nvPr/>
        </p:nvSpPr>
        <p:spPr>
          <a:xfrm>
            <a:off x="4118213" y="4001913"/>
            <a:ext cx="363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3762867" y="3954800"/>
            <a:ext cx="10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</a:t>
            </a:r>
            <a:endParaRPr sz="1100"/>
          </a:p>
        </p:txBody>
      </p:sp>
      <p:sp>
        <p:nvSpPr>
          <p:cNvPr id="476" name="Google Shape;476;p38"/>
          <p:cNvSpPr txBox="1"/>
          <p:nvPr/>
        </p:nvSpPr>
        <p:spPr>
          <a:xfrm>
            <a:off x="4365275" y="4747675"/>
            <a:ext cx="47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Mismo enfoque que para aristas!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39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grafos: nodo centinela</a:t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3987375" y="1901900"/>
            <a:ext cx="45729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Conectamos un nodo </a:t>
            </a:r>
            <a:r>
              <a:rPr b="1" i="1" lang="en" sz="1300">
                <a:latin typeface="DM Sans"/>
                <a:ea typeface="DM Sans"/>
                <a:cs typeface="DM Sans"/>
                <a:sym typeface="DM Sans"/>
              </a:rPr>
              <a:t>centinela 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a todos los nodos del grafo.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Obtenemos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embeddings para los nodos 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incluido el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centinela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M Sans"/>
              <a:buAutoNum type="arabicPeriod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El embedding del grafo será el obtenido para el </a:t>
            </a: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centinela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84" name="Google Shape;484;p39"/>
          <p:cNvGrpSpPr/>
          <p:nvPr/>
        </p:nvGrpSpPr>
        <p:grpSpPr>
          <a:xfrm>
            <a:off x="1003625" y="1614493"/>
            <a:ext cx="1833360" cy="1914520"/>
            <a:chOff x="4668250" y="1880150"/>
            <a:chExt cx="2029625" cy="2057075"/>
          </a:xfrm>
        </p:grpSpPr>
        <p:sp>
          <p:nvSpPr>
            <p:cNvPr id="485" name="Google Shape;485;p39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491" name="Google Shape;491;p39"/>
            <p:cNvCxnSpPr>
              <a:stCxn id="486" idx="4"/>
              <a:endCxn id="488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9"/>
            <p:cNvCxnSpPr>
              <a:stCxn id="488" idx="7"/>
              <a:endCxn id="490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9"/>
            <p:cNvCxnSpPr>
              <a:stCxn id="485" idx="6"/>
              <a:endCxn id="488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9"/>
            <p:cNvCxnSpPr>
              <a:stCxn id="486" idx="4"/>
              <a:endCxn id="485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9"/>
            <p:cNvCxnSpPr>
              <a:stCxn id="490" idx="4"/>
              <a:endCxn id="489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9"/>
            <p:cNvCxnSpPr>
              <a:stCxn id="489" idx="2"/>
              <a:endCxn id="487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39"/>
          <p:cNvSpPr txBox="1"/>
          <p:nvPr/>
        </p:nvSpPr>
        <p:spPr>
          <a:xfrm>
            <a:off x="1161690" y="2030517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(1,2)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1433249" y="261380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1848414" y="2030517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(2,4)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00" name="Google Shape;500;p39"/>
          <p:cNvSpPr txBox="1"/>
          <p:nvPr/>
        </p:nvSpPr>
        <p:spPr>
          <a:xfrm>
            <a:off x="2157122" y="221130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(4,6)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01" name="Google Shape;501;p39"/>
          <p:cNvSpPr txBox="1"/>
          <p:nvPr/>
        </p:nvSpPr>
        <p:spPr>
          <a:xfrm>
            <a:off x="2572286" y="258076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(6,5)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1993599" y="3018398"/>
            <a:ext cx="44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3181175" y="2326912"/>
            <a:ext cx="302100" cy="296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c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04" name="Google Shape;504;p39"/>
          <p:cNvCxnSpPr>
            <a:stCxn id="486" idx="6"/>
            <a:endCxn id="503" idx="2"/>
          </p:cNvCxnSpPr>
          <p:nvPr/>
        </p:nvCxnSpPr>
        <p:spPr>
          <a:xfrm>
            <a:off x="1834164" y="1787184"/>
            <a:ext cx="1347000" cy="687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9"/>
          <p:cNvCxnSpPr>
            <a:stCxn id="490" idx="6"/>
            <a:endCxn id="503" idx="2"/>
          </p:cNvCxnSpPr>
          <p:nvPr/>
        </p:nvCxnSpPr>
        <p:spPr>
          <a:xfrm>
            <a:off x="2736561" y="2076818"/>
            <a:ext cx="444600" cy="39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9"/>
          <p:cNvCxnSpPr>
            <a:endCxn id="503" idx="2"/>
          </p:cNvCxnSpPr>
          <p:nvPr/>
        </p:nvCxnSpPr>
        <p:spPr>
          <a:xfrm flipH="1" rot="10800000">
            <a:off x="2434175" y="2475112"/>
            <a:ext cx="747000" cy="242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9"/>
          <p:cNvCxnSpPr>
            <a:endCxn id="503" idx="2"/>
          </p:cNvCxnSpPr>
          <p:nvPr/>
        </p:nvCxnSpPr>
        <p:spPr>
          <a:xfrm flipH="1" rot="10800000">
            <a:off x="1334075" y="2475112"/>
            <a:ext cx="1847100" cy="16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9"/>
          <p:cNvCxnSpPr>
            <a:stCxn id="489" idx="6"/>
            <a:endCxn id="503" idx="2"/>
          </p:cNvCxnSpPr>
          <p:nvPr/>
        </p:nvCxnSpPr>
        <p:spPr>
          <a:xfrm flipH="1" rot="10800000">
            <a:off x="2836985" y="2475022"/>
            <a:ext cx="344100" cy="72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9"/>
          <p:cNvCxnSpPr>
            <a:endCxn id="503" idx="2"/>
          </p:cNvCxnSpPr>
          <p:nvPr/>
        </p:nvCxnSpPr>
        <p:spPr>
          <a:xfrm flipH="1" rot="10800000">
            <a:off x="1993775" y="2475112"/>
            <a:ext cx="1187400" cy="88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40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grafos: graph kernels</a:t>
            </a:r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926475" y="1382500"/>
            <a:ext cx="7967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Un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graph kernel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 es un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vector de características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 que definimos manualmente que nos permite comparar grafos.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17" name="Google Shape;517;p40"/>
          <p:cNvGrpSpPr/>
          <p:nvPr/>
        </p:nvGrpSpPr>
        <p:grpSpPr>
          <a:xfrm>
            <a:off x="2456275" y="2487931"/>
            <a:ext cx="1833360" cy="1914520"/>
            <a:chOff x="4668250" y="1880150"/>
            <a:chExt cx="2029625" cy="2057075"/>
          </a:xfrm>
        </p:grpSpPr>
        <p:sp>
          <p:nvSpPr>
            <p:cNvPr id="518" name="Google Shape;518;p40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524" name="Google Shape;524;p40"/>
            <p:cNvCxnSpPr>
              <a:stCxn id="519" idx="4"/>
              <a:endCxn id="521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0"/>
            <p:cNvCxnSpPr>
              <a:stCxn id="521" idx="7"/>
              <a:endCxn id="523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40"/>
            <p:cNvCxnSpPr>
              <a:stCxn id="518" idx="6"/>
              <a:endCxn id="521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40"/>
            <p:cNvCxnSpPr>
              <a:stCxn id="519" idx="4"/>
              <a:endCxn id="518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40"/>
            <p:cNvCxnSpPr>
              <a:stCxn id="523" idx="4"/>
              <a:endCxn id="522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40"/>
            <p:cNvCxnSpPr>
              <a:stCxn id="522" idx="2"/>
              <a:endCxn id="520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0" name="Google Shape;530;p40"/>
          <p:cNvSpPr txBox="1"/>
          <p:nvPr/>
        </p:nvSpPr>
        <p:spPr>
          <a:xfrm>
            <a:off x="2614340" y="290395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(1,2)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2885899" y="3487241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3301064" y="2903954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(2,4)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3" name="Google Shape;533;p40"/>
          <p:cNvSpPr txBox="1"/>
          <p:nvPr/>
        </p:nvSpPr>
        <p:spPr>
          <a:xfrm>
            <a:off x="3609772" y="3084741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(4,6)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4024936" y="3454202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(6,5)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3446249" y="3891836"/>
            <a:ext cx="44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4935950" y="3849525"/>
            <a:ext cx="33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 ejemplo: cuantos nodos hay con cada grado</a:t>
            </a:r>
            <a:endParaRPr sz="1100"/>
          </a:p>
        </p:txBody>
      </p:sp>
      <p:sp>
        <p:nvSpPr>
          <p:cNvPr id="537" name="Google Shape;537;p40"/>
          <p:cNvSpPr/>
          <p:nvPr/>
        </p:nvSpPr>
        <p:spPr>
          <a:xfrm>
            <a:off x="4785238" y="3480138"/>
            <a:ext cx="363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6010150" y="3381163"/>
            <a:ext cx="12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[0, 1, 4, 1]</a:t>
            </a:r>
            <a:endParaRPr b="1" sz="1800"/>
          </a:p>
        </p:txBody>
      </p:sp>
      <p:sp>
        <p:nvSpPr>
          <p:cNvPr id="539" name="Google Shape;539;p40"/>
          <p:cNvSpPr txBox="1"/>
          <p:nvPr/>
        </p:nvSpPr>
        <p:spPr>
          <a:xfrm>
            <a:off x="4935950" y="3200338"/>
            <a:ext cx="33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Grado: 0, 1, 2, 3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" sz="3700"/>
              <a:t>Aprendizaje representacional </a:t>
            </a:r>
            <a:r>
              <a:rPr lang="en" sz="3700"/>
              <a:t>para grafos</a:t>
            </a:r>
            <a:endParaRPr sz="3700"/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41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Embeddings para grafos: graph kernels</a:t>
            </a:r>
            <a:endParaRPr/>
          </a:p>
        </p:txBody>
      </p:sp>
      <p:sp>
        <p:nvSpPr>
          <p:cNvPr id="546" name="Google Shape;546;p41"/>
          <p:cNvSpPr txBox="1"/>
          <p:nvPr/>
        </p:nvSpPr>
        <p:spPr>
          <a:xfrm>
            <a:off x="963550" y="1767900"/>
            <a:ext cx="4053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El conjunto de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graphlets </a:t>
            </a: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compone todas las posibles conexiones que se pueden dar con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n número de nodos.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47" name="Google Shape;547;p41"/>
          <p:cNvGrpSpPr/>
          <p:nvPr/>
        </p:nvGrpSpPr>
        <p:grpSpPr>
          <a:xfrm>
            <a:off x="669525" y="3165518"/>
            <a:ext cx="1833360" cy="1914520"/>
            <a:chOff x="4668250" y="1880150"/>
            <a:chExt cx="2029625" cy="2057075"/>
          </a:xfrm>
        </p:grpSpPr>
        <p:sp>
          <p:nvSpPr>
            <p:cNvPr id="548" name="Google Shape;548;p41"/>
            <p:cNvSpPr/>
            <p:nvPr/>
          </p:nvSpPr>
          <p:spPr>
            <a:xfrm>
              <a:off x="4668250" y="28000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5222000" y="18801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5398375" y="35661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5886250" y="2879825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6332175" y="33976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6221000" y="2191350"/>
              <a:ext cx="365700" cy="3711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554" name="Google Shape;554;p41"/>
            <p:cNvCxnSpPr>
              <a:stCxn id="549" idx="4"/>
              <a:endCxn id="551" idx="1"/>
            </p:cNvCxnSpPr>
            <p:nvPr/>
          </p:nvCxnSpPr>
          <p:spPr>
            <a:xfrm>
              <a:off x="5404850" y="2251250"/>
              <a:ext cx="534900" cy="6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1"/>
            <p:cNvCxnSpPr>
              <a:stCxn id="551" idx="7"/>
              <a:endCxn id="553" idx="4"/>
            </p:cNvCxnSpPr>
            <p:nvPr/>
          </p:nvCxnSpPr>
          <p:spPr>
            <a:xfrm flipH="1" rot="10800000">
              <a:off x="6198394" y="2562471"/>
              <a:ext cx="2055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1"/>
            <p:cNvCxnSpPr>
              <a:stCxn id="548" idx="6"/>
              <a:endCxn id="551" idx="2"/>
            </p:cNvCxnSpPr>
            <p:nvPr/>
          </p:nvCxnSpPr>
          <p:spPr>
            <a:xfrm>
              <a:off x="5033950" y="2985600"/>
              <a:ext cx="852300" cy="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1"/>
            <p:cNvCxnSpPr>
              <a:stCxn id="549" idx="4"/>
              <a:endCxn id="548" idx="7"/>
            </p:cNvCxnSpPr>
            <p:nvPr/>
          </p:nvCxnSpPr>
          <p:spPr>
            <a:xfrm flipH="1">
              <a:off x="4980350" y="2251250"/>
              <a:ext cx="424500" cy="60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1"/>
            <p:cNvCxnSpPr>
              <a:stCxn id="553" idx="4"/>
              <a:endCxn id="552" idx="0"/>
            </p:cNvCxnSpPr>
            <p:nvPr/>
          </p:nvCxnSpPr>
          <p:spPr>
            <a:xfrm>
              <a:off x="6403850" y="2562450"/>
              <a:ext cx="111300" cy="8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1"/>
            <p:cNvCxnSpPr>
              <a:stCxn id="552" idx="2"/>
              <a:endCxn id="550" idx="6"/>
            </p:cNvCxnSpPr>
            <p:nvPr/>
          </p:nvCxnSpPr>
          <p:spPr>
            <a:xfrm flipH="1">
              <a:off x="5763975" y="3583200"/>
              <a:ext cx="568200" cy="16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0" name="Google Shape;560;p41"/>
          <p:cNvSpPr txBox="1"/>
          <p:nvPr/>
        </p:nvSpPr>
        <p:spPr>
          <a:xfrm>
            <a:off x="827590" y="3581542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(1,2)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1099149" y="416482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(1,4)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2" name="Google Shape;562;p41"/>
          <p:cNvSpPr txBox="1"/>
          <p:nvPr/>
        </p:nvSpPr>
        <p:spPr>
          <a:xfrm>
            <a:off x="1514314" y="3581542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(2,4)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1823022" y="376232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(4,6)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2238186" y="4131789"/>
            <a:ext cx="415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(6,5)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1659499" y="4569423"/>
            <a:ext cx="44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(3, 5)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2724838" y="4202213"/>
            <a:ext cx="363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1"/>
          <p:cNvSpPr txBox="1"/>
          <p:nvPr/>
        </p:nvSpPr>
        <p:spPr>
          <a:xfrm>
            <a:off x="3208700" y="4103200"/>
            <a:ext cx="55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[6, 5, 1, 4, 1, 0, 1, 0, 0, 2, 1, 0, 0, 1, 0, …, 0]</a:t>
            </a:r>
            <a:endParaRPr b="1" sz="1800"/>
          </a:p>
        </p:txBody>
      </p:sp>
      <p:pic>
        <p:nvPicPr>
          <p:cNvPr id="568" name="Google Shape;5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175" y="1483675"/>
            <a:ext cx="3931650" cy="21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1"/>
          <p:cNvSpPr txBox="1"/>
          <p:nvPr/>
        </p:nvSpPr>
        <p:spPr>
          <a:xfrm>
            <a:off x="3824225" y="3922413"/>
            <a:ext cx="33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G0, G1, G2, G3, …, GN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Limitaciones de los Shallow Embeddings</a:t>
            </a:r>
            <a:endParaRPr sz="3700"/>
          </a:p>
        </p:txBody>
      </p:sp>
      <p:sp>
        <p:nvSpPr>
          <p:cNvPr id="575" name="Google Shape;575;p42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43"/>
          <p:cNvSpPr txBox="1"/>
          <p:nvPr>
            <p:ph type="title"/>
          </p:nvPr>
        </p:nvSpPr>
        <p:spPr>
          <a:xfrm>
            <a:off x="844425" y="5600"/>
            <a:ext cx="5136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Limitaciones</a:t>
            </a:r>
            <a:endParaRPr/>
          </a:p>
        </p:txBody>
      </p:sp>
      <p:sp>
        <p:nvSpPr>
          <p:cNvPr id="582" name="Google Shape;582;p43"/>
          <p:cNvSpPr txBox="1"/>
          <p:nvPr/>
        </p:nvSpPr>
        <p:spPr>
          <a:xfrm>
            <a:off x="1048225" y="1600550"/>
            <a:ext cx="33198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Estos métodos pertenecen al campo del </a:t>
            </a:r>
            <a:r>
              <a:rPr b="1" i="1" lang="en" sz="1500">
                <a:latin typeface="DM Sans"/>
                <a:ea typeface="DM Sans"/>
                <a:cs typeface="DM Sans"/>
                <a:sym typeface="DM Sans"/>
              </a:rPr>
              <a:t>transductive learning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lo que significa que no pueden hacer predicciones sobre datos que no estaban presentes en el entrenamiento y </a:t>
            </a:r>
            <a:r>
              <a:rPr b="1" lang="en" sz="15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siempre que queramos predecir un elemento nuevo deberemos reentrenar</a:t>
            </a:r>
            <a:endParaRPr b="1" sz="17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4997025" y="1635900"/>
            <a:ext cx="32352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Solo acumulan información posicional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b="1" lang="en" sz="15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no integran los atributos propios de los nodos</a:t>
            </a: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 (i.e en una red social acumularían la información de los seguidores de un usuario pero no de los datos del propio usuario)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Graph Neural Networks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Shallow Embeddings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6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591" name="Google Shape;5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1" cy="3201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592" name="Google Shape;59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Aprendizaje tradicional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455500" y="26541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2009250" y="17342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185625" y="34202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3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673500" y="27339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119425" y="32517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008250" y="20454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6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25" name="Google Shape;125;p15"/>
          <p:cNvCxnSpPr>
            <a:stCxn id="120" idx="4"/>
            <a:endCxn id="122" idx="1"/>
          </p:cNvCxnSpPr>
          <p:nvPr/>
        </p:nvCxnSpPr>
        <p:spPr>
          <a:xfrm>
            <a:off x="2192100" y="2105350"/>
            <a:ext cx="5349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122" idx="7"/>
            <a:endCxn id="124" idx="4"/>
          </p:cNvCxnSpPr>
          <p:nvPr/>
        </p:nvCxnSpPr>
        <p:spPr>
          <a:xfrm flipH="1" rot="10800000">
            <a:off x="2985644" y="2416571"/>
            <a:ext cx="2055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19" idx="6"/>
            <a:endCxn id="122" idx="2"/>
          </p:cNvCxnSpPr>
          <p:nvPr/>
        </p:nvCxnSpPr>
        <p:spPr>
          <a:xfrm>
            <a:off x="1821200" y="2839700"/>
            <a:ext cx="8523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120" idx="4"/>
            <a:endCxn id="119" idx="7"/>
          </p:cNvCxnSpPr>
          <p:nvPr/>
        </p:nvCxnSpPr>
        <p:spPr>
          <a:xfrm flipH="1">
            <a:off x="1767600" y="2105350"/>
            <a:ext cx="424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124" idx="4"/>
            <a:endCxn id="123" idx="0"/>
          </p:cNvCxnSpPr>
          <p:nvPr/>
        </p:nvCxnSpPr>
        <p:spPr>
          <a:xfrm>
            <a:off x="3191100" y="2416550"/>
            <a:ext cx="1113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123" idx="2"/>
            <a:endCxn id="121" idx="6"/>
          </p:cNvCxnSpPr>
          <p:nvPr/>
        </p:nvCxnSpPr>
        <p:spPr>
          <a:xfrm flipH="1">
            <a:off x="2551225" y="3437300"/>
            <a:ext cx="5682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 txBox="1"/>
          <p:nvPr/>
        </p:nvSpPr>
        <p:spPr>
          <a:xfrm>
            <a:off x="4672300" y="1590050"/>
            <a:ext cx="41571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¿Qué características tiene el </a:t>
            </a:r>
            <a:r>
              <a:rPr b="1" i="1" lang="en" sz="2300">
                <a:latin typeface="DM Sans"/>
                <a:ea typeface="DM Sans"/>
                <a:cs typeface="DM Sans"/>
                <a:sym typeface="DM Sans"/>
              </a:rPr>
              <a:t>nodo 4</a:t>
            </a: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? </a:t>
            </a:r>
            <a:endParaRPr b="1" i="0" sz="23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258800" y="2523100"/>
            <a:ext cx="2800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Tiene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grado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3.</a:t>
            </a:r>
            <a:endParaRPr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5258800" y="2839700"/>
            <a:ext cx="2800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Tiene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betweenness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0.6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258800" y="3163375"/>
            <a:ext cx="2800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Tiene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closeness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0.625.</a:t>
            </a:r>
            <a:endParaRPr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258800" y="3485325"/>
            <a:ext cx="2800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Tiene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neighborhood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258800" y="3803650"/>
            <a:ext cx="2800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…</a:t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Aprendizaje tradicional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455500" y="26541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009250" y="17342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185625" y="34202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3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2673500" y="27339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119425" y="32517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008250" y="20454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6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9" name="Google Shape;149;p16"/>
          <p:cNvCxnSpPr>
            <a:stCxn id="144" idx="4"/>
            <a:endCxn id="146" idx="1"/>
          </p:cNvCxnSpPr>
          <p:nvPr/>
        </p:nvCxnSpPr>
        <p:spPr>
          <a:xfrm>
            <a:off x="2192100" y="2105350"/>
            <a:ext cx="5349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>
            <a:stCxn id="146" idx="7"/>
            <a:endCxn id="148" idx="4"/>
          </p:cNvCxnSpPr>
          <p:nvPr/>
        </p:nvCxnSpPr>
        <p:spPr>
          <a:xfrm flipH="1" rot="10800000">
            <a:off x="2985644" y="2416571"/>
            <a:ext cx="2055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>
            <a:stCxn id="143" idx="6"/>
            <a:endCxn id="146" idx="2"/>
          </p:cNvCxnSpPr>
          <p:nvPr/>
        </p:nvCxnSpPr>
        <p:spPr>
          <a:xfrm>
            <a:off x="1821200" y="2839700"/>
            <a:ext cx="8523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>
            <a:stCxn id="144" idx="4"/>
            <a:endCxn id="143" idx="7"/>
          </p:cNvCxnSpPr>
          <p:nvPr/>
        </p:nvCxnSpPr>
        <p:spPr>
          <a:xfrm flipH="1">
            <a:off x="1767600" y="2105350"/>
            <a:ext cx="424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>
            <a:stCxn id="148" idx="4"/>
            <a:endCxn id="147" idx="0"/>
          </p:cNvCxnSpPr>
          <p:nvPr/>
        </p:nvCxnSpPr>
        <p:spPr>
          <a:xfrm>
            <a:off x="3191100" y="2416550"/>
            <a:ext cx="1113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47" idx="2"/>
            <a:endCxn id="145" idx="6"/>
          </p:cNvCxnSpPr>
          <p:nvPr/>
        </p:nvCxnSpPr>
        <p:spPr>
          <a:xfrm flipH="1">
            <a:off x="2551225" y="3437300"/>
            <a:ext cx="5682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6"/>
          <p:cNvSpPr txBox="1"/>
          <p:nvPr/>
        </p:nvSpPr>
        <p:spPr>
          <a:xfrm>
            <a:off x="4258925" y="1417400"/>
            <a:ext cx="47757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DM Sans"/>
                <a:ea typeface="DM Sans"/>
                <a:cs typeface="DM Sans"/>
                <a:sym typeface="DM Sans"/>
              </a:rPr>
              <a:t>Feature engineering manual</a:t>
            </a:r>
            <a:endParaRPr b="1" sz="2200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Extraer atributos especializados para una tarea concreta.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Grado, centralidad, vecindario, etc.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Entrenar un modelo en base a esas características.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SVM, RandomForest, XGBoost, etc.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293900" y="2550538"/>
            <a:ext cx="424500" cy="4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Aprendizaje representacional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455500" y="26541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009250" y="17342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185625" y="34202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3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673500" y="2733925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119425" y="32517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008250" y="2045450"/>
            <a:ext cx="365700" cy="37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6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69" name="Google Shape;169;p17"/>
          <p:cNvCxnSpPr>
            <a:stCxn id="164" idx="4"/>
            <a:endCxn id="166" idx="1"/>
          </p:cNvCxnSpPr>
          <p:nvPr/>
        </p:nvCxnSpPr>
        <p:spPr>
          <a:xfrm>
            <a:off x="2192100" y="2105350"/>
            <a:ext cx="5349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>
            <a:stCxn id="166" idx="7"/>
            <a:endCxn id="168" idx="4"/>
          </p:cNvCxnSpPr>
          <p:nvPr/>
        </p:nvCxnSpPr>
        <p:spPr>
          <a:xfrm flipH="1" rot="10800000">
            <a:off x="2985644" y="2416571"/>
            <a:ext cx="2055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>
            <a:stCxn id="163" idx="6"/>
            <a:endCxn id="166" idx="2"/>
          </p:cNvCxnSpPr>
          <p:nvPr/>
        </p:nvCxnSpPr>
        <p:spPr>
          <a:xfrm>
            <a:off x="1821200" y="2839700"/>
            <a:ext cx="8523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64" idx="4"/>
            <a:endCxn id="163" idx="7"/>
          </p:cNvCxnSpPr>
          <p:nvPr/>
        </p:nvCxnSpPr>
        <p:spPr>
          <a:xfrm flipH="1">
            <a:off x="1767600" y="2105350"/>
            <a:ext cx="424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68" idx="4"/>
            <a:endCxn id="167" idx="0"/>
          </p:cNvCxnSpPr>
          <p:nvPr/>
        </p:nvCxnSpPr>
        <p:spPr>
          <a:xfrm>
            <a:off x="3191100" y="2416550"/>
            <a:ext cx="1113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67" idx="2"/>
            <a:endCxn id="165" idx="6"/>
          </p:cNvCxnSpPr>
          <p:nvPr/>
        </p:nvCxnSpPr>
        <p:spPr>
          <a:xfrm flipH="1">
            <a:off x="2551225" y="3437300"/>
            <a:ext cx="5682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/>
        </p:nvSpPr>
        <p:spPr>
          <a:xfrm>
            <a:off x="4258925" y="1417400"/>
            <a:ext cx="47757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DM Sans"/>
                <a:ea typeface="DM Sans"/>
                <a:cs typeface="DM Sans"/>
                <a:sym typeface="DM Sans"/>
              </a:rPr>
              <a:t>Feature engineering </a:t>
            </a:r>
            <a:r>
              <a:rPr b="1" lang="en" sz="2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automático</a:t>
            </a:r>
            <a:endParaRPr b="1" sz="2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Extraer atributos </a:t>
            </a:r>
            <a:r>
              <a:rPr lang="en" strike="sngStrike">
                <a:latin typeface="DM Sans"/>
                <a:ea typeface="DM Sans"/>
                <a:cs typeface="DM Sans"/>
                <a:sym typeface="DM Sans"/>
              </a:rPr>
              <a:t>especializados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genéricos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n" strike="sngStrike">
                <a:latin typeface="DM Sans"/>
                <a:ea typeface="DM Sans"/>
                <a:cs typeface="DM Sans"/>
                <a:sym typeface="DM Sans"/>
              </a:rPr>
              <a:t>una tarea concreta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muchas tareas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 abstracto y genérico.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Entrenar un modelo en base a esas características.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SVM, RandomForest, XGBoost, etc.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220550" y="2600750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692100" y="3938175"/>
            <a:ext cx="2895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que respete que nodos similares tengan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representaciones cercanas en el espacio latente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2. Shallow embeddings</a:t>
            </a:r>
            <a:endParaRPr sz="3700"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Shallow embeddings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5717025" y="1329350"/>
            <a:ext cx="33102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Obtendremos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representaciones vectoriales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de nodos, aristas, sub-grafos, etc, de forma que estarán proyectadas en un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espacio latente de cierta dimensión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nodos similares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, sus representaciones deberán tener también un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alto coeficiente de similitud</a:t>
            </a: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838975"/>
            <a:ext cx="4851626" cy="2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Shallow embeddings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773625" y="1418275"/>
            <a:ext cx="39549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Diseño manual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Las características (grado, centralidad, etc) deben ser seleccionadas y calculadas manualmente, lo que introduce cierto sesgo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854050" y="1418275"/>
            <a:ext cx="3954900" cy="1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Especificidad al dominio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Algunas métricas podrán ser útiles en ciertos dominios pero no generalizar bien a otros.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73625" y="3216550"/>
            <a:ext cx="40803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Pérdida de información estructural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Aunque útiles, no siempre capturan relaciones complejas en los grafos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4853925" y="3216550"/>
            <a:ext cx="39549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Captura de patrones complejos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Flexibilidad en la integración y la captura de patrones tanto locales como globales de alta dimensión  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1244250" y="1874550"/>
            <a:ext cx="66555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latin typeface="DM Sans"/>
                <a:ea typeface="DM Sans"/>
                <a:cs typeface="DM Sans"/>
                <a:sym typeface="DM Sans"/>
              </a:rPr>
              <a:t>¿Por qué usar shallow embeddings frente a vectores formados por características predefinidas como el grado o la centralidad?</a:t>
            </a:r>
            <a:endParaRPr sz="23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