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12" r:id="rId26"/>
    <p:sldId id="281" r:id="rId27"/>
    <p:sldId id="313" r:id="rId28"/>
    <p:sldId id="315" r:id="rId29"/>
    <p:sldId id="314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DM Sans" pitchFamily="2" charset="0"/>
      <p:regular r:id="rId33"/>
      <p:bold r:id="rId34"/>
      <p:italic r:id="rId35"/>
      <p:boldItalic r:id="rId36"/>
    </p:embeddedFont>
    <p:embeddedFont>
      <p:font typeface="Dosis" pitchFamily="2" charset="0"/>
      <p:regular r:id="rId37"/>
      <p:bold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6E9FEDB-4CC7-439D-8A33-A046826D575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12"/>
            <p14:sldId id="281"/>
            <p14:sldId id="313"/>
            <p14:sldId id="315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BBDA3B-A80E-4914-BE80-D48F745922DB}">
  <a:tblStyle styleId="{65BBDA3B-A80E-4914-BE80-D48F745922D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7b76a671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2d7b76a671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7b85c011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d7b85c011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7b76a671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d7b76a671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7b85c011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2d7b85c011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7b85c011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d7b85c011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7b85c011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2d7b85c011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7b85c011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2d7b85c011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7b85c011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2d7b85c011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7b85c011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2d7b85c011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7b85c011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2d7b85c011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7b85c011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2d7b85c011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7b76a671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2d7b76a671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7b85c011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2d7b85c011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7b85c011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2d7b85c011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7c5505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2d7c5505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348DD86B-2001-5008-C651-D5465D2F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7c5505966_0_33:notes">
            <a:extLst>
              <a:ext uri="{FF2B5EF4-FFF2-40B4-BE49-F238E27FC236}">
                <a16:creationId xmlns:a16="http://schemas.microsoft.com/office/drawing/2014/main" id="{E35B8AC9-ADA7-1858-7597-E1389251C9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2d7c5505966_0_33:notes">
            <a:extLst>
              <a:ext uri="{FF2B5EF4-FFF2-40B4-BE49-F238E27FC236}">
                <a16:creationId xmlns:a16="http://schemas.microsoft.com/office/drawing/2014/main" id="{A2B2D415-EF72-D629-952C-962B948F4E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979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7b76a671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2d7b76a671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26FC1D2B-9CE2-B6D7-F562-81D2F0588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7c5505966_0_33:notes">
            <a:extLst>
              <a:ext uri="{FF2B5EF4-FFF2-40B4-BE49-F238E27FC236}">
                <a16:creationId xmlns:a16="http://schemas.microsoft.com/office/drawing/2014/main" id="{835A4E82-9ED9-F43A-CA08-D2FFFECE23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2d7c5505966_0_33:notes">
            <a:extLst>
              <a:ext uri="{FF2B5EF4-FFF2-40B4-BE49-F238E27FC236}">
                <a16:creationId xmlns:a16="http://schemas.microsoft.com/office/drawing/2014/main" id="{373000A8-947C-0121-E8D1-289490E3A0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48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DAA7C19E-DF20-7467-D27F-A80E5909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7c5505966_0_33:notes">
            <a:extLst>
              <a:ext uri="{FF2B5EF4-FFF2-40B4-BE49-F238E27FC236}">
                <a16:creationId xmlns:a16="http://schemas.microsoft.com/office/drawing/2014/main" id="{C6C7AB15-D060-00BA-422C-B89F63C79C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2d7c5505966_0_33:notes">
            <a:extLst>
              <a:ext uri="{FF2B5EF4-FFF2-40B4-BE49-F238E27FC236}">
                <a16:creationId xmlns:a16="http://schemas.microsoft.com/office/drawing/2014/main" id="{409B3B0D-BD64-BE1B-977E-102C1A6CC4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416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>
          <a:extLst>
            <a:ext uri="{FF2B5EF4-FFF2-40B4-BE49-F238E27FC236}">
              <a16:creationId xmlns:a16="http://schemas.microsoft.com/office/drawing/2014/main" id="{AF363E25-5247-1F35-4555-223656E3D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1a2ca684e9_1_247:notes">
            <a:extLst>
              <a:ext uri="{FF2B5EF4-FFF2-40B4-BE49-F238E27FC236}">
                <a16:creationId xmlns:a16="http://schemas.microsoft.com/office/drawing/2014/main" id="{E69FD0CA-13A1-C1D8-35D9-447A8BA672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4" name="Google Shape;814;g31a2ca684e9_1_247:notes">
            <a:extLst>
              <a:ext uri="{FF2B5EF4-FFF2-40B4-BE49-F238E27FC236}">
                <a16:creationId xmlns:a16="http://schemas.microsoft.com/office/drawing/2014/main" id="{4CBDF419-EA5E-6744-7E35-848F8DF04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80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7b76a671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d7b76a671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7b76a671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d7b76a671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7b76a671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d7b76a671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7b76a671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d7b76a671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7b76a67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d7b76a67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7b76a671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2d7b76a671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07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▹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▸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⬩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⬞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9" name="Google Shape;9;p1" descr="Texto&#10;&#10;Descripción generada automáticamente con confianza baja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386738" y="69199"/>
            <a:ext cx="1650258" cy="60662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757150" y="974089"/>
            <a:ext cx="467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600" b="1">
                <a:latin typeface="Montserrat"/>
                <a:ea typeface="Montserrat"/>
                <a:cs typeface="Montserrat"/>
                <a:sym typeface="Montserrat"/>
              </a:rPr>
              <a:t>Graph Neural Networks</a:t>
            </a:r>
            <a:endParaRPr sz="3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695400" y="3587063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Tema </a:t>
            </a: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GNNs Avanzadas</a:t>
            </a:r>
            <a:endParaRPr sz="16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484150"/>
            <a:ext cx="1478604" cy="68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2" descr="Imagen que contiene Diagrama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4853" y="480064"/>
            <a:ext cx="3201222" cy="3201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2" descr="Texto&#10;&#10;Descripción generada automáticamente con confianza baj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69525" y="4456937"/>
            <a:ext cx="1793681" cy="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45732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Batchear un grafo no es trivial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844425" y="1722950"/>
            <a:ext cx="26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844425" y="1264200"/>
            <a:ext cx="3787800" cy="28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datos tabulares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50" b="1">
                <a:solidFill>
                  <a:schemeClr val="dk1"/>
                </a:solidFill>
              </a:rPr>
              <a:t>→ 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agrupar varias filas de la tabla.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imágenes </a:t>
            </a:r>
            <a:r>
              <a:rPr lang="en" sz="1250" b="1">
                <a:solidFill>
                  <a:schemeClr val="dk1"/>
                </a:solidFill>
              </a:rPr>
              <a:t>→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agrupar varias imágenes.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datos secuenciales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50" b="1">
                <a:solidFill>
                  <a:schemeClr val="dk1"/>
                </a:solidFill>
              </a:rPr>
              <a:t>→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tomar varias ventanas temporales.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grafos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50" b="1">
                <a:solidFill>
                  <a:schemeClr val="dk1"/>
                </a:solidFill>
              </a:rPr>
              <a:t>→ </a:t>
            </a:r>
            <a:r>
              <a:rPr lang="en" sz="17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???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750" y="1467600"/>
            <a:ext cx="2305425" cy="23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82326">
            <a:off x="6083172" y="2441471"/>
            <a:ext cx="408807" cy="40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66982">
            <a:off x="6672847" y="3468421"/>
            <a:ext cx="408807" cy="40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1566">
            <a:off x="6536875" y="1682525"/>
            <a:ext cx="1449401" cy="14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45732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Batchear un grafo no es trivial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844425" y="1722950"/>
            <a:ext cx="26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844425" y="1612500"/>
            <a:ext cx="37878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Todos los elementos de un grafo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están relacionados entre sí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… ¿Cómo los </a:t>
            </a:r>
            <a:r>
              <a:rPr lang="en" sz="1700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separo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 elijo solo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ciertos nodos o aristas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… ¿Cómo mantengo la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 original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del grafo?¿Cómo sé que el sub-grafo que obtengo es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equivalente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r="47900" b="51625"/>
          <a:stretch/>
        </p:blipFill>
        <p:spPr>
          <a:xfrm rot="-4226232">
            <a:off x="5365375" y="2779424"/>
            <a:ext cx="1201150" cy="11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l="28453" t="47777" r="45830"/>
          <a:stretch/>
        </p:blipFill>
        <p:spPr>
          <a:xfrm rot="-974507">
            <a:off x="6233000" y="2585250"/>
            <a:ext cx="592900" cy="123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l="17180" t="27446" r="27325" b="22266"/>
          <a:stretch/>
        </p:blipFill>
        <p:spPr>
          <a:xfrm rot="1890262">
            <a:off x="7071662" y="2116875"/>
            <a:ext cx="1279375" cy="118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l="73556" t="71214" r="-13178" b="2198"/>
          <a:stretch/>
        </p:blipFill>
        <p:spPr>
          <a:xfrm rot="4350552">
            <a:off x="6806000" y="3087400"/>
            <a:ext cx="913450" cy="6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6194650" y="1869925"/>
            <a:ext cx="66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:(</a:t>
            </a:r>
            <a:endParaRPr sz="30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3. Graph Batching</a:t>
            </a:r>
            <a:endParaRPr sz="3700"/>
          </a:p>
        </p:txBody>
      </p:sp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45732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Aproximaciones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844425" y="1722950"/>
            <a:ext cx="26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200" y="1722950"/>
            <a:ext cx="6084750" cy="29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925425" y="1191875"/>
            <a:ext cx="7530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métodos basados en </a:t>
            </a:r>
            <a:r>
              <a:rPr lang="en" sz="1500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capas 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están implementados en PyTorchGeometric!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775" y="4967675"/>
            <a:ext cx="7644550" cy="1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40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Node-level: GraphSAGE (Neighbor sampling)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844425" y="1722950"/>
            <a:ext cx="26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932825" y="1367613"/>
            <a:ext cx="40623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cada capa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eligen N vecinos al azar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Cada vez que se visita un nodo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el árbol de computación cambia.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Cada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batch es un subgrafo del original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que incluye los nodos y aristas elegidos durante el sampleo.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125" y="623575"/>
            <a:ext cx="3194300" cy="427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2550" y="4946976"/>
            <a:ext cx="6732826" cy="196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40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Graph-level: Cluster Sampling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844425" y="1722950"/>
            <a:ext cx="26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932850" y="1210250"/>
            <a:ext cx="35289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Ejecuta un algoritmo de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detección de comunidades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dividir el grafo en muchas comunidades relativamente pequeñas.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Cada batch se crea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incluyendo los nodos de N comunidades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y todos los enlaces entre ellos. Tanto intra- como inter-comunidad.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600" y="4873552"/>
            <a:ext cx="7419276" cy="2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275" y="660625"/>
            <a:ext cx="2841700" cy="21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713" y="3074900"/>
            <a:ext cx="2003972" cy="17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3647" y="3074900"/>
            <a:ext cx="2002211" cy="17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/>
          <p:nvPr/>
        </p:nvSpPr>
        <p:spPr>
          <a:xfrm rot="7554076">
            <a:off x="6535600" y="2840777"/>
            <a:ext cx="170364" cy="1824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/>
          <p:nvPr/>
        </p:nvSpPr>
        <p:spPr>
          <a:xfrm rot="-7554076" flipH="1">
            <a:off x="7062375" y="2840785"/>
            <a:ext cx="170364" cy="1824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40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Graph-level: GraphSAINT</a:t>
            </a:r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844425" y="1722950"/>
            <a:ext cx="26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729" y="4990775"/>
            <a:ext cx="6475552" cy="1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6150" y="1250775"/>
            <a:ext cx="5205029" cy="35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40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Graph-level: GraphSAINT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844425" y="1722950"/>
            <a:ext cx="26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729" y="4990775"/>
            <a:ext cx="6475552" cy="1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525" y="1242925"/>
            <a:ext cx="5205029" cy="354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8819" y="2443113"/>
            <a:ext cx="2185655" cy="11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5730600" y="834875"/>
            <a:ext cx="3413400" cy="4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Node Sampling</a:t>
            </a:r>
            <a:endParaRPr sz="1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selecciona un conjunto de nodos aleatoriamente y se extraen todas las aristas asociadas a esos nodos para formar un subgrafo.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Edge Sampling </a:t>
            </a:r>
            <a:endParaRPr sz="1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seleccionan bordes aleatoriamente, y los nodos conectados por esos bordes se incluyen en el subgrafo.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Random Walk Sampling</a:t>
            </a:r>
            <a:endParaRPr sz="1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realizan caminatas aleatorias para construir subgrafos que capturen mejor las dependencias locales en la estructura del grafo.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40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Graph-level: GraphSAINT</a:t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844425" y="1722950"/>
            <a:ext cx="26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729" y="4990775"/>
            <a:ext cx="6475552" cy="1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8975" y="1242925"/>
            <a:ext cx="5205029" cy="354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3119" y="2443100"/>
            <a:ext cx="2185655" cy="11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844425" y="1289600"/>
            <a:ext cx="3233100" cy="48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garantizar que las estadísticas del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subgrafo sigan las propiedades del grafo completo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cada nodo o arista en el subgrafo tiene un peso ajustado para compensar la probabilidad de haber sido seleccionado durante el muestreo.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Genera dos coeficientes de corrección: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α: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la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agregación 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(aristas)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λ: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la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función de pérdida 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(nodos)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40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Graph-level: GraphSAINT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844425" y="1722950"/>
            <a:ext cx="26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729" y="4990775"/>
            <a:ext cx="6475552" cy="1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950" y="1655095"/>
            <a:ext cx="1903608" cy="162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794" y="1641058"/>
            <a:ext cx="1920454" cy="165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6502" y="1641050"/>
            <a:ext cx="1890447" cy="165726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/>
        </p:nvSpPr>
        <p:spPr>
          <a:xfrm>
            <a:off x="1703950" y="1307450"/>
            <a:ext cx="1890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Node Sampling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3976725" y="1307450"/>
            <a:ext cx="1890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Edge Sampling</a:t>
            </a:r>
            <a:endParaRPr/>
          </a:p>
        </p:txBody>
      </p:sp>
      <p:sp>
        <p:nvSpPr>
          <p:cNvPr id="278" name="Google Shape;278;p30"/>
          <p:cNvSpPr txBox="1"/>
          <p:nvPr/>
        </p:nvSpPr>
        <p:spPr>
          <a:xfrm>
            <a:off x="6236500" y="1307450"/>
            <a:ext cx="1890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RW Sampling</a:t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7100" y="3356250"/>
            <a:ext cx="1791793" cy="7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3750" y="3298325"/>
            <a:ext cx="2476549" cy="72374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/>
          <p:nvPr/>
        </p:nvSpPr>
        <p:spPr>
          <a:xfrm>
            <a:off x="6221650" y="3415350"/>
            <a:ext cx="192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Desde </a:t>
            </a:r>
            <a:r>
              <a:rPr lang="en" i="1">
                <a:solidFill>
                  <a:schemeClr val="dk1"/>
                </a:solidFill>
              </a:rPr>
              <a:t>r </a:t>
            </a:r>
            <a:r>
              <a:rPr lang="en">
                <a:solidFill>
                  <a:schemeClr val="dk1"/>
                </a:solidFill>
              </a:rPr>
              <a:t>nodos, random walks de longitud </a:t>
            </a:r>
            <a:r>
              <a:rPr lang="en" i="1">
                <a:solidFill>
                  <a:schemeClr val="dk1"/>
                </a:solidFill>
              </a:rPr>
              <a:t>h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34075" y="4363663"/>
            <a:ext cx="8175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Según la visualización, acertar un nodo más </a:t>
            </a:r>
            <a:r>
              <a:rPr lang="en" sz="1300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claro 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premiaría menos que acertar uno más </a:t>
            </a:r>
            <a:r>
              <a:rPr lang="en" sz="1300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oscuro 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</a:t>
            </a:r>
            <a:r>
              <a:rPr lang="en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λ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).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>
                <a:latin typeface="DM Sans"/>
                <a:ea typeface="DM Sans"/>
                <a:cs typeface="DM Sans"/>
                <a:sym typeface="DM Sans"/>
              </a:rPr>
              <a:t>2</a:t>
            </a:fld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3" name="Google Shape;83;p1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4" name="Google Shape;84;p1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6" name="Google Shape;86;p1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87" name="Google Shape;87;p1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0" name="Google Shape;90;p1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93" name="Google Shape;93;p1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96" name="Google Shape;96;p1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8" name="Google Shape;98;p1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Limitaciones de las </a:t>
            </a:r>
            <a:r>
              <a:rPr lang="en" sz="9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GCN 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árboles de computación similares</a:t>
            </a:r>
            <a:endParaRPr sz="90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Graph batching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GraphSAGE, ClusterSampling y GraphSAINT</a:t>
            </a:r>
            <a:endParaRPr sz="9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Tareas sobre </a:t>
            </a:r>
            <a:r>
              <a:rPr lang="en" sz="9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aristas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" sz="9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GAE 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</a:t>
            </a:r>
            <a:r>
              <a:rPr lang="en" sz="9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SEAL</a:t>
            </a:r>
            <a:endParaRPr sz="9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batches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grafos no es trivial</a:t>
            </a:r>
            <a:endParaRPr sz="9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446250" y="4063600"/>
            <a:ext cx="12864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Tareas sobre </a:t>
            </a:r>
            <a:r>
              <a:rPr lang="en" sz="9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grafos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Graph pooling</a:t>
            </a:r>
            <a:endParaRPr sz="9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40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Comparativa</a:t>
            </a:r>
            <a:endParaRPr/>
          </a:p>
        </p:txBody>
      </p:sp>
      <p:graphicFrame>
        <p:nvGraphicFramePr>
          <p:cNvPr id="289" name="Google Shape;289;p31"/>
          <p:cNvGraphicFramePr/>
          <p:nvPr/>
        </p:nvGraphicFramePr>
        <p:xfrm>
          <a:off x="1231925" y="1245431"/>
          <a:ext cx="6680150" cy="3666670"/>
        </p:xfrm>
        <a:graphic>
          <a:graphicData uri="http://schemas.openxmlformats.org/drawingml/2006/table">
            <a:tbl>
              <a:tblPr>
                <a:noFill/>
                <a:tableStyleId>{65BBDA3B-A80E-4914-BE80-D48F745922DB}</a:tableStyleId>
              </a:tblPr>
              <a:tblGrid>
                <a:gridCol w="121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Método</a:t>
                      </a:r>
                      <a:endParaRPr sz="1300" b="1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GraphSAGE</a:t>
                      </a:r>
                      <a:endParaRPr sz="1300" b="1" u="none" strike="noStrike" cap="non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Cluster Sampling</a:t>
                      </a:r>
                      <a:endParaRPr sz="1300" b="1" u="none" strike="noStrike" cap="non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GraphSAINT</a:t>
                      </a:r>
                      <a:endParaRPr sz="1300" b="1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Eficiencia</a:t>
                      </a:r>
                      <a:endParaRPr sz="1100"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Moderada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se computa cada vez que se forma el batch.</a:t>
                      </a:r>
                      <a:endParaRPr sz="1600" b="1" u="none" strike="noStrike" cap="non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Alta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el algoritmo de comunidades se computa una única vez al comienzo del entrenamiento, el resto es selección aleatoria de clústers una vez por época.</a:t>
                      </a:r>
                      <a:endParaRPr sz="1600" u="none" strike="noStrike" cap="non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Moderada-Alta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se computa al comienzo de cada época.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1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Generalización</a:t>
                      </a:r>
                      <a:endParaRPr sz="1100"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Limitada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si los nodos clave no se incluyen en el batch.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Alta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generalización para grafos densos, pudiendo </a:t>
                      </a: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fallar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en regiones dispersas.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Alta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generalización debido a la corrección probabilística de los subgrafos.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1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Ventajas</a:t>
                      </a:r>
                      <a:endParaRPr sz="1100"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Sencillo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y eficiente para tareas </a:t>
                      </a: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donde la localidad es clave.</a:t>
                      </a:r>
                      <a:endParaRPr sz="1600" b="1" u="none" strike="noStrike" cap="non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Eficiente para captar patrones </a:t>
                      </a: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locales en grafos densos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.</a:t>
                      </a:r>
                      <a:endParaRPr sz="1600" u="none" strike="noStrike" cap="non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Representa bien tanto características </a:t>
                      </a: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locales como globales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1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Limitaciones</a:t>
                      </a:r>
                      <a:endParaRPr sz="1100" b="1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Puede </a:t>
                      </a: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fallar en captar patrones globales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en grafos especialmente </a:t>
                      </a: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grandes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Depende fuertemente del algoritmo de </a:t>
                      </a: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detección de comunidades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Depende del diseño correcto de las </a:t>
                      </a:r>
                      <a:r>
                        <a:rPr lang="en" sz="900" b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probabilidades de muestreo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>
            <a:spLocks noGrp="1"/>
          </p:cNvSpPr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4. Tareas sobre grafos</a:t>
            </a:r>
            <a:endParaRPr sz="3700"/>
          </a:p>
        </p:txBody>
      </p:sp>
      <p:sp>
        <p:nvSpPr>
          <p:cNvPr id="295" name="Google Shape;295;p32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40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Capas de pooling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861450" y="1314600"/>
            <a:ext cx="7421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trabajar a nivel de grafo debemos añadir una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capa de pooling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que transforme los embeddings de los nodos en único vector.</a:t>
            </a:r>
            <a:endParaRPr sz="1500"/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25" y="2422925"/>
            <a:ext cx="7927425" cy="15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3"/>
          <p:cNvSpPr txBox="1"/>
          <p:nvPr/>
        </p:nvSpPr>
        <p:spPr>
          <a:xfrm>
            <a:off x="2139525" y="4006800"/>
            <a:ext cx="1276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Cualquiera de las vistas en clase</a:t>
            </a:r>
            <a:endParaRPr sz="1000"/>
          </a:p>
        </p:txBody>
      </p:sp>
      <p:sp>
        <p:nvSpPr>
          <p:cNvPr id="305" name="Google Shape;305;p33"/>
          <p:cNvSpPr txBox="1"/>
          <p:nvPr/>
        </p:nvSpPr>
        <p:spPr>
          <a:xfrm>
            <a:off x="3739150" y="4083750"/>
            <a:ext cx="1873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Embeddings de cada nodo</a:t>
            </a:r>
            <a:endParaRPr sz="1000"/>
          </a:p>
        </p:txBody>
      </p:sp>
      <p:sp>
        <p:nvSpPr>
          <p:cNvPr id="306" name="Google Shape;306;p33"/>
          <p:cNvSpPr txBox="1"/>
          <p:nvPr/>
        </p:nvSpPr>
        <p:spPr>
          <a:xfrm>
            <a:off x="5862900" y="4083750"/>
            <a:ext cx="127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Capa pooling</a:t>
            </a:r>
            <a:endParaRPr sz="1000"/>
          </a:p>
        </p:txBody>
      </p:sp>
      <p:sp>
        <p:nvSpPr>
          <p:cNvPr id="307" name="Google Shape;307;p33"/>
          <p:cNvSpPr txBox="1"/>
          <p:nvPr/>
        </p:nvSpPr>
        <p:spPr>
          <a:xfrm>
            <a:off x="7350575" y="4083750"/>
            <a:ext cx="150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Embedding del grafo</a:t>
            </a:r>
            <a:endParaRPr sz="1000"/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13" name="Google Shape;313;p34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40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Función de pooling </a:t>
            </a:r>
            <a:endParaRPr/>
          </a:p>
        </p:txBody>
      </p:sp>
      <p:sp>
        <p:nvSpPr>
          <p:cNvPr id="314" name="Google Shape;314;p34"/>
          <p:cNvSpPr txBox="1"/>
          <p:nvPr/>
        </p:nvSpPr>
        <p:spPr>
          <a:xfrm>
            <a:off x="948025" y="1810550"/>
            <a:ext cx="7797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Existen múltiples maneras de realizar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graph pooling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función de pooling puede ser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cualquier transformación sobre los embeddings de los nodos 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 cumpla: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AutoNum type="arabicPeriod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𝑓</a:t>
            </a:r>
            <a:r>
              <a:rPr lang="en" sz="1500" baseline="-25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𝑝𝑜𝑜𝑙 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({𝑧</a:t>
            </a:r>
            <a:r>
              <a:rPr lang="en" sz="1500" baseline="-25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∈ℝ</a:t>
            </a:r>
            <a:r>
              <a:rPr lang="en" sz="1500" baseline="30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𝑑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|𝑣𝜖𝑉}) = 𝑧</a:t>
            </a:r>
            <a:r>
              <a:rPr lang="en" sz="1500" baseline="-25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𝐺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𝜖 ℝ</a:t>
            </a:r>
            <a:r>
              <a:rPr lang="en" sz="1500" baseline="30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𝑑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([num_nodes, hidden_dim] a [hidden_dim]).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aseline="30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AutoNum type="arabicPeriod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 𝑓</a:t>
            </a:r>
            <a:r>
              <a:rPr lang="en" sz="1500" baseline="-25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𝑝𝑜𝑜𝑙 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sea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invariante al orden</a:t>
            </a:r>
            <a:endParaRPr sz="1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Trivialmente, operaciones como la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suma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la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media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el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máximo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…, podrían valernos!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40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Graph Pooling: RNN y atención</a:t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866250" y="2048375"/>
            <a:ext cx="74115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Podemos aplicar el </a:t>
            </a:r>
            <a:r>
              <a:rPr lang="en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algoritmo de atención sobre los embedding de los nodos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estudiar la </a:t>
            </a:r>
            <a:r>
              <a:rPr lang="en" sz="1300" b="1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influencia </a:t>
            </a:r>
            <a:r>
              <a:rPr lang="en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 unos tienen sobre otros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Utilizaremos el </a:t>
            </a:r>
            <a:r>
              <a:rPr lang="en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mecanismo de actualización propio de las RNN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conseguir las </a:t>
            </a:r>
            <a:r>
              <a:rPr lang="en" sz="1300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queries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que se irán propagando durante </a:t>
            </a:r>
            <a:r>
              <a:rPr lang="en" sz="1300" i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 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iteraciones.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salida final resultará de la </a:t>
            </a:r>
            <a:r>
              <a:rPr lang="en" sz="13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concatenación de las salidas</a:t>
            </a:r>
            <a:r>
              <a:rPr lang="en" sz="1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del mecanismo de actualización.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9E05B951-4C8B-FCC8-F4B4-5331D4B05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>
            <a:extLst>
              <a:ext uri="{FF2B5EF4-FFF2-40B4-BE49-F238E27FC236}">
                <a16:creationId xmlns:a16="http://schemas.microsoft.com/office/drawing/2014/main" id="{E08E8EC8-384A-C681-3E09-517186C6C5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27" name="Google Shape;327;p36">
            <a:extLst>
              <a:ext uri="{FF2B5EF4-FFF2-40B4-BE49-F238E27FC236}">
                <a16:creationId xmlns:a16="http://schemas.microsoft.com/office/drawing/2014/main" id="{52F73E12-8F84-49F4-4E0A-B88E189E6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40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Graph Pooling: RNN y atención</a:t>
            </a:r>
            <a:endParaRPr dirty="0"/>
          </a:p>
        </p:txBody>
      </p:sp>
      <p:sp>
        <p:nvSpPr>
          <p:cNvPr id="333" name="Google Shape;333;p36">
            <a:extLst>
              <a:ext uri="{FF2B5EF4-FFF2-40B4-BE49-F238E27FC236}">
                <a16:creationId xmlns:a16="http://schemas.microsoft.com/office/drawing/2014/main" id="{710686C6-7ABC-83D4-C3E6-952FC16B08AA}"/>
              </a:ext>
            </a:extLst>
          </p:cNvPr>
          <p:cNvSpPr txBox="1"/>
          <p:nvPr/>
        </p:nvSpPr>
        <p:spPr>
          <a:xfrm>
            <a:off x="844425" y="1199275"/>
            <a:ext cx="39771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AutoNum type="arabicPeriod"/>
            </a:pP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Calculamos la </a:t>
            </a:r>
            <a:r>
              <a:rPr lang="en" sz="1300" dirty="0">
                <a:solidFill>
                  <a:srgbClr val="7030A0"/>
                </a:solidFill>
                <a:latin typeface="DM Sans"/>
                <a:ea typeface="DM Sans"/>
                <a:cs typeface="DM Sans"/>
                <a:sym typeface="DM Sans"/>
              </a:rPr>
              <a:t>nueva </a:t>
            </a:r>
            <a:r>
              <a:rPr lang="en" sz="1300" i="1" dirty="0">
                <a:solidFill>
                  <a:srgbClr val="7030A0"/>
                </a:solidFill>
                <a:latin typeface="DM Sans"/>
                <a:ea typeface="DM Sans"/>
                <a:cs typeface="DM Sans"/>
                <a:sym typeface="DM Sans"/>
              </a:rPr>
              <a:t>query 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partir de la </a:t>
            </a:r>
            <a:r>
              <a:rPr lang="en" sz="1300" dirty="0">
                <a:solidFill>
                  <a:schemeClr val="accent4">
                    <a:lumMod val="5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antigua salida de atención 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 de la </a:t>
            </a:r>
            <a:r>
              <a:rPr lang="en" sz="1300" dirty="0">
                <a:solidFill>
                  <a:srgbClr val="F379E2"/>
                </a:solidFill>
                <a:latin typeface="DM Sans"/>
                <a:ea typeface="DM Sans"/>
                <a:cs typeface="DM Sans"/>
                <a:sym typeface="DM Sans"/>
              </a:rPr>
              <a:t>antigua </a:t>
            </a:r>
            <a:r>
              <a:rPr lang="en" sz="1300" i="1" dirty="0">
                <a:solidFill>
                  <a:srgbClr val="F379E2"/>
                </a:solidFill>
                <a:latin typeface="DM Sans"/>
                <a:ea typeface="DM Sans"/>
                <a:cs typeface="DM Sans"/>
                <a:sym typeface="DM Sans"/>
              </a:rPr>
              <a:t>query</a:t>
            </a:r>
            <a:r>
              <a:rPr lang="en" sz="130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(entendemos </a:t>
            </a:r>
            <a:r>
              <a:rPr lang="en" sz="130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query 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como </a:t>
            </a:r>
            <a:r>
              <a:rPr lang="en" sz="130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hidden state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) con una red de tipo RNN.</a:t>
            </a:r>
            <a:endParaRPr sz="13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AutoNum type="arabicPeriod"/>
            </a:pP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Calculamos la </a:t>
            </a:r>
            <a:r>
              <a:rPr lang="en" sz="1300" dirty="0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</a:rPr>
              <a:t>similitud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entre el </a:t>
            </a:r>
            <a:r>
              <a:rPr lang="en" sz="1300" dirty="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embedding de cada nodo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y la nueva </a:t>
            </a:r>
            <a:r>
              <a:rPr lang="en" sz="130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query 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</a:t>
            </a:r>
            <a:r>
              <a:rPr lang="en" sz="1300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cualquier función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ℝ</a:t>
            </a:r>
            <a:r>
              <a:rPr lang="en" sz="1300" i="1" baseline="30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" sz="1250" b="1" dirty="0">
                <a:solidFill>
                  <a:schemeClr val="dk1"/>
                </a:solidFill>
              </a:rPr>
              <a:t>→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ℝ nos vale, normalmente usaremos el producto escalar).</a:t>
            </a:r>
            <a:endParaRPr sz="13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AutoNum type="arabicPeriod"/>
            </a:pP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Normalizamos las </a:t>
            </a:r>
            <a:r>
              <a:rPr lang="en" sz="1300" dirty="0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</a:rPr>
              <a:t>similitudes</a:t>
            </a:r>
            <a:r>
              <a:rPr lang="en" sz="130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 una </a:t>
            </a:r>
            <a:r>
              <a:rPr lang="en" sz="130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softmax 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obteniendo los </a:t>
            </a:r>
            <a:r>
              <a:rPr lang="en" sz="1300" i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attention scores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AutoNum type="arabicPeriod"/>
            </a:pP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multiplica cada </a:t>
            </a:r>
            <a:r>
              <a:rPr lang="en" sz="1300" i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attention score 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([0, 1]) por el </a:t>
            </a:r>
            <a:r>
              <a:rPr lang="en" sz="1300" dirty="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valor original del embedding del nodo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3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ponderando su </a:t>
            </a:r>
            <a:r>
              <a:rPr lang="en" sz="1300" b="1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importancia </a:t>
            </a:r>
            <a:r>
              <a:rPr lang="en" sz="13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el contexto del grafo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La </a:t>
            </a:r>
            <a:r>
              <a:rPr lang="en" sz="1300" dirty="0">
                <a:solidFill>
                  <a:schemeClr val="accent4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nueva salida 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será la suma de cada embedding  ponderado.</a:t>
            </a:r>
            <a:endParaRPr sz="13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AutoNum type="arabicPeriod"/>
            </a:pP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repite del paso 1 al 4 </a:t>
            </a:r>
            <a:r>
              <a:rPr lang="en" sz="130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 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veces y finalmente se concatenan las salidas obteniendo el </a:t>
            </a:r>
            <a:r>
              <a:rPr lang="en" sz="1300" dirty="0">
                <a:solidFill>
                  <a:schemeClr val="bg2">
                    <a:lumMod val="5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embedding del grafo</a:t>
            </a:r>
            <a:r>
              <a:rPr lang="en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3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03523B1-19BD-B8AF-6606-4852B8A51742}"/>
                  </a:ext>
                </a:extLst>
              </p:cNvPr>
              <p:cNvSpPr txBox="1"/>
              <p:nvPr/>
            </p:nvSpPr>
            <p:spPr>
              <a:xfrm>
                <a:off x="4821525" y="3385381"/>
                <a:ext cx="4572000" cy="850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noProof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noProof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sz="1800" b="0" i="1" noProof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ES" sz="18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sz="18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ES" sz="18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ES" sz="1800" b="0" i="1" noProof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noProof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sz="1800" b="0" i="1" noProof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ES" sz="1800" b="0" i="1" noProof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1800" b="0" i="1" noProof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800" b="0" i="1" noProof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noProof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sz="1800" b="0" i="1" noProof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2000" noProof="0" dirty="0">
                  <a:solidFill>
                    <a:schemeClr val="tx1"/>
                  </a:solidFill>
                </a:endParaRPr>
              </a:p>
              <a:p>
                <a:pPr>
                  <a:buClr>
                    <a:srgbClr val="FFF2CC"/>
                  </a:buClr>
                </a:pPr>
                <a:endParaRPr lang="es-ES" sz="1600" noProof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03523B1-19BD-B8AF-6606-4852B8A51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525" y="3385381"/>
                <a:ext cx="4572000" cy="850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EF17F86-3EB7-A7D2-0730-C6EA60ECE13D}"/>
                  </a:ext>
                </a:extLst>
              </p:cNvPr>
              <p:cNvSpPr txBox="1"/>
              <p:nvPr/>
            </p:nvSpPr>
            <p:spPr>
              <a:xfrm>
                <a:off x="4643995" y="1296188"/>
                <a:ext cx="4749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8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𝑅𝑁𝑁</m:t>
                      </m:r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sz="1800" b="0" i="1" noProof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noProof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sz="1800" b="0" i="1" noProof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1800" b="0" i="1" noProof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800" b="0" i="1" noProof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1800" b="0" i="1" noProof="0" smtClean="0">
                              <a:solidFill>
                                <a:srgbClr val="F379E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noProof="0" smtClean="0">
                              <a:solidFill>
                                <a:srgbClr val="F379E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800" b="0" i="1" noProof="0" smtClean="0">
                              <a:solidFill>
                                <a:srgbClr val="F379E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1800" b="0" i="1" noProof="0" smtClean="0">
                              <a:solidFill>
                                <a:srgbClr val="F379E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800" b="0" i="1" noProof="0" smtClean="0">
                              <a:solidFill>
                                <a:srgbClr val="F379E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EF17F86-3EB7-A7D2-0730-C6EA60ECE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995" y="1296188"/>
                <a:ext cx="4749530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ADA6CAD-B56D-2856-E5DF-D00CAE66AAA1}"/>
                  </a:ext>
                </a:extLst>
              </p:cNvPr>
              <p:cNvSpPr txBox="1"/>
              <p:nvPr/>
            </p:nvSpPr>
            <p:spPr>
              <a:xfrm>
                <a:off x="4668061" y="2122614"/>
                <a:ext cx="474953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FFF2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noProof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noProof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sz="1800" b="0" i="1" noProof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sz="1800" b="0" i="1" noProof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800" b="0" i="1" noProof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800" b="0" i="1" noProof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noProof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800" b="0" i="1" noProof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sz="1800" b="0" i="1" noProof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noProof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ES" sz="1800" b="0" i="1" noProof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18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8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800" noProof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ADA6CAD-B56D-2856-E5DF-D00CAE66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61" y="2122614"/>
                <a:ext cx="4749530" cy="38151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758A94-CBF1-4B12-3047-5E54CB8C338C}"/>
                  </a:ext>
                </a:extLst>
              </p:cNvPr>
              <p:cNvSpPr txBox="1"/>
              <p:nvPr/>
            </p:nvSpPr>
            <p:spPr>
              <a:xfrm>
                <a:off x="4440677" y="2637046"/>
                <a:ext cx="5204298" cy="687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1800" b="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sz="1800" b="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800" b="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800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s-ES" sz="18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s-ES" sz="1800" b="0" i="1" noProof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noProof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ES" sz="1800" b="0" i="1" noProof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ES" sz="1800" b="0" i="1" noProof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1800" b="0" i="1" noProof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sz="18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s-ES" sz="1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s-ES" sz="1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s-ES" sz="1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ES" sz="1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s-ES" sz="1800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s-ES" sz="1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s-ES" sz="1800" b="0" i="1" noProof="0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 i="1" noProof="0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s-ES" sz="1800" b="0" i="1" noProof="0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s-ES" sz="1800" b="0" i="1" noProof="0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800" b="0" i="1" noProof="0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1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s-E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758A94-CBF1-4B12-3047-5E54CB8C3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77" y="2637046"/>
                <a:ext cx="5204298" cy="6879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09D0836-D6D8-4C49-0F83-949078742EF0}"/>
                  </a:ext>
                </a:extLst>
              </p:cNvPr>
              <p:cNvSpPr txBox="1"/>
              <p:nvPr/>
            </p:nvSpPr>
            <p:spPr>
              <a:xfrm>
                <a:off x="4440677" y="4296517"/>
                <a:ext cx="52042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noProof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noProof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sz="1800" b="0" i="1" noProof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s-ES" sz="1800" b="0" i="1" noProof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noProof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sz="1800" b="0" i="1" noProof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s-ES" sz="1800" i="1" noProof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 noProof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sz="1800" b="0" i="1" noProof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80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⨁⋯⨁</m:t>
                      </m:r>
                      <m:sSub>
                        <m:sSubPr>
                          <m:ctrlPr>
                            <a:rPr lang="es-ES" sz="1800" i="1" noProof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 noProof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ES" sz="1800" b="0" i="1" noProof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E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09D0836-D6D8-4C49-0F83-949078742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77" y="4296517"/>
                <a:ext cx="5204298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0D2541E-5E8E-428C-6604-0426242CD190}"/>
                  </a:ext>
                </a:extLst>
              </p:cNvPr>
              <p:cNvSpPr txBox="1"/>
              <p:nvPr/>
            </p:nvSpPr>
            <p:spPr>
              <a:xfrm>
                <a:off x="5864989" y="1601174"/>
                <a:ext cx="23075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s-E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1050" dirty="0">
                    <a:solidFill>
                      <a:schemeClr val="tx1"/>
                    </a:solidFill>
                    <a:latin typeface="DM Sans" pitchFamily="2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1050" dirty="0">
                    <a:solidFill>
                      <a:schemeClr val="tx1"/>
                    </a:solidFill>
                    <a:latin typeface="DM Sans" pitchFamily="2" charset="0"/>
                  </a:rPr>
                  <a:t> se inicializan a 0!</a:t>
                </a:r>
                <a:endParaRPr lang="es-ES" dirty="0">
                  <a:latin typeface="DM Sans" pitchFamily="2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0D2541E-5E8E-428C-6604-0426242CD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989" y="1601174"/>
                <a:ext cx="2307542" cy="261610"/>
              </a:xfrm>
              <a:prstGeom prst="rect">
                <a:avLst/>
              </a:prstGeom>
              <a:blipFill>
                <a:blip r:embed="rId8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690790"/>
      </p:ext>
    </p:extLst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>
            <a:spLocks noGrp="1"/>
          </p:cNvSpPr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5. Tareas sobre aristas</a:t>
            </a:r>
            <a:endParaRPr sz="3700"/>
          </a:p>
        </p:txBody>
      </p:sp>
      <p:sp>
        <p:nvSpPr>
          <p:cNvPr id="340" name="Google Shape;340;p37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F73EF5A2-B170-E5FD-CD88-B24BE0F99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>
            <a:extLst>
              <a:ext uri="{FF2B5EF4-FFF2-40B4-BE49-F238E27FC236}">
                <a16:creationId xmlns:a16="http://schemas.microsoft.com/office/drawing/2014/main" id="{1A874004-3D8E-A410-04C4-F32115A799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27" name="Google Shape;327;p36">
            <a:extLst>
              <a:ext uri="{FF2B5EF4-FFF2-40B4-BE49-F238E27FC236}">
                <a16:creationId xmlns:a16="http://schemas.microsoft.com/office/drawing/2014/main" id="{AAAA4A01-FC3F-1520-4BA5-B7729F4186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40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Predicción de aristas</a:t>
            </a:r>
            <a:endParaRPr dirty="0"/>
          </a:p>
        </p:txBody>
      </p:sp>
      <p:sp>
        <p:nvSpPr>
          <p:cNvPr id="15" name="Google Shape;333;p36">
            <a:extLst>
              <a:ext uri="{FF2B5EF4-FFF2-40B4-BE49-F238E27FC236}">
                <a16:creationId xmlns:a16="http://schemas.microsoft.com/office/drawing/2014/main" id="{B2CE7EEF-3440-970C-10BD-F778F4590F61}"/>
              </a:ext>
            </a:extLst>
          </p:cNvPr>
          <p:cNvSpPr txBox="1"/>
          <p:nvPr/>
        </p:nvSpPr>
        <p:spPr>
          <a:xfrm>
            <a:off x="882723" y="2094526"/>
            <a:ext cx="3148295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s-ES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Técnicas basadas en nodos</a:t>
            </a:r>
          </a:p>
          <a:p>
            <a:pPr marL="14605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es-ES" sz="13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3180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Uso una GNN para calcular los </a:t>
            </a:r>
            <a:r>
              <a:rPr lang="es-ES" sz="13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embeddings</a:t>
            </a: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cada nodo.</a:t>
            </a:r>
          </a:p>
          <a:p>
            <a:pPr marL="43180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utilizan </a:t>
            </a:r>
            <a:r>
              <a:rPr lang="es-ES" sz="13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pares de nodos </a:t>
            </a: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como representaciones de las aristas.</a:t>
            </a:r>
          </a:p>
        </p:txBody>
      </p:sp>
      <p:sp>
        <p:nvSpPr>
          <p:cNvPr id="16" name="Google Shape;333;p36">
            <a:extLst>
              <a:ext uri="{FF2B5EF4-FFF2-40B4-BE49-F238E27FC236}">
                <a16:creationId xmlns:a16="http://schemas.microsoft.com/office/drawing/2014/main" id="{24CEF318-FBEA-18F0-7A08-43A4E500DB65}"/>
              </a:ext>
            </a:extLst>
          </p:cNvPr>
          <p:cNvSpPr txBox="1"/>
          <p:nvPr/>
        </p:nvSpPr>
        <p:spPr>
          <a:xfrm>
            <a:off x="4572000" y="2094526"/>
            <a:ext cx="3689276" cy="18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s-ES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Técnicas basadas en subgrafos</a:t>
            </a:r>
          </a:p>
          <a:p>
            <a:pPr marL="14605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lang="es-ES" sz="13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3180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Creo un </a:t>
            </a:r>
            <a:r>
              <a:rPr lang="es-ES" sz="13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subgrafo a partir de una pareja de nodos</a:t>
            </a: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43180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Genero </a:t>
            </a:r>
            <a:r>
              <a:rPr lang="es-ES" sz="13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etiquetas</a:t>
            </a: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los nodos del subgrafo.</a:t>
            </a:r>
          </a:p>
          <a:p>
            <a:pPr marL="43180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Entreno una GNN para procesar el subgrafo e identificar si hay arista o no.</a:t>
            </a:r>
          </a:p>
        </p:txBody>
      </p:sp>
    </p:spTree>
    <p:extLst>
      <p:ext uri="{BB962C8B-B14F-4D97-AF65-F5344CB8AC3E}">
        <p14:creationId xmlns:p14="http://schemas.microsoft.com/office/powerpoint/2010/main" val="2073692791"/>
      </p:ext>
    </p:extLst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A0D57BE7-E1D8-E2E5-ECD4-BE93CA961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>
            <a:extLst>
              <a:ext uri="{FF2B5EF4-FFF2-40B4-BE49-F238E27FC236}">
                <a16:creationId xmlns:a16="http://schemas.microsoft.com/office/drawing/2014/main" id="{A33A7B36-9D9A-0EBE-CC28-633DA8A5B0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27" name="Google Shape;327;p36">
            <a:extLst>
              <a:ext uri="{FF2B5EF4-FFF2-40B4-BE49-F238E27FC236}">
                <a16:creationId xmlns:a16="http://schemas.microsoft.com/office/drawing/2014/main" id="{17487E8A-0734-5113-D095-EB556B43CC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040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SEAL</a:t>
            </a:r>
            <a:endParaRPr dirty="0"/>
          </a:p>
        </p:txBody>
      </p:sp>
      <p:sp>
        <p:nvSpPr>
          <p:cNvPr id="15" name="Google Shape;333;p36">
            <a:extLst>
              <a:ext uri="{FF2B5EF4-FFF2-40B4-BE49-F238E27FC236}">
                <a16:creationId xmlns:a16="http://schemas.microsoft.com/office/drawing/2014/main" id="{435ABED7-5F66-458A-DF58-C75247F6ED2C}"/>
              </a:ext>
            </a:extLst>
          </p:cNvPr>
          <p:cNvSpPr txBox="1"/>
          <p:nvPr/>
        </p:nvSpPr>
        <p:spPr>
          <a:xfrm>
            <a:off x="997087" y="1864729"/>
            <a:ext cx="3148295" cy="19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895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es-ES" sz="13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Sampleo</a:t>
            </a: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parejas de nodos.</a:t>
            </a:r>
          </a:p>
          <a:p>
            <a:pPr marL="48895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Creo un subgrafo para esa pareja de nodos.</a:t>
            </a:r>
          </a:p>
          <a:p>
            <a:pPr marL="48895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Etiqueto los nodos del subgrafo.</a:t>
            </a:r>
          </a:p>
          <a:p>
            <a:pPr marL="48895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Elimino la arista que conecta la pareja de nodos.</a:t>
            </a:r>
          </a:p>
          <a:p>
            <a:pPr marL="48895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+mj-lt"/>
              <a:buAutoNum type="arabicPeriod"/>
            </a:pPr>
            <a:r>
              <a:rPr lang="es-ES" sz="1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Entreno una GNN para predecir si falta o no la arista (a nivel de grafo).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12313F3-B8DF-BAD0-0D02-58D2BD4D710F}"/>
              </a:ext>
            </a:extLst>
          </p:cNvPr>
          <p:cNvSpPr txBox="1"/>
          <p:nvPr/>
        </p:nvSpPr>
        <p:spPr>
          <a:xfrm>
            <a:off x="997087" y="4881890"/>
            <a:ext cx="8793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Zhang, M., &amp; Chen, Y. (2018). Link </a:t>
            </a:r>
            <a:r>
              <a:rPr lang="es-ES" sz="1050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prediction</a:t>
            </a:r>
            <a:r>
              <a:rPr lang="es-ES" sz="105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050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es-ES" sz="105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050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es-ES" sz="105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050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graph</a:t>
            </a:r>
            <a:r>
              <a:rPr lang="es-ES" sz="105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neural </a:t>
            </a:r>
            <a:r>
              <a:rPr lang="es-ES" sz="1050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networks</a:t>
            </a:r>
            <a:r>
              <a:rPr lang="es-ES" sz="105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s-ES" sz="1050" i="1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Advances</a:t>
            </a:r>
            <a:r>
              <a:rPr lang="es-ES" sz="1050" i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neural </a:t>
            </a:r>
            <a:r>
              <a:rPr lang="es-ES" sz="1050" i="1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</a:t>
            </a:r>
            <a:r>
              <a:rPr lang="es-ES" sz="1050" i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050" i="1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processing</a:t>
            </a:r>
            <a:r>
              <a:rPr lang="es-ES" sz="1050" i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050" i="1" noProof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es-ES" sz="105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s-ES" sz="1050" i="1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</a:t>
            </a:r>
            <a:r>
              <a:rPr lang="es-ES" sz="105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6A9654-DA38-9122-DB79-71B648621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033" y="1325147"/>
            <a:ext cx="3572240" cy="281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00628"/>
      </p:ext>
    </p:extLst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>
          <a:extLst>
            <a:ext uri="{FF2B5EF4-FFF2-40B4-BE49-F238E27FC236}">
              <a16:creationId xmlns:a16="http://schemas.microsoft.com/office/drawing/2014/main" id="{11A3BAD0-D684-4FFE-490C-49972A39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7">
            <a:extLst>
              <a:ext uri="{FF2B5EF4-FFF2-40B4-BE49-F238E27FC236}">
                <a16:creationId xmlns:a16="http://schemas.microsoft.com/office/drawing/2014/main" id="{BFEEAE51-29C3-CB08-1A7D-875BF48A55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57150" y="974089"/>
            <a:ext cx="467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600" b="1">
                <a:latin typeface="Montserrat"/>
                <a:ea typeface="Montserrat"/>
                <a:cs typeface="Montserrat"/>
                <a:sym typeface="Montserrat"/>
              </a:rPr>
              <a:t>Graph Neural Networks</a:t>
            </a:r>
            <a:endParaRPr sz="3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67">
            <a:extLst>
              <a:ext uri="{FF2B5EF4-FFF2-40B4-BE49-F238E27FC236}">
                <a16:creationId xmlns:a16="http://schemas.microsoft.com/office/drawing/2014/main" id="{F112BA49-561E-9884-572C-C6CDF2D98DAD}"/>
              </a:ext>
            </a:extLst>
          </p:cNvPr>
          <p:cNvSpPr txBox="1"/>
          <p:nvPr/>
        </p:nvSpPr>
        <p:spPr>
          <a:xfrm>
            <a:off x="695400" y="3587063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Tema </a:t>
            </a:r>
            <a:r>
              <a:rPr lang="en" sz="1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2 - Shallow Embeddings</a:t>
            </a:r>
            <a:endParaRPr sz="16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8" name="Google Shape;818;p67">
            <a:extLst>
              <a:ext uri="{FF2B5EF4-FFF2-40B4-BE49-F238E27FC236}">
                <a16:creationId xmlns:a16="http://schemas.microsoft.com/office/drawing/2014/main" id="{8CF68E03-2798-B04F-1B2F-3D679DC419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484150"/>
            <a:ext cx="1478606" cy="68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6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7D5FA18-6530-35F7-05B2-6A54465767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4853" y="480064"/>
            <a:ext cx="3201221" cy="320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67" descr="Texto&#10;&#10;Descripción generada automáticamente con confianza baja">
            <a:extLst>
              <a:ext uri="{FF2B5EF4-FFF2-40B4-BE49-F238E27FC236}">
                <a16:creationId xmlns:a16="http://schemas.microsoft.com/office/drawing/2014/main" id="{7ADE366F-7B5F-A18D-D1C9-2E53CBA7056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69525" y="4456937"/>
            <a:ext cx="1793681" cy="659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85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Antes de empezar…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750" y="1021325"/>
            <a:ext cx="3763200" cy="35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844425" y="1749675"/>
            <a:ext cx="3763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AutoNum type="arabicPeriod"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Mensajes -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Cómo transformo los mensajes de los vecinos.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AutoNum type="arabicPeriod"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Agregación -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Qué hago para juntar los mensajes.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AutoNum type="arabicPeriod"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Update -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Cómo combino los mensajes entre capas.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AutoNum type="arabicPeriod"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Transformaciones -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Cambios que se le hacen al grafo antes de entrenar.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AutoNum type="arabicPeriod"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Entrenamiento -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Función de pérdida según mi problema y tarea (Nodo, arista, grafo … etc)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920875" y="1600850"/>
            <a:ext cx="3615000" cy="1534200"/>
          </a:xfrm>
          <a:prstGeom prst="rect">
            <a:avLst/>
          </a:prstGeom>
          <a:solidFill>
            <a:srgbClr val="F6F6F6">
              <a:alpha val="7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920875" y="3546800"/>
            <a:ext cx="3615000" cy="758100"/>
          </a:xfrm>
          <a:prstGeom prst="rect">
            <a:avLst/>
          </a:prstGeom>
          <a:solidFill>
            <a:srgbClr val="F6F6F6">
              <a:alpha val="7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</a:pPr>
            <a:r>
              <a:rPr lang="en" sz="3700"/>
              <a:t>Limitaciones de las GCN para árboles de computación similares</a:t>
            </a:r>
            <a:endParaRPr sz="370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Limitaciones de las GCN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50" y="1393475"/>
            <a:ext cx="2305425" cy="23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775" y="1140000"/>
            <a:ext cx="4811497" cy="39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3809450" y="1193225"/>
            <a:ext cx="2090100" cy="1986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4050775" y="3227150"/>
            <a:ext cx="2090100" cy="1847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1563800" y="3453625"/>
            <a:ext cx="303900" cy="296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867700" y="2820400"/>
            <a:ext cx="303900" cy="296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844425" y="3905800"/>
            <a:ext cx="26829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¿Son el nodo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estructuralmente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diferentes si analizamos sus </a:t>
            </a: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árboles de computación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 dos capas de distancia?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Limitaciones de las GCN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50" y="1393475"/>
            <a:ext cx="2305425" cy="23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775" y="1140000"/>
            <a:ext cx="4811497" cy="39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3809450" y="1193225"/>
            <a:ext cx="2090100" cy="1986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200075" y="3227025"/>
            <a:ext cx="1937700" cy="1847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1563800" y="3453625"/>
            <a:ext cx="303900" cy="296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2957175" y="3316950"/>
            <a:ext cx="303900" cy="296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844425" y="3905800"/>
            <a:ext cx="26829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Sin embargo… ¿Son el nodo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estructuralmente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diferentes si analizamos sus </a:t>
            </a: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árboles de computación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 dos capas de distancia?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Limitaciones de las GCN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844425" y="1300500"/>
            <a:ext cx="26829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 no se incorpora información de los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atributos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los nodos, una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GCN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sería capaz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diferenciar un par de nodos con los mismos árboles de computación.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cambio,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alternativas basadas en caminos aleatorios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como Node2Vec sí que </a:t>
            </a:r>
            <a:r>
              <a:rPr lang="en" sz="1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son capaces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hacer esta distinción ya que capturan patrones globales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788" y="2780298"/>
            <a:ext cx="5311873" cy="200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650" y="803000"/>
            <a:ext cx="1868151" cy="19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2. Crear batches para grafos no es trivial</a:t>
            </a:r>
            <a:endParaRPr sz="3700"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¿Por qué batchear un grafo?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844425" y="1722950"/>
            <a:ext cx="26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844425" y="1432800"/>
            <a:ext cx="35526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Simplemente porque si el grafo tiene muchos nodos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cabrá en GPU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 existe </a:t>
            </a:r>
            <a:r>
              <a:rPr lang="en" sz="17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nodo con un grado muy alto</a:t>
            </a: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hacer el paso de mensajes será computacionalmente costoso.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250" y="1416600"/>
            <a:ext cx="3761300" cy="282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Microsoft Office PowerPoint</Application>
  <PresentationFormat>Presentación en pantalla (16:9)</PresentationFormat>
  <Paragraphs>189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Cambria Math</vt:lpstr>
      <vt:lpstr>Arial</vt:lpstr>
      <vt:lpstr>Montserrat</vt:lpstr>
      <vt:lpstr>DM Sans</vt:lpstr>
      <vt:lpstr>Dosis</vt:lpstr>
      <vt:lpstr>Cerimon template</vt:lpstr>
      <vt:lpstr>Graph Neural Networks</vt:lpstr>
      <vt:lpstr>Índice</vt:lpstr>
      <vt:lpstr>Antes de empezar…</vt:lpstr>
      <vt:lpstr>Limitaciones de las GCN para árboles de computación similares</vt:lpstr>
      <vt:lpstr>Limitaciones de las GCN</vt:lpstr>
      <vt:lpstr>Limitaciones de las GCN</vt:lpstr>
      <vt:lpstr>Limitaciones de las GCN</vt:lpstr>
      <vt:lpstr>2. Crear batches para grafos no es trivial</vt:lpstr>
      <vt:lpstr>¿Por qué batchear un grafo?</vt:lpstr>
      <vt:lpstr>Batchear un grafo no es trivial</vt:lpstr>
      <vt:lpstr>Batchear un grafo no es trivial</vt:lpstr>
      <vt:lpstr>3. Graph Batching</vt:lpstr>
      <vt:lpstr>Aproximaciones</vt:lpstr>
      <vt:lpstr>Node-level: GraphSAGE (Neighbor sampling)</vt:lpstr>
      <vt:lpstr>Graph-level: Cluster Sampling</vt:lpstr>
      <vt:lpstr>Graph-level: GraphSAINT</vt:lpstr>
      <vt:lpstr>Graph-level: GraphSAINT</vt:lpstr>
      <vt:lpstr>Graph-level: GraphSAINT</vt:lpstr>
      <vt:lpstr>Graph-level: GraphSAINT</vt:lpstr>
      <vt:lpstr>Comparativa</vt:lpstr>
      <vt:lpstr>4. Tareas sobre grafos</vt:lpstr>
      <vt:lpstr>Capas de pooling</vt:lpstr>
      <vt:lpstr>Función de pooling </vt:lpstr>
      <vt:lpstr>Graph Pooling: RNN y atención</vt:lpstr>
      <vt:lpstr>Graph Pooling: RNN y atención</vt:lpstr>
      <vt:lpstr>5. Tareas sobre aristas</vt:lpstr>
      <vt:lpstr>Predicción de aristas</vt:lpstr>
      <vt:lpstr>SEAL</vt:lpstr>
      <vt:lpstr>Graph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ADRIAN GIRON JIMENEZ</cp:lastModifiedBy>
  <cp:revision>1</cp:revision>
  <dcterms:modified xsi:type="dcterms:W3CDTF">2025-01-14T11:00:25Z</dcterms:modified>
</cp:coreProperties>
</file>