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5" r:id="rId5"/>
    <p:sldId id="266" r:id="rId6"/>
    <p:sldId id="267" r:id="rId7"/>
    <p:sldId id="269" r:id="rId8"/>
    <p:sldId id="268" r:id="rId9"/>
    <p:sldId id="270" r:id="rId10"/>
    <p:sldId id="271" r:id="rId11"/>
    <p:sldId id="273" r:id="rId12"/>
    <p:sldId id="274" r:id="rId13"/>
    <p:sldId id="275" r:id="rId14"/>
    <p:sldId id="272" r:id="rId15"/>
    <p:sldId id="276" r:id="rId16"/>
    <p:sldId id="277" r:id="rId17"/>
    <p:sldId id="278" r:id="rId18"/>
    <p:sldId id="279" r:id="rId19"/>
    <p:sldId id="262"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155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Programa práctico en AWS</a:t>
            </a:r>
            <a:endParaRPr lang="es-ES" dirty="0"/>
          </a:p>
        </p:txBody>
      </p:sp>
      <p:sp>
        <p:nvSpPr>
          <p:cNvPr id="3" name="Subtítulo 2"/>
          <p:cNvSpPr txBox="1">
            <a:spLocks noGrp="1"/>
          </p:cNvSpPr>
          <p:nvPr>
            <p:ph type="subTitle" idx="1"/>
          </p:nvPr>
        </p:nvSpPr>
        <p:spPr/>
        <p:txBody>
          <a:bodyPr/>
          <a:lstStyle/>
          <a:p>
            <a:r>
              <a:rPr lang="es-ES" dirty="0" err="1">
                <a:cs typeface="Calibri"/>
              </a:rPr>
              <a:t>Adglow</a:t>
            </a:r>
            <a:endParaRPr lang="es-ES" dirty="0" err="1"/>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p>
          <a:p>
            <a:pPr marL="0" indent="0">
              <a:buFont typeface="Arial" pitchFamily="34"/>
              <a:buNone/>
            </a:pPr>
            <a:endParaRPr lang="es-ES" dirty="0"/>
          </a:p>
        </p:txBody>
      </p:sp>
      <p:sp>
        <p:nvSpPr>
          <p:cNvPr id="10" name="Marcador de contenido 2">
            <a:extLst>
              <a:ext uri="{FF2B5EF4-FFF2-40B4-BE49-F238E27FC236}">
                <a16:creationId xmlns:a16="http://schemas.microsoft.com/office/drawing/2014/main" id="{C4ECC8DF-1735-4A80-8338-2C543738F9B0}"/>
              </a:ext>
            </a:extLst>
          </p:cNvPr>
          <p:cNvSpPr txBox="1">
            <a:spLocks/>
          </p:cNvSpPr>
          <p:nvPr/>
        </p:nvSpPr>
        <p:spPr>
          <a:xfrm>
            <a:off x="628648" y="5581339"/>
            <a:ext cx="8014975" cy="745097"/>
          </a:xfrm>
          <a:prstGeom prst="rect">
            <a:avLst/>
          </a:prstGeom>
          <a:noFill/>
          <a:ln>
            <a:noFill/>
          </a:ln>
        </p:spPr>
        <p:txBody>
          <a:bodyPr vert="horz" wrap="square" lIns="91440" tIns="45720" rIns="91440" bIns="45720" anchor="t" anchorCtr="0" compatLnSpc="1">
            <a:normAutofit fontScale="77500" lnSpcReduction="2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a:cs typeface="Calibri"/>
              </a:rPr>
              <a:t>19 regiones y 57 zonas de disponibilidad (</a:t>
            </a:r>
            <a:r>
              <a:rPr lang="es-ES" dirty="0" err="1">
                <a:cs typeface="Calibri"/>
              </a:rPr>
              <a:t>AZs</a:t>
            </a:r>
            <a:r>
              <a:rPr lang="es-ES" dirty="0">
                <a:cs typeface="Calibri"/>
              </a:rPr>
              <a:t>) - Diciembre 2018</a:t>
            </a:r>
          </a:p>
          <a:p>
            <a:pPr marL="0" indent="0" algn="ctr">
              <a:buNone/>
            </a:pPr>
            <a:r>
              <a:rPr lang="es-ES" dirty="0">
                <a:cs typeface="Calibri"/>
              </a:rPr>
              <a:t>5 Regiones más y 15 </a:t>
            </a:r>
            <a:r>
              <a:rPr lang="es-ES" dirty="0" err="1">
                <a:cs typeface="Calibri"/>
              </a:rPr>
              <a:t>AZs</a:t>
            </a:r>
            <a:r>
              <a:rPr lang="es-ES" dirty="0">
                <a:cs typeface="Calibri"/>
              </a:rPr>
              <a:t> más para 2019</a:t>
            </a:r>
          </a:p>
          <a:p>
            <a:pPr marL="0" indent="0">
              <a:buNone/>
            </a:pPr>
            <a:endParaRPr lang="es-ES" dirty="0">
              <a:cs typeface="Calibri"/>
            </a:endParaRPr>
          </a:p>
        </p:txBody>
      </p:sp>
      <p:pic>
        <p:nvPicPr>
          <p:cNvPr id="3" name="Imagen 3" descr="Imagen que contiene captura de pantalla&#10;&#10;Descripción generada con confianza muy alta">
            <a:extLst>
              <a:ext uri="{FF2B5EF4-FFF2-40B4-BE49-F238E27FC236}">
                <a16:creationId xmlns:a16="http://schemas.microsoft.com/office/drawing/2014/main" id="{44181AD4-0F0C-4C83-A861-886D2A49A72B}"/>
              </a:ext>
            </a:extLst>
          </p:cNvPr>
          <p:cNvPicPr>
            <a:picLocks noChangeAspect="1"/>
          </p:cNvPicPr>
          <p:nvPr/>
        </p:nvPicPr>
        <p:blipFill>
          <a:blip r:embed="rId2"/>
          <a:stretch>
            <a:fillRect/>
          </a:stretch>
        </p:blipFill>
        <p:spPr>
          <a:xfrm>
            <a:off x="1105698" y="1558290"/>
            <a:ext cx="6836956" cy="3980541"/>
          </a:xfrm>
          <a:prstGeom prst="rect">
            <a:avLst/>
          </a:prstGeom>
        </p:spPr>
      </p:pic>
    </p:spTree>
    <p:extLst>
      <p:ext uri="{BB962C8B-B14F-4D97-AF65-F5344CB8AC3E}">
        <p14:creationId xmlns:p14="http://schemas.microsoft.com/office/powerpoint/2010/main" val="412663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fontScale="77500" lnSpcReduction="2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r>
              <a:rPr lang="es-ES" dirty="0">
                <a:cs typeface="Calibri"/>
              </a:rPr>
              <a:t>. Regiones y Zonas de disponibilidad </a:t>
            </a:r>
            <a:r>
              <a:rPr lang="es-ES" dirty="0" err="1">
                <a:cs typeface="Calibri"/>
              </a:rPr>
              <a:t>AZs</a:t>
            </a:r>
          </a:p>
          <a:p>
            <a:pPr marL="0" indent="0">
              <a:buFont typeface="Arial" pitchFamily="34"/>
              <a:buNone/>
            </a:pPr>
            <a:endParaRPr lang="es-ES" dirty="0"/>
          </a:p>
        </p:txBody>
      </p:sp>
      <p:pic>
        <p:nvPicPr>
          <p:cNvPr id="3" name="Imagen 4" descr="Imagen que contiene hierba, árbol, exterior, cielo&#10;&#10;Descripción generada con confianza muy alta">
            <a:extLst>
              <a:ext uri="{FF2B5EF4-FFF2-40B4-BE49-F238E27FC236}">
                <a16:creationId xmlns:a16="http://schemas.microsoft.com/office/drawing/2014/main" id="{65F0858F-08D3-4020-A7EA-D0AFBCEF10AC}"/>
              </a:ext>
            </a:extLst>
          </p:cNvPr>
          <p:cNvPicPr>
            <a:picLocks noChangeAspect="1"/>
          </p:cNvPicPr>
          <p:nvPr/>
        </p:nvPicPr>
        <p:blipFill>
          <a:blip r:embed="rId2"/>
          <a:stretch>
            <a:fillRect/>
          </a:stretch>
        </p:blipFill>
        <p:spPr>
          <a:xfrm>
            <a:off x="5002799" y="1615543"/>
            <a:ext cx="3538238" cy="2651297"/>
          </a:xfrm>
          <a:prstGeom prst="rect">
            <a:avLst/>
          </a:prstGeom>
        </p:spPr>
      </p:pic>
      <p:pic>
        <p:nvPicPr>
          <p:cNvPr id="6" name="Imagen 7" descr="Imagen que contiene hierba, exterior, árbol, montaña&#10;&#10;Descripción generada con confianza muy alta">
            <a:extLst>
              <a:ext uri="{FF2B5EF4-FFF2-40B4-BE49-F238E27FC236}">
                <a16:creationId xmlns:a16="http://schemas.microsoft.com/office/drawing/2014/main" id="{FB7D3323-E7B4-44EA-B3E5-CDC83F5BBA00}"/>
              </a:ext>
            </a:extLst>
          </p:cNvPr>
          <p:cNvPicPr>
            <a:picLocks noChangeAspect="1"/>
          </p:cNvPicPr>
          <p:nvPr/>
        </p:nvPicPr>
        <p:blipFill>
          <a:blip r:embed="rId3"/>
          <a:stretch>
            <a:fillRect/>
          </a:stretch>
        </p:blipFill>
        <p:spPr>
          <a:xfrm>
            <a:off x="761362" y="1615504"/>
            <a:ext cx="3977066" cy="2651377"/>
          </a:xfrm>
          <a:prstGeom prst="rect">
            <a:avLst/>
          </a:prstGeom>
        </p:spPr>
      </p:pic>
      <p:sp>
        <p:nvSpPr>
          <p:cNvPr id="10" name="Marcador de contenido 2">
            <a:extLst>
              <a:ext uri="{FF2B5EF4-FFF2-40B4-BE49-F238E27FC236}">
                <a16:creationId xmlns:a16="http://schemas.microsoft.com/office/drawing/2014/main" id="{69923058-CFD9-4463-92AF-88C7EAE1F081}"/>
              </a:ext>
            </a:extLst>
          </p:cNvPr>
          <p:cNvSpPr txBox="1">
            <a:spLocks/>
          </p:cNvSpPr>
          <p:nvPr/>
        </p:nvSpPr>
        <p:spPr>
          <a:xfrm>
            <a:off x="628647" y="4739632"/>
            <a:ext cx="8014975" cy="745097"/>
          </a:xfrm>
          <a:prstGeom prst="rect">
            <a:avLst/>
          </a:prstGeom>
          <a:noFill/>
          <a:ln>
            <a:noFill/>
          </a:ln>
        </p:spPr>
        <p:txBody>
          <a:bodyPr vert="horz" wrap="square" lIns="91440" tIns="45720" rIns="91440" bIns="45720" anchor="t" anchorCtr="0" compatLnSpc="1">
            <a:normAutofit fontScale="925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a:cs typeface="Calibri"/>
              </a:rPr>
              <a:t>Las zonas de disponibilidad están formadas por uno o más </a:t>
            </a:r>
            <a:r>
              <a:rPr lang="es-ES" dirty="0" err="1">
                <a:cs typeface="Calibri"/>
              </a:rPr>
              <a:t>datacenters</a:t>
            </a:r>
            <a:r>
              <a:rPr lang="es-ES" dirty="0">
                <a:cs typeface="Calibri"/>
              </a:rPr>
              <a:t> en una localización cercana</a:t>
            </a:r>
          </a:p>
        </p:txBody>
      </p:sp>
    </p:spTree>
    <p:extLst>
      <p:ext uri="{BB962C8B-B14F-4D97-AF65-F5344CB8AC3E}">
        <p14:creationId xmlns:p14="http://schemas.microsoft.com/office/powerpoint/2010/main" val="136116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fontScale="77500" lnSpcReduction="2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r>
              <a:rPr lang="es-ES" dirty="0">
                <a:cs typeface="Calibri"/>
              </a:rPr>
              <a:t>. Regiones y Zonas de disponibilidad </a:t>
            </a:r>
            <a:r>
              <a:rPr lang="es-ES" dirty="0" err="1">
                <a:cs typeface="Calibri"/>
              </a:rPr>
              <a:t>AZs</a:t>
            </a:r>
          </a:p>
          <a:p>
            <a:pPr marL="0" indent="0">
              <a:buFont typeface="Arial" pitchFamily="34"/>
              <a:buNone/>
            </a:pPr>
            <a:endParaRPr lang="es-ES" dirty="0"/>
          </a:p>
        </p:txBody>
      </p:sp>
      <p:sp>
        <p:nvSpPr>
          <p:cNvPr id="10" name="Marcador de contenido 2">
            <a:extLst>
              <a:ext uri="{FF2B5EF4-FFF2-40B4-BE49-F238E27FC236}">
                <a16:creationId xmlns:a16="http://schemas.microsoft.com/office/drawing/2014/main" id="{69923058-CFD9-4463-92AF-88C7EAE1F081}"/>
              </a:ext>
            </a:extLst>
          </p:cNvPr>
          <p:cNvSpPr txBox="1">
            <a:spLocks/>
          </p:cNvSpPr>
          <p:nvPr/>
        </p:nvSpPr>
        <p:spPr>
          <a:xfrm>
            <a:off x="628647" y="5495255"/>
            <a:ext cx="8014975" cy="745097"/>
          </a:xfrm>
          <a:prstGeom prst="rect">
            <a:avLst/>
          </a:prstGeom>
          <a:noFill/>
          <a:ln>
            <a:noFill/>
          </a:ln>
        </p:spPr>
        <p:txBody>
          <a:bodyPr vert="horz" wrap="square" lIns="91440" tIns="45720" rIns="91440" bIns="45720" anchor="t" anchorCtr="0" compatLnSpc="1">
            <a:normAutofit fontScale="925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a:cs typeface="Calibri"/>
              </a:rPr>
              <a:t>Un </a:t>
            </a:r>
            <a:r>
              <a:rPr lang="es-ES" dirty="0" err="1">
                <a:cs typeface="Calibri"/>
              </a:rPr>
              <a:t>datacenter</a:t>
            </a:r>
            <a:r>
              <a:rPr lang="es-ES" dirty="0">
                <a:cs typeface="Calibri"/>
              </a:rPr>
              <a:t> no es más que un edificio lleno de servidores</a:t>
            </a:r>
            <a:endParaRPr lang="es-ES" dirty="0"/>
          </a:p>
        </p:txBody>
      </p:sp>
      <p:pic>
        <p:nvPicPr>
          <p:cNvPr id="4" name="Imagen 4" descr="Imagen que contiene edificio, tren, valla, interior&#10;&#10;Descripción generada con confianza muy alta">
            <a:extLst>
              <a:ext uri="{FF2B5EF4-FFF2-40B4-BE49-F238E27FC236}">
                <a16:creationId xmlns:a16="http://schemas.microsoft.com/office/drawing/2014/main" id="{CBE0C65E-E2F5-46D0-BF32-2CD5E04F4EE9}"/>
              </a:ext>
            </a:extLst>
          </p:cNvPr>
          <p:cNvPicPr>
            <a:picLocks noChangeAspect="1"/>
          </p:cNvPicPr>
          <p:nvPr/>
        </p:nvPicPr>
        <p:blipFill>
          <a:blip r:embed="rId2"/>
          <a:stretch>
            <a:fillRect/>
          </a:stretch>
        </p:blipFill>
        <p:spPr>
          <a:xfrm>
            <a:off x="1430903" y="1567405"/>
            <a:ext cx="6511751" cy="3646670"/>
          </a:xfrm>
          <a:prstGeom prst="rect">
            <a:avLst/>
          </a:prstGeom>
        </p:spPr>
      </p:pic>
    </p:spTree>
    <p:extLst>
      <p:ext uri="{BB962C8B-B14F-4D97-AF65-F5344CB8AC3E}">
        <p14:creationId xmlns:p14="http://schemas.microsoft.com/office/powerpoint/2010/main" val="167464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fontScale="77500" lnSpcReduction="2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r>
              <a:rPr lang="es-ES" dirty="0">
                <a:cs typeface="Calibri"/>
              </a:rPr>
              <a:t>. Regiones y Zonas de disponibilidad </a:t>
            </a:r>
            <a:r>
              <a:rPr lang="es-ES" dirty="0" err="1">
                <a:cs typeface="Calibri"/>
              </a:rPr>
              <a:t>AZs</a:t>
            </a:r>
          </a:p>
          <a:p>
            <a:pPr marL="0" indent="0">
              <a:buFont typeface="Arial" pitchFamily="34"/>
              <a:buNone/>
            </a:pPr>
            <a:endParaRPr lang="es-ES" dirty="0"/>
          </a:p>
        </p:txBody>
      </p:sp>
      <p:sp>
        <p:nvSpPr>
          <p:cNvPr id="10" name="Marcador de contenido 2">
            <a:extLst>
              <a:ext uri="{FF2B5EF4-FFF2-40B4-BE49-F238E27FC236}">
                <a16:creationId xmlns:a16="http://schemas.microsoft.com/office/drawing/2014/main" id="{69923058-CFD9-4463-92AF-88C7EAE1F081}"/>
              </a:ext>
            </a:extLst>
          </p:cNvPr>
          <p:cNvSpPr txBox="1">
            <a:spLocks/>
          </p:cNvSpPr>
          <p:nvPr/>
        </p:nvSpPr>
        <p:spPr>
          <a:xfrm>
            <a:off x="628647" y="5495255"/>
            <a:ext cx="8014975" cy="745097"/>
          </a:xfrm>
          <a:prstGeom prst="rect">
            <a:avLst/>
          </a:prstGeom>
          <a:noFill/>
          <a:ln>
            <a:noFill/>
          </a:ln>
        </p:spPr>
        <p:txBody>
          <a:bodyPr vert="horz" wrap="square" lIns="91440" tIns="45720" rIns="91440" bIns="45720" anchor="t" anchorCtr="0" compatLnSpc="1">
            <a:normAutofit fontScale="925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a:cs typeface="Calibri"/>
              </a:rPr>
              <a:t>Una Región se corresponde con un área geográfica determinada. Cada región tiene dos o más </a:t>
            </a:r>
            <a:r>
              <a:rPr lang="es-ES" dirty="0" err="1">
                <a:cs typeface="Calibri"/>
              </a:rPr>
              <a:t>AZs</a:t>
            </a:r>
          </a:p>
        </p:txBody>
      </p:sp>
      <p:pic>
        <p:nvPicPr>
          <p:cNvPr id="3" name="Imagen 4">
            <a:extLst>
              <a:ext uri="{FF2B5EF4-FFF2-40B4-BE49-F238E27FC236}">
                <a16:creationId xmlns:a16="http://schemas.microsoft.com/office/drawing/2014/main" id="{93DE48DF-6BD5-45E9-8B39-FE14BB07191E}"/>
              </a:ext>
            </a:extLst>
          </p:cNvPr>
          <p:cNvPicPr>
            <a:picLocks noChangeAspect="1"/>
          </p:cNvPicPr>
          <p:nvPr/>
        </p:nvPicPr>
        <p:blipFill>
          <a:blip r:embed="rId2"/>
          <a:stretch>
            <a:fillRect/>
          </a:stretch>
        </p:blipFill>
        <p:spPr>
          <a:xfrm>
            <a:off x="2549990" y="1505009"/>
            <a:ext cx="4225752" cy="3694944"/>
          </a:xfrm>
          <a:prstGeom prst="rect">
            <a:avLst/>
          </a:prstGeom>
        </p:spPr>
      </p:pic>
    </p:spTree>
    <p:extLst>
      <p:ext uri="{BB962C8B-B14F-4D97-AF65-F5344CB8AC3E}">
        <p14:creationId xmlns:p14="http://schemas.microsoft.com/office/powerpoint/2010/main" val="423514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r>
              <a:rPr lang="es-ES" dirty="0">
                <a:cs typeface="Calibri"/>
              </a:rPr>
              <a:t>. Europa</a:t>
            </a:r>
            <a:endParaRPr lang="es-ES" dirty="0" err="1">
              <a:cs typeface="Calibri"/>
            </a:endParaRPr>
          </a:p>
          <a:p>
            <a:pPr marL="0" indent="0">
              <a:buFont typeface="Arial" pitchFamily="34"/>
              <a:buNone/>
            </a:pPr>
            <a:endParaRPr lang="es-ES" dirty="0"/>
          </a:p>
        </p:txBody>
      </p:sp>
      <p:pic>
        <p:nvPicPr>
          <p:cNvPr id="4" name="Imagen 4" descr="Imagen que contiene captura de pantalla&#10;&#10;Descripción generada con confianza muy alta">
            <a:extLst>
              <a:ext uri="{FF2B5EF4-FFF2-40B4-BE49-F238E27FC236}">
                <a16:creationId xmlns:a16="http://schemas.microsoft.com/office/drawing/2014/main" id="{A0AB3236-935E-4499-82FE-66E21E167753}"/>
              </a:ext>
            </a:extLst>
          </p:cNvPr>
          <p:cNvPicPr>
            <a:picLocks noChangeAspect="1"/>
          </p:cNvPicPr>
          <p:nvPr/>
        </p:nvPicPr>
        <p:blipFill>
          <a:blip r:embed="rId2"/>
          <a:stretch>
            <a:fillRect/>
          </a:stretch>
        </p:blipFill>
        <p:spPr>
          <a:xfrm>
            <a:off x="1230040" y="1428501"/>
            <a:ext cx="7066514" cy="4756621"/>
          </a:xfrm>
          <a:prstGeom prst="rect">
            <a:avLst/>
          </a:prstGeom>
        </p:spPr>
      </p:pic>
    </p:spTree>
    <p:extLst>
      <p:ext uri="{BB962C8B-B14F-4D97-AF65-F5344CB8AC3E}">
        <p14:creationId xmlns:p14="http://schemas.microsoft.com/office/powerpoint/2010/main" val="427291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r>
              <a:rPr lang="es-ES" dirty="0">
                <a:cs typeface="Calibri"/>
              </a:rPr>
              <a:t>. Edge </a:t>
            </a:r>
            <a:r>
              <a:rPr lang="es-ES" dirty="0" err="1">
                <a:cs typeface="Calibri"/>
              </a:rPr>
              <a:t>Locations</a:t>
            </a:r>
          </a:p>
          <a:p>
            <a:pPr marL="0" indent="0">
              <a:buFont typeface="Arial" pitchFamily="34"/>
              <a:buNone/>
            </a:pPr>
            <a:endParaRPr lang="es-ES" dirty="0"/>
          </a:p>
        </p:txBody>
      </p:sp>
      <p:sp>
        <p:nvSpPr>
          <p:cNvPr id="10" name="Marcador de contenido 2">
            <a:extLst>
              <a:ext uri="{FF2B5EF4-FFF2-40B4-BE49-F238E27FC236}">
                <a16:creationId xmlns:a16="http://schemas.microsoft.com/office/drawing/2014/main" id="{69923058-CFD9-4463-92AF-88C7EAE1F081}"/>
              </a:ext>
            </a:extLst>
          </p:cNvPr>
          <p:cNvSpPr txBox="1">
            <a:spLocks/>
          </p:cNvSpPr>
          <p:nvPr/>
        </p:nvSpPr>
        <p:spPr>
          <a:xfrm>
            <a:off x="628647" y="5390042"/>
            <a:ext cx="8014975" cy="907699"/>
          </a:xfrm>
          <a:prstGeom prst="rect">
            <a:avLst/>
          </a:prstGeom>
          <a:noFill/>
          <a:ln>
            <a:noFill/>
          </a:ln>
        </p:spPr>
        <p:txBody>
          <a:bodyPr vert="horz" wrap="square" lIns="91440" tIns="45720" rIns="91440" bIns="45720" anchor="t" anchorCtr="0" compatLnSpc="1">
            <a:normAutofit fontScale="85000" lnSpcReduction="2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a:cs typeface="Calibri"/>
              </a:rPr>
              <a:t>Un Edge </a:t>
            </a:r>
            <a:r>
              <a:rPr lang="es-ES" dirty="0" err="1">
                <a:cs typeface="Calibri"/>
              </a:rPr>
              <a:t>Location</a:t>
            </a:r>
            <a:r>
              <a:rPr lang="es-ES" dirty="0">
                <a:cs typeface="Calibri"/>
              </a:rPr>
              <a:t> se corresponde con un </a:t>
            </a:r>
            <a:r>
              <a:rPr lang="es-ES" dirty="0" err="1">
                <a:cs typeface="Calibri"/>
              </a:rPr>
              <a:t>endpoint</a:t>
            </a:r>
            <a:r>
              <a:rPr lang="es-ES" dirty="0">
                <a:cs typeface="Calibri"/>
              </a:rPr>
              <a:t> que AWS </a:t>
            </a:r>
            <a:r>
              <a:rPr lang="es-ES" dirty="0" err="1">
                <a:cs typeface="Calibri"/>
              </a:rPr>
              <a:t>utliza</a:t>
            </a:r>
            <a:r>
              <a:rPr lang="es-ES" dirty="0">
                <a:cs typeface="Calibri"/>
              </a:rPr>
              <a:t> para cachear contenido. Hay más Edge </a:t>
            </a:r>
            <a:r>
              <a:rPr lang="es-ES" dirty="0" err="1">
                <a:cs typeface="Calibri"/>
              </a:rPr>
              <a:t>Locations</a:t>
            </a:r>
            <a:r>
              <a:rPr lang="es-ES" dirty="0">
                <a:cs typeface="Calibri"/>
              </a:rPr>
              <a:t> que Regiones</a:t>
            </a:r>
          </a:p>
        </p:txBody>
      </p:sp>
      <p:pic>
        <p:nvPicPr>
          <p:cNvPr id="4" name="Imagen 4" descr="Imagen que contiene texto&#10;&#10;Descripción generada con confianza muy alta">
            <a:extLst>
              <a:ext uri="{FF2B5EF4-FFF2-40B4-BE49-F238E27FC236}">
                <a16:creationId xmlns:a16="http://schemas.microsoft.com/office/drawing/2014/main" id="{0BD42B44-CCED-420F-B3E5-B88E4ACEA3E5}"/>
              </a:ext>
            </a:extLst>
          </p:cNvPr>
          <p:cNvPicPr>
            <a:picLocks noChangeAspect="1"/>
          </p:cNvPicPr>
          <p:nvPr/>
        </p:nvPicPr>
        <p:blipFill>
          <a:blip r:embed="rId2"/>
          <a:stretch>
            <a:fillRect/>
          </a:stretch>
        </p:blipFill>
        <p:spPr>
          <a:xfrm>
            <a:off x="2167396" y="1502751"/>
            <a:ext cx="4637040" cy="3833370"/>
          </a:xfrm>
          <a:prstGeom prst="rect">
            <a:avLst/>
          </a:prstGeom>
        </p:spPr>
      </p:pic>
    </p:spTree>
    <p:extLst>
      <p:ext uri="{BB962C8B-B14F-4D97-AF65-F5344CB8AC3E}">
        <p14:creationId xmlns:p14="http://schemas.microsoft.com/office/powerpoint/2010/main" val="295968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pic>
        <p:nvPicPr>
          <p:cNvPr id="6" name="Imagen 8" descr="Imagen que contiene captura de pantalla&#10;&#10;Descripción generada con confianza muy alta">
            <a:extLst>
              <a:ext uri="{FF2B5EF4-FFF2-40B4-BE49-F238E27FC236}">
                <a16:creationId xmlns:a16="http://schemas.microsoft.com/office/drawing/2014/main" id="{3D1181D7-262C-4583-A9C8-74021867B9A0}"/>
              </a:ext>
            </a:extLst>
          </p:cNvPr>
          <p:cNvPicPr>
            <a:picLocks noGrp="1" noChangeAspect="1"/>
          </p:cNvPicPr>
          <p:nvPr>
            <p:ph idx="1"/>
          </p:nvPr>
        </p:nvPicPr>
        <p:blipFill>
          <a:blip r:embed="rId2"/>
          <a:stretch>
            <a:fillRect/>
          </a:stretch>
        </p:blipFill>
        <p:spPr>
          <a:xfrm>
            <a:off x="628650" y="1228646"/>
            <a:ext cx="8254096" cy="4642929"/>
          </a:xfrm>
          <a:prstGeom prst="rect">
            <a:avLst/>
          </a:prstGeom>
        </p:spPr>
      </p:pic>
      <p:sp>
        <p:nvSpPr>
          <p:cNvPr id="4" name="Rectángulo 3">
            <a:extLst>
              <a:ext uri="{FF2B5EF4-FFF2-40B4-BE49-F238E27FC236}">
                <a16:creationId xmlns:a16="http://schemas.microsoft.com/office/drawing/2014/main" id="{57CC75E6-4362-4B88-A83E-4CFCB088E495}"/>
              </a:ext>
            </a:extLst>
          </p:cNvPr>
          <p:cNvSpPr/>
          <p:nvPr/>
        </p:nvSpPr>
        <p:spPr>
          <a:xfrm>
            <a:off x="1066799" y="5298140"/>
            <a:ext cx="7521389" cy="448236"/>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8E400D5C-3388-4CB6-9D55-FB1022C2320D}"/>
              </a:ext>
            </a:extLst>
          </p:cNvPr>
          <p:cNvSpPr/>
          <p:nvPr/>
        </p:nvSpPr>
        <p:spPr>
          <a:xfrm>
            <a:off x="1066798" y="4791202"/>
            <a:ext cx="2394628" cy="400412"/>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4B6BF5CA-21BB-44E1-8E29-398B4B6122FD}"/>
              </a:ext>
            </a:extLst>
          </p:cNvPr>
          <p:cNvSpPr/>
          <p:nvPr/>
        </p:nvSpPr>
        <p:spPr>
          <a:xfrm>
            <a:off x="3601483" y="4791201"/>
            <a:ext cx="2394628" cy="400412"/>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E87356BF-C8E4-4BEC-8F95-6CDAB3205B62}"/>
              </a:ext>
            </a:extLst>
          </p:cNvPr>
          <p:cNvSpPr/>
          <p:nvPr/>
        </p:nvSpPr>
        <p:spPr>
          <a:xfrm>
            <a:off x="6193558" y="4791200"/>
            <a:ext cx="2394628" cy="400412"/>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50825253-7DB6-4383-93BF-0D89EAF2667F}"/>
              </a:ext>
            </a:extLst>
          </p:cNvPr>
          <p:cNvSpPr/>
          <p:nvPr/>
        </p:nvSpPr>
        <p:spPr>
          <a:xfrm>
            <a:off x="3630176" y="3184304"/>
            <a:ext cx="2394628" cy="400412"/>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9395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8"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Organización del curso</a:t>
            </a:r>
            <a:endParaRPr lang="es-ES" dirty="0"/>
          </a:p>
        </p:txBody>
      </p:sp>
      <p:sp>
        <p:nvSpPr>
          <p:cNvPr id="3" name="Marcador de contenido 2">
            <a:extLst>
              <a:ext uri="{FF2B5EF4-FFF2-40B4-BE49-F238E27FC236}">
                <a16:creationId xmlns:a16="http://schemas.microsoft.com/office/drawing/2014/main" id="{FABE5691-081A-4BF2-9BA4-E5228B5C5DAC}"/>
              </a:ext>
            </a:extLst>
          </p:cNvPr>
          <p:cNvSpPr>
            <a:spLocks noGrp="1"/>
          </p:cNvSpPr>
          <p:nvPr>
            <p:ph idx="1"/>
          </p:nvPr>
        </p:nvSpPr>
        <p:spPr>
          <a:xfrm>
            <a:off x="628650" y="1018905"/>
            <a:ext cx="8254096" cy="5202318"/>
          </a:xfrm>
        </p:spPr>
        <p:txBody>
          <a:bodyPr>
            <a:normAutofit fontScale="92500" lnSpcReduction="20000"/>
          </a:bodyPr>
          <a:lstStyle/>
          <a:p>
            <a:pPr marL="514350" indent="-514350">
              <a:buAutoNum type="arabicPeriod"/>
            </a:pPr>
            <a:r>
              <a:rPr lang="es-ES" dirty="0">
                <a:cs typeface="Calibri"/>
              </a:rPr>
              <a:t>Introducción</a:t>
            </a:r>
          </a:p>
          <a:p>
            <a:pPr marL="514350" indent="-514350">
              <a:buAutoNum type="arabicPeriod"/>
            </a:pPr>
            <a:r>
              <a:rPr lang="es-ES" dirty="0">
                <a:cs typeface="Calibri"/>
              </a:rPr>
              <a:t>Gestión de identidad y acceso en AWS (</a:t>
            </a:r>
            <a:r>
              <a:rPr lang="es-ES" b="1" dirty="0">
                <a:cs typeface="Calibri"/>
              </a:rPr>
              <a:t>IAM</a:t>
            </a:r>
            <a:r>
              <a:rPr lang="es-ES" dirty="0">
                <a:cs typeface="Calibri"/>
              </a:rPr>
              <a:t>)</a:t>
            </a:r>
          </a:p>
          <a:p>
            <a:pPr marL="514350" indent="-514350">
              <a:buAutoNum type="arabicPeriod"/>
            </a:pPr>
            <a:r>
              <a:rPr lang="es-ES" dirty="0">
                <a:cs typeface="Calibri"/>
              </a:rPr>
              <a:t>Almacenamiento de datos seguro en AWS (</a:t>
            </a:r>
            <a:r>
              <a:rPr lang="es-ES" b="1" dirty="0">
                <a:cs typeface="Calibri"/>
              </a:rPr>
              <a:t>S3</a:t>
            </a:r>
            <a:r>
              <a:rPr lang="es-ES" dirty="0">
                <a:cs typeface="Calibri"/>
              </a:rPr>
              <a:t>)</a:t>
            </a:r>
          </a:p>
          <a:p>
            <a:pPr marL="514350" indent="-514350">
              <a:buAutoNum type="arabicPeriod"/>
            </a:pPr>
            <a:r>
              <a:rPr lang="es-ES" dirty="0">
                <a:cs typeface="Calibri"/>
              </a:rPr>
              <a:t>Computación elástica en AWS (</a:t>
            </a:r>
            <a:r>
              <a:rPr lang="es-ES" b="1" dirty="0">
                <a:cs typeface="Calibri"/>
              </a:rPr>
              <a:t>EC2</a:t>
            </a:r>
            <a:r>
              <a:rPr lang="es-ES" dirty="0">
                <a:cs typeface="Calibri"/>
              </a:rPr>
              <a:t>)</a:t>
            </a:r>
          </a:p>
          <a:p>
            <a:pPr marL="514350" indent="-514350">
              <a:buAutoNum type="arabicPeriod"/>
            </a:pPr>
            <a:r>
              <a:rPr lang="es-ES" dirty="0">
                <a:cs typeface="Calibri"/>
              </a:rPr>
              <a:t>Computación </a:t>
            </a:r>
            <a:r>
              <a:rPr lang="es-ES" dirty="0" err="1">
                <a:cs typeface="Calibri"/>
              </a:rPr>
              <a:t>serverless</a:t>
            </a:r>
            <a:r>
              <a:rPr lang="es-ES" dirty="0">
                <a:cs typeface="Calibri"/>
              </a:rPr>
              <a:t> en AWS (</a:t>
            </a:r>
            <a:r>
              <a:rPr lang="es-ES" b="1" dirty="0" err="1">
                <a:cs typeface="Calibri"/>
              </a:rPr>
              <a:t>Lamda</a:t>
            </a:r>
            <a:r>
              <a:rPr lang="es-ES" dirty="0">
                <a:cs typeface="Calibri"/>
              </a:rPr>
              <a:t>)</a:t>
            </a:r>
          </a:p>
          <a:p>
            <a:pPr marL="514350" indent="-514350">
              <a:buAutoNum type="arabicPeriod"/>
            </a:pPr>
            <a:r>
              <a:rPr lang="es-ES" dirty="0">
                <a:cs typeface="Calibri"/>
              </a:rPr>
              <a:t>Servicio DNS en AWS (</a:t>
            </a:r>
            <a:r>
              <a:rPr lang="es-ES" b="1" dirty="0" err="1">
                <a:cs typeface="Calibri"/>
              </a:rPr>
              <a:t>Route</a:t>
            </a:r>
            <a:r>
              <a:rPr lang="es-ES" b="1" dirty="0">
                <a:cs typeface="Calibri"/>
              </a:rPr>
              <a:t> 53</a:t>
            </a:r>
            <a:r>
              <a:rPr lang="es-ES" dirty="0">
                <a:cs typeface="Calibri"/>
              </a:rPr>
              <a:t>)</a:t>
            </a:r>
          </a:p>
          <a:p>
            <a:pPr marL="514350" indent="-514350">
              <a:buFont typeface="Arial" pitchFamily="34"/>
              <a:buAutoNum type="arabicPeriod"/>
            </a:pPr>
            <a:r>
              <a:rPr lang="es-ES" dirty="0">
                <a:cs typeface="Calibri"/>
              </a:rPr>
              <a:t>Redes privadas virtuales en AWS (</a:t>
            </a:r>
            <a:r>
              <a:rPr lang="es-ES" b="1" dirty="0">
                <a:cs typeface="Calibri"/>
              </a:rPr>
              <a:t>VPC</a:t>
            </a:r>
            <a:r>
              <a:rPr lang="es-ES" dirty="0">
                <a:cs typeface="Calibri"/>
              </a:rPr>
              <a:t>)</a:t>
            </a:r>
          </a:p>
          <a:p>
            <a:pPr marL="514350" indent="-514350">
              <a:buAutoNum type="arabicPeriod"/>
            </a:pPr>
            <a:r>
              <a:rPr lang="es-ES" dirty="0">
                <a:cs typeface="Calibri"/>
              </a:rPr>
              <a:t>Bases de datos en AWS (</a:t>
            </a:r>
            <a:r>
              <a:rPr lang="es-ES" b="1" dirty="0">
                <a:cs typeface="Calibri"/>
              </a:rPr>
              <a:t>RDS, </a:t>
            </a:r>
            <a:r>
              <a:rPr lang="es-ES" b="1" dirty="0" err="1">
                <a:cs typeface="Calibri"/>
              </a:rPr>
              <a:t>DynamoDB</a:t>
            </a:r>
            <a:r>
              <a:rPr lang="es-ES" dirty="0">
                <a:cs typeface="Calibri"/>
              </a:rPr>
              <a:t>)</a:t>
            </a:r>
          </a:p>
          <a:p>
            <a:pPr marL="514350" indent="-514350">
              <a:buAutoNum type="arabicPeriod"/>
            </a:pPr>
            <a:r>
              <a:rPr lang="es-ES" dirty="0">
                <a:cs typeface="Calibri"/>
              </a:rPr>
              <a:t>Servicios de aplicación en AWS (</a:t>
            </a:r>
            <a:r>
              <a:rPr lang="es-ES" b="1" dirty="0">
                <a:cs typeface="Calibri"/>
              </a:rPr>
              <a:t>API Gateway, SQS</a:t>
            </a:r>
            <a:r>
              <a:rPr lang="es-ES" dirty="0">
                <a:cs typeface="Calibri"/>
              </a:rPr>
              <a:t>, </a:t>
            </a:r>
            <a:r>
              <a:rPr lang="es-ES" b="1" dirty="0">
                <a:cs typeface="Calibri"/>
              </a:rPr>
              <a:t>SNS</a:t>
            </a:r>
            <a:r>
              <a:rPr lang="es-ES" dirty="0">
                <a:cs typeface="Calibri"/>
              </a:rPr>
              <a:t>)</a:t>
            </a:r>
          </a:p>
          <a:p>
            <a:pPr marL="514350" indent="-514350">
              <a:buAutoNum type="arabicPeriod"/>
            </a:pPr>
            <a:r>
              <a:rPr lang="es-ES" dirty="0">
                <a:cs typeface="Calibri"/>
              </a:rPr>
              <a:t>Administración de infraestructura en AWS (</a:t>
            </a:r>
            <a:r>
              <a:rPr lang="es-ES" b="1" dirty="0" err="1">
                <a:cs typeface="Calibri"/>
              </a:rPr>
              <a:t>CloudFormation</a:t>
            </a:r>
            <a:r>
              <a:rPr lang="es-ES" dirty="0">
                <a:cs typeface="Calibri"/>
              </a:rPr>
              <a:t>)</a:t>
            </a:r>
          </a:p>
          <a:p>
            <a:pPr marL="514350" indent="-514350">
              <a:buAutoNum type="arabicPeriod"/>
            </a:pPr>
            <a:r>
              <a:rPr lang="es-ES" dirty="0">
                <a:cs typeface="Calibri"/>
              </a:rPr>
              <a:t>Monitorización de infraestructura en AWS (</a:t>
            </a:r>
            <a:r>
              <a:rPr lang="es-ES" b="1" dirty="0" err="1">
                <a:cs typeface="Calibri"/>
              </a:rPr>
              <a:t>CloudWatch</a:t>
            </a:r>
            <a:r>
              <a:rPr lang="es-ES" dirty="0">
                <a:cs typeface="Calibri"/>
              </a:rPr>
              <a:t>)</a:t>
            </a:r>
          </a:p>
          <a:p>
            <a:pPr marL="514350" indent="-514350">
              <a:buAutoNum type="arabicPeriod"/>
            </a:pPr>
            <a:r>
              <a:rPr lang="es-ES" dirty="0">
                <a:cs typeface="Calibri"/>
              </a:rPr>
              <a:t>AWS en el mundo real</a:t>
            </a:r>
          </a:p>
        </p:txBody>
      </p:sp>
    </p:spTree>
    <p:extLst>
      <p:ext uri="{BB962C8B-B14F-4D97-AF65-F5344CB8AC3E}">
        <p14:creationId xmlns:p14="http://schemas.microsoft.com/office/powerpoint/2010/main" val="1910252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t>Historia de AWS</a:t>
            </a:r>
          </a:p>
          <a:p>
            <a:r>
              <a:rPr lang="es-ES" dirty="0"/>
              <a:t>AWS – 10000 </a:t>
            </a:r>
            <a:r>
              <a:rPr lang="es-ES" dirty="0" err="1"/>
              <a:t>Foot</a:t>
            </a:r>
            <a:r>
              <a:rPr lang="es-ES" dirty="0"/>
              <a:t> </a:t>
            </a:r>
            <a:r>
              <a:rPr lang="es-ES" dirty="0" err="1"/>
              <a:t>Overview</a:t>
            </a:r>
            <a:endParaRPr lang="es-ES" dirty="0" err="1">
              <a:cs typeface="Calibri"/>
            </a:endParaRPr>
          </a:p>
          <a:p>
            <a:r>
              <a:rPr lang="es-ES" dirty="0">
                <a:cs typeface="Calibri"/>
              </a:rPr>
              <a:t>Organización del curso</a:t>
            </a:r>
          </a:p>
          <a:p>
            <a:pPr lvl="1"/>
            <a:endParaRPr lang="es-ES" dirty="0">
              <a:cs typeface="Calibri"/>
            </a:endParaRPr>
          </a:p>
          <a:p>
            <a:endParaRPr lang="es-E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Historia de AWS</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628650" y="1018906"/>
            <a:ext cx="8254096" cy="496411"/>
          </a:xfrm>
        </p:spPr>
        <p:txBody>
          <a:bodyPr/>
          <a:lstStyle/>
          <a:p>
            <a:r>
              <a:rPr lang="es-ES" dirty="0">
                <a:cs typeface="Calibri"/>
              </a:rPr>
              <a:t>¿Por qué AWS tiene tanta importancia hoy en día?</a:t>
            </a:r>
          </a:p>
          <a:p>
            <a:pPr marL="0" indent="0">
              <a:buNone/>
            </a:pPr>
            <a:endParaRPr lang="es-ES" dirty="0"/>
          </a:p>
        </p:txBody>
      </p:sp>
      <p:sp>
        <p:nvSpPr>
          <p:cNvPr id="7" name="Marcador de contenido 2">
            <a:extLst>
              <a:ext uri="{FF2B5EF4-FFF2-40B4-BE49-F238E27FC236}">
                <a16:creationId xmlns:a16="http://schemas.microsoft.com/office/drawing/2014/main" id="{2E454716-B0CF-4261-87A4-33070DB1B7C1}"/>
              </a:ext>
            </a:extLst>
          </p:cNvPr>
          <p:cNvSpPr txBox="1">
            <a:spLocks/>
          </p:cNvSpPr>
          <p:nvPr/>
        </p:nvSpPr>
        <p:spPr>
          <a:xfrm>
            <a:off x="655544" y="1655399"/>
            <a:ext cx="8254096" cy="4449846"/>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1800" i="1" dirty="0">
                <a:latin typeface="Calibri Light"/>
                <a:cs typeface="Calibri Light"/>
              </a:rPr>
              <a:t>"Inventar requiere dos cosas principalmente: 1. La habilidad de poder hacer múltiples experimentos, y 2, no tener que vivir con el daño asociado a los experimentos fallidos."</a:t>
            </a:r>
          </a:p>
          <a:p>
            <a:pPr marL="0" indent="0" algn="just">
              <a:buNone/>
            </a:pPr>
            <a:r>
              <a:rPr lang="es-ES" sz="1600" dirty="0">
                <a:solidFill>
                  <a:srgbClr val="85CA02"/>
                </a:solidFill>
                <a:latin typeface="Calibri Light"/>
                <a:cs typeface="Calibri Light"/>
              </a:rPr>
              <a:t>    </a:t>
            </a:r>
            <a:r>
              <a:rPr lang="es-ES" sz="1400" dirty="0">
                <a:solidFill>
                  <a:srgbClr val="85CA02"/>
                </a:solidFill>
                <a:latin typeface="Calibri Light"/>
                <a:cs typeface="Calibri Light"/>
              </a:rPr>
              <a:t>Andy </a:t>
            </a:r>
            <a:r>
              <a:rPr lang="es-ES" sz="1400" dirty="0" err="1">
                <a:solidFill>
                  <a:srgbClr val="85CA02"/>
                </a:solidFill>
                <a:latin typeface="Calibri Light"/>
                <a:cs typeface="Calibri Light"/>
              </a:rPr>
              <a:t>Jassy</a:t>
            </a:r>
          </a:p>
          <a:p>
            <a:pPr marL="0" indent="0" algn="just">
              <a:buNone/>
            </a:pPr>
            <a:r>
              <a:rPr lang="es-ES" sz="1400" dirty="0">
                <a:solidFill>
                  <a:srgbClr val="85CA02"/>
                </a:solidFill>
                <a:latin typeface="Calibri Light"/>
                <a:cs typeface="Calibri Light"/>
              </a:rPr>
              <a:t>    CEO de Amazon Web </a:t>
            </a:r>
            <a:r>
              <a:rPr lang="es-ES" sz="1400" dirty="0" err="1">
                <a:solidFill>
                  <a:srgbClr val="85CA02"/>
                </a:solidFill>
                <a:latin typeface="Calibri Light"/>
                <a:cs typeface="Calibri Light"/>
              </a:rPr>
              <a:t>Services</a:t>
            </a:r>
          </a:p>
        </p:txBody>
      </p:sp>
      <p:pic>
        <p:nvPicPr>
          <p:cNvPr id="8" name="Imagen 8" descr="Imagen que contiene persona, traje, hombre, sujetando&#10;&#10;Descripción generada con confianza muy alta">
            <a:extLst>
              <a:ext uri="{FF2B5EF4-FFF2-40B4-BE49-F238E27FC236}">
                <a16:creationId xmlns:a16="http://schemas.microsoft.com/office/drawing/2014/main" id="{34FED4B5-DCBB-4516-9F2A-F081BDDF04E9}"/>
              </a:ext>
            </a:extLst>
          </p:cNvPr>
          <p:cNvPicPr>
            <a:picLocks noChangeAspect="1"/>
          </p:cNvPicPr>
          <p:nvPr/>
        </p:nvPicPr>
        <p:blipFill>
          <a:blip r:embed="rId2"/>
          <a:stretch>
            <a:fillRect/>
          </a:stretch>
        </p:blipFill>
        <p:spPr>
          <a:xfrm>
            <a:off x="3209965" y="2691659"/>
            <a:ext cx="5679610" cy="3511995"/>
          </a:xfrm>
          <a:prstGeom prst="rect">
            <a:avLst/>
          </a:prstGeom>
        </p:spPr>
      </p:pic>
    </p:spTree>
    <p:extLst>
      <p:ext uri="{BB962C8B-B14F-4D97-AF65-F5344CB8AC3E}">
        <p14:creationId xmlns:p14="http://schemas.microsoft.com/office/powerpoint/2010/main" val="369988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Historia de AWS</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628650" y="1018906"/>
            <a:ext cx="8254096" cy="5125800"/>
          </a:xfrm>
        </p:spPr>
        <p:txBody>
          <a:bodyPr>
            <a:normAutofit/>
          </a:bodyPr>
          <a:lstStyle/>
          <a:p>
            <a:r>
              <a:rPr lang="es-ES" dirty="0">
                <a:cs typeface="Calibri"/>
              </a:rPr>
              <a:t>En </a:t>
            </a:r>
            <a:r>
              <a:rPr lang="es-ES" b="1" dirty="0">
                <a:cs typeface="Calibri"/>
              </a:rPr>
              <a:t>2003 </a:t>
            </a:r>
            <a:r>
              <a:rPr lang="es-ES" dirty="0">
                <a:cs typeface="Calibri"/>
              </a:rPr>
              <a:t>Chris </a:t>
            </a:r>
            <a:r>
              <a:rPr lang="es-ES" dirty="0" err="1">
                <a:cs typeface="Calibri"/>
              </a:rPr>
              <a:t>Pinkman</a:t>
            </a:r>
            <a:r>
              <a:rPr lang="es-ES" dirty="0">
                <a:cs typeface="Calibri"/>
              </a:rPr>
              <a:t> y </a:t>
            </a:r>
            <a:r>
              <a:rPr lang="es-ES" dirty="0" err="1">
                <a:cs typeface="Calibri"/>
              </a:rPr>
              <a:t>benjamin</a:t>
            </a:r>
            <a:r>
              <a:rPr lang="es-ES" dirty="0">
                <a:cs typeface="Calibri"/>
              </a:rPr>
              <a:t> Black presentan un </a:t>
            </a:r>
            <a:r>
              <a:rPr lang="es-ES" dirty="0" err="1">
                <a:cs typeface="Calibri"/>
              </a:rPr>
              <a:t>paper</a:t>
            </a:r>
            <a:r>
              <a:rPr lang="es-ES" dirty="0">
                <a:cs typeface="Calibri"/>
              </a:rPr>
              <a:t> sobre cómo debería ser la arquitectura interna de Amazon. Les aconsejan venderlo como un servicio y preparar un caso de uso</a:t>
            </a:r>
            <a:endParaRPr lang="es-ES" dirty="0"/>
          </a:p>
          <a:p>
            <a:r>
              <a:rPr lang="es-ES" dirty="0">
                <a:cs typeface="Calibri"/>
              </a:rPr>
              <a:t>SQS se lanza de forma oficial en </a:t>
            </a:r>
            <a:r>
              <a:rPr lang="es-ES" b="1" dirty="0">
                <a:cs typeface="Calibri"/>
              </a:rPr>
              <a:t>2004</a:t>
            </a:r>
          </a:p>
          <a:p>
            <a:r>
              <a:rPr lang="es-ES" dirty="0">
                <a:cs typeface="Calibri"/>
              </a:rPr>
              <a:t>AWS se lanza de forma oficial en </a:t>
            </a:r>
            <a:r>
              <a:rPr lang="es-ES" b="1" dirty="0">
                <a:cs typeface="Calibri"/>
              </a:rPr>
              <a:t>2006</a:t>
            </a:r>
          </a:p>
          <a:p>
            <a:r>
              <a:rPr lang="es-ES" dirty="0">
                <a:cs typeface="Calibri"/>
              </a:rPr>
              <a:t>En </a:t>
            </a:r>
            <a:r>
              <a:rPr lang="es-ES" b="1" dirty="0">
                <a:cs typeface="Calibri"/>
              </a:rPr>
              <a:t>2007 </a:t>
            </a:r>
            <a:r>
              <a:rPr lang="es-ES" dirty="0">
                <a:cs typeface="Calibri"/>
              </a:rPr>
              <a:t>la plataforma tiene más de 180000 desarrolladores</a:t>
            </a:r>
          </a:p>
          <a:p>
            <a:r>
              <a:rPr lang="es-ES" dirty="0">
                <a:cs typeface="Calibri"/>
              </a:rPr>
              <a:t>En </a:t>
            </a:r>
            <a:r>
              <a:rPr lang="es-ES" b="1" dirty="0">
                <a:cs typeface="Calibri"/>
              </a:rPr>
              <a:t>2010 </a:t>
            </a:r>
            <a:r>
              <a:rPr lang="es-ES" dirty="0">
                <a:cs typeface="Calibri"/>
              </a:rPr>
              <a:t>todo Amazon.com se mueve a AWS</a:t>
            </a:r>
          </a:p>
          <a:p>
            <a:r>
              <a:rPr lang="es-ES" dirty="0">
                <a:cs typeface="Calibri"/>
              </a:rPr>
              <a:t>En </a:t>
            </a:r>
            <a:r>
              <a:rPr lang="es-ES" b="1" dirty="0">
                <a:cs typeface="Calibri"/>
              </a:rPr>
              <a:t>2012 </a:t>
            </a:r>
            <a:r>
              <a:rPr lang="es-ES" dirty="0">
                <a:cs typeface="Calibri"/>
              </a:rPr>
              <a:t>se organiza la primera Conferencia </a:t>
            </a:r>
            <a:r>
              <a:rPr lang="es-ES" dirty="0" err="1">
                <a:cs typeface="Calibri"/>
              </a:rPr>
              <a:t>re:Invent</a:t>
            </a:r>
            <a:r>
              <a:rPr lang="es-ES" dirty="0">
                <a:cs typeface="Calibri"/>
              </a:rPr>
              <a:t> de AWS</a:t>
            </a:r>
          </a:p>
          <a:p>
            <a:pPr marL="0" indent="0">
              <a:buNone/>
            </a:pPr>
            <a:endParaRPr lang="es-ES" dirty="0">
              <a:cs typeface="Calibri"/>
            </a:endParaRPr>
          </a:p>
        </p:txBody>
      </p:sp>
    </p:spTree>
    <p:extLst>
      <p:ext uri="{BB962C8B-B14F-4D97-AF65-F5344CB8AC3E}">
        <p14:creationId xmlns:p14="http://schemas.microsoft.com/office/powerpoint/2010/main" val="430409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Historia de AWS</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628650" y="1018906"/>
            <a:ext cx="8254096" cy="5202318"/>
          </a:xfrm>
        </p:spPr>
        <p:txBody>
          <a:bodyPr>
            <a:normAutofit lnSpcReduction="10000"/>
          </a:bodyPr>
          <a:lstStyle/>
          <a:p>
            <a:r>
              <a:rPr lang="es-ES" dirty="0">
                <a:cs typeface="Calibri"/>
              </a:rPr>
              <a:t>En </a:t>
            </a:r>
            <a:r>
              <a:rPr lang="es-ES" b="1" dirty="0">
                <a:cs typeface="Calibri"/>
              </a:rPr>
              <a:t>2013 </a:t>
            </a:r>
            <a:r>
              <a:rPr lang="es-ES" dirty="0">
                <a:cs typeface="Calibri"/>
              </a:rPr>
              <a:t>se lanza la primera certificación</a:t>
            </a:r>
            <a:endParaRPr lang="es-ES" dirty="0"/>
          </a:p>
          <a:p>
            <a:r>
              <a:rPr lang="es-ES" dirty="0">
                <a:cs typeface="Calibri"/>
              </a:rPr>
              <a:t>En </a:t>
            </a:r>
            <a:r>
              <a:rPr lang="es-ES" b="1" dirty="0">
                <a:cs typeface="Calibri"/>
              </a:rPr>
              <a:t>2014 </a:t>
            </a:r>
            <a:r>
              <a:rPr lang="es-ES" dirty="0">
                <a:cs typeface="Calibri"/>
              </a:rPr>
              <a:t>se consigue que toda la energía que utilizan los </a:t>
            </a:r>
            <a:r>
              <a:rPr lang="es-ES" dirty="0" err="1">
                <a:cs typeface="Calibri"/>
              </a:rPr>
              <a:t>datacenters</a:t>
            </a:r>
            <a:r>
              <a:rPr lang="es-ES" dirty="0">
                <a:cs typeface="Calibri"/>
              </a:rPr>
              <a:t> de AWS sea 100% renovable</a:t>
            </a:r>
          </a:p>
          <a:p>
            <a:r>
              <a:rPr lang="es-ES" dirty="0">
                <a:cs typeface="Calibri"/>
              </a:rPr>
              <a:t>En </a:t>
            </a:r>
            <a:r>
              <a:rPr lang="es-ES" b="1" dirty="0">
                <a:cs typeface="Calibri"/>
              </a:rPr>
              <a:t>2015 </a:t>
            </a:r>
            <a:r>
              <a:rPr lang="es-ES" dirty="0">
                <a:cs typeface="Calibri"/>
              </a:rPr>
              <a:t>AWS saca a la luz unos beneficios de 6 billones de dólares y un crecimiento del 90% anual</a:t>
            </a:r>
          </a:p>
          <a:p>
            <a:r>
              <a:rPr lang="es-ES" dirty="0">
                <a:cs typeface="Calibri"/>
              </a:rPr>
              <a:t>En </a:t>
            </a:r>
            <a:r>
              <a:rPr lang="es-ES" b="1" dirty="0">
                <a:cs typeface="Calibri"/>
              </a:rPr>
              <a:t>2016 </a:t>
            </a:r>
            <a:r>
              <a:rPr lang="es-ES" dirty="0">
                <a:cs typeface="Calibri"/>
              </a:rPr>
              <a:t>se estiman unos beneficios de 13 billones de dólares</a:t>
            </a:r>
            <a:endParaRPr lang="es-ES" dirty="0"/>
          </a:p>
          <a:p>
            <a:r>
              <a:rPr lang="es-ES" dirty="0">
                <a:cs typeface="Calibri"/>
              </a:rPr>
              <a:t>En </a:t>
            </a:r>
            <a:r>
              <a:rPr lang="es-ES" b="1" dirty="0">
                <a:cs typeface="Calibri"/>
              </a:rPr>
              <a:t>2017 </a:t>
            </a:r>
            <a:r>
              <a:rPr lang="es-ES" dirty="0">
                <a:cs typeface="Calibri"/>
              </a:rPr>
              <a:t>se lanzan servicios para Inteligencia Artificial. Los beneficios estimados son de 27 billones de dólares</a:t>
            </a:r>
          </a:p>
          <a:p>
            <a:r>
              <a:rPr lang="es-ES" dirty="0">
                <a:cs typeface="Calibri"/>
              </a:rPr>
              <a:t>En </a:t>
            </a:r>
            <a:r>
              <a:rPr lang="es-ES" b="1" dirty="0">
                <a:cs typeface="Calibri"/>
              </a:rPr>
              <a:t>2018 </a:t>
            </a:r>
            <a:r>
              <a:rPr lang="es-ES" dirty="0">
                <a:cs typeface="Calibri"/>
              </a:rPr>
              <a:t>se sigue focalizando en Inteligencia Artificial y Machine </a:t>
            </a:r>
            <a:r>
              <a:rPr lang="es-ES" dirty="0" err="1">
                <a:cs typeface="Calibri"/>
              </a:rPr>
              <a:t>Learning</a:t>
            </a:r>
          </a:p>
          <a:p>
            <a:pPr marL="0" indent="0">
              <a:buNone/>
            </a:pPr>
            <a:endParaRPr lang="es-ES" dirty="0">
              <a:cs typeface="Calibri"/>
            </a:endParaRPr>
          </a:p>
        </p:txBody>
      </p:sp>
    </p:spTree>
    <p:extLst>
      <p:ext uri="{BB962C8B-B14F-4D97-AF65-F5344CB8AC3E}">
        <p14:creationId xmlns:p14="http://schemas.microsoft.com/office/powerpoint/2010/main" val="175232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Historia de AWS</a:t>
            </a:r>
            <a:endParaRPr lang="es-ES" dirty="0"/>
          </a:p>
        </p:txBody>
      </p:sp>
      <p:pic>
        <p:nvPicPr>
          <p:cNvPr id="6" name="Imagen 6" descr="Imagen que contiene árbol, persona, exterior, hombre&#10;&#10;Descripción generada con confianza muy alta">
            <a:extLst>
              <a:ext uri="{FF2B5EF4-FFF2-40B4-BE49-F238E27FC236}">
                <a16:creationId xmlns:a16="http://schemas.microsoft.com/office/drawing/2014/main" id="{0563125B-0CE1-40C1-B53C-9F18847B5AEF}"/>
              </a:ext>
            </a:extLst>
          </p:cNvPr>
          <p:cNvPicPr>
            <a:picLocks noGrp="1" noChangeAspect="1"/>
          </p:cNvPicPr>
          <p:nvPr>
            <p:ph idx="1"/>
          </p:nvPr>
        </p:nvPicPr>
        <p:blipFill>
          <a:blip r:embed="rId2"/>
          <a:stretch>
            <a:fillRect/>
          </a:stretch>
        </p:blipFill>
        <p:spPr>
          <a:xfrm>
            <a:off x="628650" y="1276470"/>
            <a:ext cx="8254096" cy="4642929"/>
          </a:xfrm>
          <a:prstGeom prst="rect">
            <a:avLst/>
          </a:prstGeom>
        </p:spPr>
      </p:pic>
    </p:spTree>
    <p:extLst>
      <p:ext uri="{BB962C8B-B14F-4D97-AF65-F5344CB8AC3E}">
        <p14:creationId xmlns:p14="http://schemas.microsoft.com/office/powerpoint/2010/main" val="229699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pic>
        <p:nvPicPr>
          <p:cNvPr id="3" name="Imagen 4" descr="Imagen que contiene captura de pantalla, monitor, portátil&#10;&#10;Descripción generada con confianza alta">
            <a:extLst>
              <a:ext uri="{FF2B5EF4-FFF2-40B4-BE49-F238E27FC236}">
                <a16:creationId xmlns:a16="http://schemas.microsoft.com/office/drawing/2014/main" id="{87C5BF21-3363-418E-931F-22307426B01D}"/>
              </a:ext>
            </a:extLst>
          </p:cNvPr>
          <p:cNvPicPr>
            <a:picLocks noGrp="1" noChangeAspect="1"/>
          </p:cNvPicPr>
          <p:nvPr>
            <p:ph idx="1"/>
          </p:nvPr>
        </p:nvPicPr>
        <p:blipFill>
          <a:blip r:embed="rId2"/>
          <a:stretch>
            <a:fillRect/>
          </a:stretch>
        </p:blipFill>
        <p:spPr>
          <a:xfrm>
            <a:off x="628650" y="1334507"/>
            <a:ext cx="8254096" cy="4526856"/>
          </a:xfrm>
          <a:prstGeom prst="rect">
            <a:avLst/>
          </a:prstGeom>
        </p:spPr>
      </p:pic>
    </p:spTree>
    <p:extLst>
      <p:ext uri="{BB962C8B-B14F-4D97-AF65-F5344CB8AC3E}">
        <p14:creationId xmlns:p14="http://schemas.microsoft.com/office/powerpoint/2010/main" val="96975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pic>
        <p:nvPicPr>
          <p:cNvPr id="6" name="Imagen 8" descr="Imagen que contiene captura de pantalla&#10;&#10;Descripción generada con confianza muy alta">
            <a:extLst>
              <a:ext uri="{FF2B5EF4-FFF2-40B4-BE49-F238E27FC236}">
                <a16:creationId xmlns:a16="http://schemas.microsoft.com/office/drawing/2014/main" id="{3D1181D7-262C-4583-A9C8-74021867B9A0}"/>
              </a:ext>
            </a:extLst>
          </p:cNvPr>
          <p:cNvPicPr>
            <a:picLocks noGrp="1" noChangeAspect="1"/>
          </p:cNvPicPr>
          <p:nvPr>
            <p:ph idx="1"/>
          </p:nvPr>
        </p:nvPicPr>
        <p:blipFill>
          <a:blip r:embed="rId2"/>
          <a:stretch>
            <a:fillRect/>
          </a:stretch>
        </p:blipFill>
        <p:spPr>
          <a:xfrm>
            <a:off x="628650" y="1228646"/>
            <a:ext cx="8254096" cy="4642929"/>
          </a:xfrm>
          <a:prstGeom prst="rect">
            <a:avLst/>
          </a:prstGeom>
        </p:spPr>
      </p:pic>
      <p:sp>
        <p:nvSpPr>
          <p:cNvPr id="4" name="Rectángulo 3">
            <a:extLst>
              <a:ext uri="{FF2B5EF4-FFF2-40B4-BE49-F238E27FC236}">
                <a16:creationId xmlns:a16="http://schemas.microsoft.com/office/drawing/2014/main" id="{57CC75E6-4362-4B88-A83E-4CFCB088E495}"/>
              </a:ext>
            </a:extLst>
          </p:cNvPr>
          <p:cNvSpPr/>
          <p:nvPr/>
        </p:nvSpPr>
        <p:spPr>
          <a:xfrm>
            <a:off x="1066799" y="5298140"/>
            <a:ext cx="7521389" cy="448236"/>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8873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- 10000 </a:t>
            </a:r>
            <a:r>
              <a:rPr lang="es-ES" dirty="0" err="1">
                <a:cs typeface="Calibri Light"/>
              </a:rPr>
              <a:t>Foot</a:t>
            </a:r>
            <a:r>
              <a:rPr lang="es-ES" dirty="0">
                <a:cs typeface="Calibri Light"/>
              </a:rPr>
              <a:t> </a:t>
            </a:r>
            <a:r>
              <a:rPr lang="es-ES" dirty="0" err="1">
                <a:cs typeface="Calibri Light"/>
              </a:rPr>
              <a:t>Overview</a:t>
            </a:r>
          </a:p>
        </p:txBody>
      </p:sp>
      <p:sp>
        <p:nvSpPr>
          <p:cNvPr id="7" name="Marcador de contenido 2">
            <a:extLst>
              <a:ext uri="{FF2B5EF4-FFF2-40B4-BE49-F238E27FC236}">
                <a16:creationId xmlns:a16="http://schemas.microsoft.com/office/drawing/2014/main" id="{53A321A0-87FC-4299-ACE9-9AACDB8529B5}"/>
              </a:ext>
            </a:extLst>
          </p:cNvPr>
          <p:cNvSpPr txBox="1">
            <a:spLocks/>
          </p:cNvSpPr>
          <p:nvPr/>
        </p:nvSpPr>
        <p:spPr>
          <a:xfrm>
            <a:off x="628649" y="1018905"/>
            <a:ext cx="8254096" cy="496411"/>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cs typeface="Calibri"/>
              </a:rPr>
              <a:t>AWS Global </a:t>
            </a:r>
            <a:r>
              <a:rPr lang="es-ES" dirty="0" err="1">
                <a:cs typeface="Calibri"/>
              </a:rPr>
              <a:t>Infraestructure</a:t>
            </a:r>
          </a:p>
          <a:p>
            <a:pPr marL="0" indent="0">
              <a:buFont typeface="Arial" pitchFamily="34"/>
              <a:buNone/>
            </a:pPr>
            <a:endParaRPr lang="es-ES" dirty="0"/>
          </a:p>
        </p:txBody>
      </p:sp>
      <p:pic>
        <p:nvPicPr>
          <p:cNvPr id="8" name="Imagen 8" descr="Imagen que contiene texto, mapa&#10;&#10;Descripción generada con confianza muy alta">
            <a:extLst>
              <a:ext uri="{FF2B5EF4-FFF2-40B4-BE49-F238E27FC236}">
                <a16:creationId xmlns:a16="http://schemas.microsoft.com/office/drawing/2014/main" id="{36C9BB92-3B6B-4E2C-8ABA-AD4EDAD6325E}"/>
              </a:ext>
            </a:extLst>
          </p:cNvPr>
          <p:cNvPicPr>
            <a:picLocks noChangeAspect="1"/>
          </p:cNvPicPr>
          <p:nvPr/>
        </p:nvPicPr>
        <p:blipFill>
          <a:blip r:embed="rId2"/>
          <a:stretch>
            <a:fillRect/>
          </a:stretch>
        </p:blipFill>
        <p:spPr>
          <a:xfrm>
            <a:off x="1191780" y="1599231"/>
            <a:ext cx="6502187" cy="3697798"/>
          </a:xfrm>
          <a:prstGeom prst="rect">
            <a:avLst/>
          </a:prstGeom>
        </p:spPr>
      </p:pic>
      <p:sp>
        <p:nvSpPr>
          <p:cNvPr id="10" name="Marcador de contenido 2">
            <a:extLst>
              <a:ext uri="{FF2B5EF4-FFF2-40B4-BE49-F238E27FC236}">
                <a16:creationId xmlns:a16="http://schemas.microsoft.com/office/drawing/2014/main" id="{C4ECC8DF-1735-4A80-8338-2C543738F9B0}"/>
              </a:ext>
            </a:extLst>
          </p:cNvPr>
          <p:cNvSpPr txBox="1">
            <a:spLocks/>
          </p:cNvSpPr>
          <p:nvPr/>
        </p:nvSpPr>
        <p:spPr>
          <a:xfrm>
            <a:off x="628648" y="5581339"/>
            <a:ext cx="8014975" cy="745097"/>
          </a:xfrm>
          <a:prstGeom prst="rect">
            <a:avLst/>
          </a:prstGeom>
          <a:noFill/>
          <a:ln>
            <a:noFill/>
          </a:ln>
        </p:spPr>
        <p:txBody>
          <a:bodyPr vert="horz" wrap="square" lIns="91440" tIns="45720" rIns="91440" bIns="45720" anchor="t" anchorCtr="0" compatLnSpc="1">
            <a:normAutofit fontScale="77500" lnSpcReduction="2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a:cs typeface="Calibri"/>
              </a:rPr>
              <a:t>19 regiones y 57 zonas de disponibilidad (</a:t>
            </a:r>
            <a:r>
              <a:rPr lang="es-ES" dirty="0" err="1">
                <a:cs typeface="Calibri"/>
              </a:rPr>
              <a:t>AZs</a:t>
            </a:r>
            <a:r>
              <a:rPr lang="es-ES" dirty="0">
                <a:cs typeface="Calibri"/>
              </a:rPr>
              <a:t>) - Diciembre 2018</a:t>
            </a:r>
          </a:p>
          <a:p>
            <a:pPr marL="0" indent="0" algn="ctr">
              <a:buNone/>
            </a:pPr>
            <a:r>
              <a:rPr lang="es-ES" dirty="0">
                <a:cs typeface="Calibri"/>
              </a:rPr>
              <a:t>5 Regiones más y 15 </a:t>
            </a:r>
            <a:r>
              <a:rPr lang="es-ES" dirty="0" err="1">
                <a:cs typeface="Calibri"/>
              </a:rPr>
              <a:t>AZs</a:t>
            </a:r>
            <a:r>
              <a:rPr lang="es-ES" dirty="0">
                <a:cs typeface="Calibri"/>
              </a:rPr>
              <a:t> más para 2019</a:t>
            </a:r>
          </a:p>
          <a:p>
            <a:pPr marL="0" indent="0">
              <a:buNone/>
            </a:pPr>
            <a:endParaRPr lang="es-ES" dirty="0">
              <a:cs typeface="Calibri"/>
            </a:endParaRPr>
          </a:p>
        </p:txBody>
      </p:sp>
    </p:spTree>
    <p:extLst>
      <p:ext uri="{BB962C8B-B14F-4D97-AF65-F5344CB8AC3E}">
        <p14:creationId xmlns:p14="http://schemas.microsoft.com/office/powerpoint/2010/main" val="28972695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263</TotalTime>
  <Words>478</Words>
  <Application>Microsoft Office PowerPoint</Application>
  <PresentationFormat>On-screen Show (4:3)</PresentationFormat>
  <Paragraphs>67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Helvetica Light</vt:lpstr>
      <vt:lpstr>Tema de Office</vt:lpstr>
      <vt:lpstr>Programa práctico en AWS</vt:lpstr>
      <vt:lpstr>Índice</vt:lpstr>
      <vt:lpstr>Historia de AWS</vt:lpstr>
      <vt:lpstr>Historia de AWS</vt:lpstr>
      <vt:lpstr>Historia de AWS</vt:lpstr>
      <vt:lpstr>Historia de AWS</vt:lpstr>
      <vt:lpstr>AWS  - 10000 Foot Overview</vt:lpstr>
      <vt:lpstr>AWS  - 10000 Foot Overview</vt:lpstr>
      <vt:lpstr>AWS  - 10000 Foot Overview</vt:lpstr>
      <vt:lpstr>AWS  - 10000 Foot Overview</vt:lpstr>
      <vt:lpstr>AWS  - 10000 Foot Overview</vt:lpstr>
      <vt:lpstr>AWS  - 10000 Foot Overview</vt:lpstr>
      <vt:lpstr>AWS  - 10000 Foot Overview</vt:lpstr>
      <vt:lpstr>AWS  - 10000 Foot Overview</vt:lpstr>
      <vt:lpstr>AWS  - 10000 Foot Overview</vt:lpstr>
      <vt:lpstr>AWS  - 10000 Foot Overview</vt:lpstr>
      <vt:lpstr>Organización del curso</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Unai Arríen Oroz</cp:lastModifiedBy>
  <cp:revision>239</cp:revision>
  <dcterms:created xsi:type="dcterms:W3CDTF">2017-01-02T18:31:04Z</dcterms:created>
  <dcterms:modified xsi:type="dcterms:W3CDTF">2019-01-30T16:30:43Z</dcterms:modified>
</cp:coreProperties>
</file>