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4" r:id="rId4"/>
    <p:sldId id="280" r:id="rId5"/>
    <p:sldId id="281" r:id="rId6"/>
    <p:sldId id="282" r:id="rId7"/>
    <p:sldId id="284" r:id="rId8"/>
    <p:sldId id="285" r:id="rId9"/>
    <p:sldId id="286" r:id="rId10"/>
    <p:sldId id="283" r:id="rId11"/>
    <p:sldId id="279" r:id="rId12"/>
    <p:sldId id="262"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29703C9C-60FF-47E3-BCDA-64738C2938FA}"/>
    <pc:docChg chg="modSld">
      <pc:chgData name="" userId="" providerId="" clId="Web-{29703C9C-60FF-47E3-BCDA-64738C2938FA}" dt="2019-01-05T17:01:16.496" v="6"/>
      <pc:docMkLst>
        <pc:docMk/>
      </pc:docMkLst>
      <pc:sldChg chg="modNotes">
        <pc:chgData name="" userId="" providerId="" clId="Web-{29703C9C-60FF-47E3-BCDA-64738C2938FA}" dt="2019-01-05T17:01:09.215" v="1"/>
        <pc:sldMkLst>
          <pc:docMk/>
          <pc:sldMk cId="59019999" sldId="281"/>
        </pc:sldMkLst>
      </pc:sldChg>
      <pc:sldChg chg="modNotes">
        <pc:chgData name="" userId="" providerId="" clId="Web-{29703C9C-60FF-47E3-BCDA-64738C2938FA}" dt="2019-01-05T17:01:11.403" v="3"/>
        <pc:sldMkLst>
          <pc:docMk/>
          <pc:sldMk cId="2619883902" sldId="282"/>
        </pc:sldMkLst>
      </pc:sldChg>
      <pc:sldChg chg="modNotes">
        <pc:chgData name="" userId="" providerId="" clId="Web-{29703C9C-60FF-47E3-BCDA-64738C2938FA}" dt="2019-01-05T17:01:16.496" v="6"/>
        <pc:sldMkLst>
          <pc:docMk/>
          <pc:sldMk cId="3757662443" sldId="283"/>
        </pc:sldMkLst>
      </pc:sldChg>
      <pc:sldChg chg="modNotes">
        <pc:chgData name="" userId="" providerId="" clId="Web-{29703C9C-60FF-47E3-BCDA-64738C2938FA}" dt="2019-01-05T17:01:14.012" v="5"/>
        <pc:sldMkLst>
          <pc:docMk/>
          <pc:sldMk cId="641523535" sldId="284"/>
        </pc:sldMkLst>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912C12E8-F6F7-4458-8683-D0C60ACE75F8}"/>
    <pc:docChg chg="modSld">
      <pc:chgData name="" userId="" providerId="" clId="Web-{912C12E8-F6F7-4458-8683-D0C60ACE75F8}" dt="2019-01-05T17:32:09.936" v="17" actId="20577"/>
      <pc:docMkLst>
        <pc:docMk/>
      </pc:docMkLst>
      <pc:sldChg chg="modSp">
        <pc:chgData name="" userId="" providerId="" clId="Web-{912C12E8-F6F7-4458-8683-D0C60ACE75F8}" dt="2019-01-05T17:32:09.936" v="16" actId="20577"/>
        <pc:sldMkLst>
          <pc:docMk/>
          <pc:sldMk cId="0" sldId="258"/>
        </pc:sldMkLst>
        <pc:spChg chg="mod">
          <ac:chgData name="" userId="" providerId="" clId="Web-{912C12E8-F6F7-4458-8683-D0C60ACE75F8}" dt="2019-01-05T17:32:09.936" v="16" actId="20577"/>
          <ac:spMkLst>
            <pc:docMk/>
            <pc:sldMk cId="0" sldId="258"/>
            <ac:spMk id="3" creationId="{00000000-0000-0000-0000-000000000000}"/>
          </ac:spMkLst>
        </pc:spChg>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 </a:t>
            </a:r>
            <a:r>
              <a:rPr lang="en-US" dirty="0" err="1"/>
              <a:t>Acceso</a:t>
            </a:r>
            <a:r>
              <a:rPr lang="en-US" dirty="0"/>
              <a:t> </a:t>
            </a:r>
            <a:r>
              <a:rPr lang="en-US" dirty="0" err="1"/>
              <a:t>compartido</a:t>
            </a:r>
            <a:r>
              <a:rPr lang="en-US" dirty="0"/>
              <a:t> a </a:t>
            </a:r>
            <a:r>
              <a:rPr lang="en-US" dirty="0" err="1"/>
              <a:t>su</a:t>
            </a:r>
            <a:r>
              <a:rPr lang="en-US" dirty="0"/>
              <a:t> </a:t>
            </a:r>
            <a:r>
              <a:rPr lang="en-US" dirty="0" err="1"/>
              <a:t>cuenta</a:t>
            </a:r>
            <a:r>
              <a:rPr lang="en-US" dirty="0"/>
              <a:t> AWS, le </a:t>
            </a:r>
            <a:r>
              <a:rPr lang="en-US" dirty="0" err="1"/>
              <a:t>otorga</a:t>
            </a:r>
            <a:r>
              <a:rPr lang="en-US" dirty="0"/>
              <a:t> </a:t>
            </a:r>
            <a:r>
              <a:rPr lang="en-US" dirty="0" err="1"/>
              <a:t>permisos</a:t>
            </a:r>
            <a:r>
              <a:rPr lang="en-US" dirty="0"/>
              <a:t> </a:t>
            </a:r>
            <a:r>
              <a:rPr lang="en-US" dirty="0" err="1"/>
              <a:t>granulares</a:t>
            </a:r>
            <a:r>
              <a:rPr lang="en-US" dirty="0"/>
              <a:t> (</a:t>
            </a:r>
            <a:r>
              <a:rPr lang="en-US" dirty="0" err="1"/>
              <a:t>Quiero</a:t>
            </a:r>
            <a:r>
              <a:rPr lang="en-US" dirty="0"/>
              <a:t> que las personas </a:t>
            </a:r>
            <a:r>
              <a:rPr lang="en-US" dirty="0" err="1"/>
              <a:t>puedan</a:t>
            </a:r>
            <a:r>
              <a:rPr lang="en-US" dirty="0"/>
              <a:t> acceder a </a:t>
            </a:r>
            <a:r>
              <a:rPr lang="en-US" dirty="0" err="1"/>
              <a:t>este</a:t>
            </a:r>
            <a:r>
              <a:rPr lang="en-US" dirty="0"/>
              <a:t> </a:t>
            </a:r>
            <a:r>
              <a:rPr lang="en-US" dirty="0" err="1"/>
              <a:t>servicio</a:t>
            </a:r>
            <a:r>
              <a:rPr lang="en-US" dirty="0"/>
              <a:t>, </a:t>
            </a:r>
            <a:r>
              <a:rPr lang="en-US" dirty="0" err="1"/>
              <a:t>pero</a:t>
            </a:r>
            <a:r>
              <a:rPr lang="en-US" dirty="0"/>
              <a:t> no </a:t>
            </a:r>
            <a:r>
              <a:rPr lang="en-US" dirty="0" err="1"/>
              <a:t>quiero</a:t>
            </a:r>
            <a:r>
              <a:rPr lang="en-US" dirty="0"/>
              <a:t> que las personas </a:t>
            </a:r>
            <a:r>
              <a:rPr lang="en-US" dirty="0" err="1"/>
              <a:t>puedan</a:t>
            </a:r>
            <a:r>
              <a:rPr lang="en-US" dirty="0"/>
              <a:t> acceder a </a:t>
            </a:r>
            <a:r>
              <a:rPr lang="en-US" dirty="0" err="1"/>
              <a:t>otroservicio</a:t>
            </a:r>
            <a:r>
              <a:rPr lang="en-US" dirty="0"/>
              <a:t>)</a:t>
            </a:r>
            <a:endParaRPr lang="es-ES" dirty="0">
              <a:cs typeface="Calibri" panose="020F0502020204030204"/>
            </a:endParaRPr>
          </a:p>
          <a:p>
            <a:endParaRPr lang="en-US" dirty="0"/>
          </a:p>
          <a:p>
            <a:r>
              <a:rPr lang="en-US" dirty="0">
                <a:cs typeface="Calibri"/>
              </a:rPr>
              <a:t>* Se</a:t>
            </a:r>
            <a:r>
              <a:rPr lang="en-US" dirty="0"/>
              <a:t> </a:t>
            </a:r>
            <a:r>
              <a:rPr lang="en-US" dirty="0" err="1"/>
              <a:t>puede</a:t>
            </a:r>
            <a:r>
              <a:rPr lang="en-US" dirty="0"/>
              <a:t> </a:t>
            </a:r>
            <a:r>
              <a:rPr lang="en-US" dirty="0" err="1"/>
              <a:t>usar</a:t>
            </a:r>
            <a:r>
              <a:rPr lang="en-US" dirty="0"/>
              <a:t> Active Directory, Facebook o LinkedIn para la </a:t>
            </a:r>
            <a:r>
              <a:rPr lang="en-US" dirty="0" err="1"/>
              <a:t>administración</a:t>
            </a:r>
            <a:r>
              <a:rPr lang="en-US" dirty="0"/>
              <a:t> de </a:t>
            </a:r>
            <a:r>
              <a:rPr lang="en-US" dirty="0" err="1"/>
              <a:t>acceso</a:t>
            </a:r>
            <a:r>
              <a:rPr lang="en-US" dirty="0"/>
              <a:t> </a:t>
            </a:r>
            <a:r>
              <a:rPr lang="en-US" dirty="0" err="1"/>
              <a:t>identidad</a:t>
            </a:r>
            <a:r>
              <a:rPr lang="en-US" dirty="0"/>
              <a:t>, por lo que </a:t>
            </a:r>
            <a:r>
              <a:rPr lang="en-US" dirty="0" err="1"/>
              <a:t>potencialmente</a:t>
            </a:r>
            <a:r>
              <a:rPr lang="en-US" dirty="0"/>
              <a:t> sus </a:t>
            </a:r>
            <a:r>
              <a:rPr lang="en-US" dirty="0" err="1"/>
              <a:t>usuarios</a:t>
            </a:r>
            <a:r>
              <a:rPr lang="en-US" dirty="0"/>
              <a:t> </a:t>
            </a:r>
            <a:r>
              <a:rPr lang="en-US" dirty="0" err="1"/>
              <a:t>podrían</a:t>
            </a:r>
            <a:r>
              <a:rPr lang="en-US" dirty="0"/>
              <a:t> </a:t>
            </a:r>
            <a:r>
              <a:rPr lang="en-US" dirty="0" err="1"/>
              <a:t>iniciar</a:t>
            </a:r>
            <a:r>
              <a:rPr lang="en-US" dirty="0"/>
              <a:t> </a:t>
            </a:r>
            <a:r>
              <a:rPr lang="en-US" dirty="0" err="1"/>
              <a:t>sesión</a:t>
            </a:r>
            <a:r>
              <a:rPr lang="en-US" dirty="0"/>
              <a:t> en la </a:t>
            </a:r>
            <a:r>
              <a:rPr lang="en-US" dirty="0" err="1"/>
              <a:t>consola</a:t>
            </a:r>
            <a:r>
              <a:rPr lang="en-US" dirty="0"/>
              <a:t> AWS </a:t>
            </a:r>
            <a:r>
              <a:rPr lang="en-US" dirty="0" err="1"/>
              <a:t>utilizando</a:t>
            </a:r>
            <a:r>
              <a:rPr lang="en-US" dirty="0"/>
              <a:t> el </a:t>
            </a:r>
            <a:r>
              <a:rPr lang="en-US" dirty="0" err="1"/>
              <a:t>mismo</a:t>
            </a:r>
            <a:r>
              <a:rPr lang="en-US" dirty="0"/>
              <a:t> </a:t>
            </a:r>
            <a:r>
              <a:rPr lang="en-US" dirty="0" err="1"/>
              <a:t>nombre</a:t>
            </a:r>
            <a:r>
              <a:rPr lang="en-US" dirty="0"/>
              <a:t> de </a:t>
            </a:r>
            <a:r>
              <a:rPr lang="en-US" dirty="0" err="1"/>
              <a:t>usuario</a:t>
            </a:r>
            <a:r>
              <a:rPr lang="en-US" dirty="0"/>
              <a:t> y </a:t>
            </a:r>
            <a:r>
              <a:rPr lang="en-US" dirty="0" err="1"/>
              <a:t>contraseña</a:t>
            </a:r>
            <a:r>
              <a:rPr lang="en-US" dirty="0"/>
              <a:t> que</a:t>
            </a:r>
            <a:endParaRPr lang="es-ES" dirty="0"/>
          </a:p>
          <a:p>
            <a:r>
              <a:rPr lang="en-US" dirty="0" err="1"/>
              <a:t>utilizan</a:t>
            </a:r>
            <a:r>
              <a:rPr lang="en-US" dirty="0"/>
              <a:t> para </a:t>
            </a:r>
            <a:r>
              <a:rPr lang="en-US" dirty="0" err="1"/>
              <a:t>iniciar</a:t>
            </a:r>
            <a:r>
              <a:rPr lang="en-US" dirty="0"/>
              <a:t> </a:t>
            </a:r>
            <a:r>
              <a:rPr lang="en-US" dirty="0" err="1"/>
              <a:t>sesión</a:t>
            </a:r>
            <a:r>
              <a:rPr lang="en-US" dirty="0"/>
              <a:t> en Facebook o </a:t>
            </a:r>
            <a:r>
              <a:rPr lang="en-US" dirty="0" err="1"/>
              <a:t>LindeIn</a:t>
            </a:r>
            <a:r>
              <a:rPr lang="en-US" dirty="0"/>
              <a:t>. </a:t>
            </a:r>
            <a:r>
              <a:rPr lang="en-US" dirty="0" err="1"/>
              <a:t>Podemo</a:t>
            </a:r>
            <a:r>
              <a:rPr lang="en-US" dirty="0"/>
              <a:t> </a:t>
            </a:r>
            <a:r>
              <a:rPr lang="en-US" dirty="0" err="1"/>
              <a:t>utilizar</a:t>
            </a:r>
            <a:r>
              <a:rPr lang="en-US" dirty="0"/>
              <a:t> Active Directory para </a:t>
            </a:r>
            <a:r>
              <a:rPr lang="en-US" dirty="0" err="1"/>
              <a:t>gestionar</a:t>
            </a:r>
            <a:r>
              <a:rPr lang="en-US" dirty="0"/>
              <a:t> </a:t>
            </a:r>
            <a:r>
              <a:rPr lang="en-US" dirty="0" err="1"/>
              <a:t>usuarios</a:t>
            </a:r>
            <a:r>
              <a:rPr lang="en-US" dirty="0"/>
              <a:t> finales que ha </a:t>
            </a:r>
            <a:r>
              <a:rPr lang="en-US" dirty="0" err="1"/>
              <a:t>desarrollado</a:t>
            </a:r>
            <a:r>
              <a:rPr lang="en-US" dirty="0"/>
              <a:t> un </a:t>
            </a:r>
            <a:r>
              <a:rPr lang="en-US" dirty="0" err="1"/>
              <a:t>juego</a:t>
            </a:r>
            <a:r>
              <a:rPr lang="en-US" dirty="0"/>
              <a:t> para </a:t>
            </a:r>
            <a:r>
              <a:rPr lang="en-US" dirty="0" err="1"/>
              <a:t>dispositivos</a:t>
            </a:r>
            <a:r>
              <a:rPr lang="en-US" dirty="0"/>
              <a:t> </a:t>
            </a:r>
            <a:r>
              <a:rPr lang="en-US" dirty="0" err="1"/>
              <a:t>móviles</a:t>
            </a:r>
            <a:r>
              <a:rPr lang="en-US" dirty="0"/>
              <a:t> o </a:t>
            </a:r>
            <a:r>
              <a:rPr lang="en-US" dirty="0" err="1"/>
              <a:t>algo</a:t>
            </a:r>
            <a:r>
              <a:rPr lang="en-US" dirty="0"/>
              <a:t> y </a:t>
            </a:r>
            <a:r>
              <a:rPr lang="en-US" dirty="0" err="1"/>
              <a:t>está</a:t>
            </a:r>
            <a:r>
              <a:rPr lang="en-US" dirty="0"/>
              <a:t> </a:t>
            </a:r>
            <a:r>
              <a:rPr lang="en-US" dirty="0" err="1"/>
              <a:t>almacenando</a:t>
            </a:r>
            <a:r>
              <a:rPr lang="en-US" dirty="0"/>
              <a:t> </a:t>
            </a:r>
            <a:r>
              <a:rPr lang="en-US" dirty="0" err="1"/>
              <a:t>información</a:t>
            </a:r>
            <a:r>
              <a:rPr lang="en-US" dirty="0"/>
              <a:t> en </a:t>
            </a:r>
            <a:r>
              <a:rPr lang="en-US" dirty="0" err="1"/>
              <a:t>AWsS</a:t>
            </a:r>
            <a:r>
              <a:rPr lang="en-US" dirty="0"/>
              <a:t>.</a:t>
            </a:r>
            <a:endParaRPr lang="es-ES" dirty="0" err="1">
              <a:cs typeface="Calibri" panose="020F0502020204030204"/>
            </a:endParaRPr>
          </a:p>
          <a:p>
            <a:endParaRPr lang="en-US" dirty="0">
              <a:cs typeface="Calibri"/>
            </a:endParaRPr>
          </a:p>
          <a:p>
            <a:r>
              <a:rPr lang="en-US" dirty="0"/>
              <a:t>* </a:t>
            </a:r>
            <a:r>
              <a:rPr lang="en-US" dirty="0" err="1"/>
              <a:t>Autenticación</a:t>
            </a:r>
            <a:r>
              <a:rPr lang="en-US" dirty="0"/>
              <a:t> de </a:t>
            </a:r>
            <a:r>
              <a:rPr lang="en-US" dirty="0" err="1"/>
              <a:t>múltiples</a:t>
            </a:r>
            <a:r>
              <a:rPr lang="en-US" dirty="0"/>
              <a:t> </a:t>
            </a:r>
            <a:r>
              <a:rPr lang="en-US" dirty="0" err="1"/>
              <a:t>factores</a:t>
            </a:r>
            <a:r>
              <a:rPr lang="en-US" dirty="0"/>
              <a:t>. </a:t>
            </a:r>
            <a:r>
              <a:rPr lang="en-US" dirty="0" err="1"/>
              <a:t>Esto</a:t>
            </a:r>
            <a:r>
              <a:rPr lang="en-US" dirty="0"/>
              <a:t> </a:t>
            </a:r>
            <a:r>
              <a:rPr lang="en-US" dirty="0" err="1"/>
              <a:t>significa</a:t>
            </a:r>
            <a:r>
              <a:rPr lang="en-US" dirty="0"/>
              <a:t> que </a:t>
            </a:r>
            <a:r>
              <a:rPr lang="en-US" dirty="0" err="1"/>
              <a:t>cuando</a:t>
            </a:r>
            <a:r>
              <a:rPr lang="en-US" dirty="0"/>
              <a:t> </a:t>
            </a:r>
            <a:r>
              <a:rPr lang="en-US" dirty="0" err="1"/>
              <a:t>inicie</a:t>
            </a:r>
            <a:r>
              <a:rPr lang="en-US" dirty="0"/>
              <a:t> </a:t>
            </a:r>
            <a:r>
              <a:rPr lang="en-US" dirty="0" err="1"/>
              <a:t>sesión</a:t>
            </a:r>
            <a:r>
              <a:rPr lang="en-US" dirty="0"/>
              <a:t> en la </a:t>
            </a:r>
            <a:r>
              <a:rPr lang="en-US" dirty="0" err="1"/>
              <a:t>consola</a:t>
            </a:r>
            <a:r>
              <a:rPr lang="en-US" dirty="0"/>
              <a:t> de </a:t>
            </a:r>
            <a:r>
              <a:rPr lang="en-US" dirty="0" err="1"/>
              <a:t>administración</a:t>
            </a:r>
            <a:r>
              <a:rPr lang="en-US" dirty="0"/>
              <a:t> debe </a:t>
            </a:r>
            <a:r>
              <a:rPr lang="en-US" dirty="0" err="1"/>
              <a:t>usar</a:t>
            </a:r>
            <a:r>
              <a:rPr lang="en-US" dirty="0"/>
              <a:t> un </a:t>
            </a:r>
            <a:r>
              <a:rPr lang="en-US" dirty="0" err="1"/>
              <a:t>nombre</a:t>
            </a:r>
            <a:r>
              <a:rPr lang="en-US" dirty="0"/>
              <a:t>, una </a:t>
            </a:r>
            <a:r>
              <a:rPr lang="en-US" dirty="0" err="1"/>
              <a:t>contraseña</a:t>
            </a:r>
            <a:r>
              <a:rPr lang="en-US" dirty="0"/>
              <a:t> y </a:t>
            </a:r>
            <a:r>
              <a:rPr lang="en-US" dirty="0" err="1"/>
              <a:t>luego</a:t>
            </a:r>
            <a:r>
              <a:rPr lang="en-US" dirty="0"/>
              <a:t> un </a:t>
            </a:r>
            <a:r>
              <a:rPr lang="en-US" dirty="0" err="1"/>
              <a:t>código</a:t>
            </a:r>
            <a:r>
              <a:rPr lang="en-US" dirty="0"/>
              <a:t> especial para </a:t>
            </a:r>
            <a:r>
              <a:rPr lang="en-US" dirty="0" err="1"/>
              <a:t>iniciar</a:t>
            </a:r>
            <a:r>
              <a:rPr lang="en-US" dirty="0"/>
              <a:t> </a:t>
            </a:r>
            <a:r>
              <a:rPr lang="en-US" dirty="0" err="1"/>
              <a:t>sesión</a:t>
            </a:r>
            <a:r>
              <a:rPr lang="en-US" dirty="0"/>
              <a:t>.</a:t>
            </a:r>
            <a:endParaRPr lang="es-ES" dirty="0" err="1">
              <a:cs typeface="Calibri" panose="020F0502020204030204"/>
            </a:endParaRPr>
          </a:p>
          <a:p>
            <a:endParaRPr lang="en-US" dirty="0"/>
          </a:p>
          <a:p>
            <a:r>
              <a:rPr lang="en-US" dirty="0"/>
              <a:t>* </a:t>
            </a:r>
            <a:r>
              <a:rPr lang="en-US" dirty="0" err="1"/>
              <a:t>Acceso</a:t>
            </a:r>
            <a:r>
              <a:rPr lang="en-US" dirty="0"/>
              <a:t> temporal a los </a:t>
            </a:r>
            <a:r>
              <a:rPr lang="en-US" dirty="0" err="1"/>
              <a:t>dispositivos</a:t>
            </a:r>
            <a:r>
              <a:rPr lang="en-US" dirty="0"/>
              <a:t> y </a:t>
            </a:r>
            <a:r>
              <a:rPr lang="en-US" dirty="0" err="1"/>
              <a:t>servicios</a:t>
            </a:r>
            <a:r>
              <a:rPr lang="en-US" dirty="0"/>
              <a:t> de los </a:t>
            </a:r>
            <a:r>
              <a:rPr lang="en-US" dirty="0" err="1"/>
              <a:t>usuarios</a:t>
            </a:r>
            <a:r>
              <a:rPr lang="en-US" dirty="0"/>
              <a:t> </a:t>
            </a:r>
            <a:r>
              <a:rPr lang="en-US" dirty="0" err="1"/>
              <a:t>cuando</a:t>
            </a:r>
            <a:r>
              <a:rPr lang="en-US" dirty="0"/>
              <a:t> es </a:t>
            </a:r>
            <a:r>
              <a:rPr lang="en-US" dirty="0" err="1"/>
              <a:t>necesario</a:t>
            </a:r>
            <a:r>
              <a:rPr lang="en-US" dirty="0"/>
              <a:t>, por </a:t>
            </a:r>
            <a:r>
              <a:rPr lang="en-US" dirty="0" err="1"/>
              <a:t>ejemplo</a:t>
            </a:r>
            <a:r>
              <a:rPr lang="en-US" dirty="0"/>
              <a:t> de </a:t>
            </a:r>
            <a:r>
              <a:rPr lang="en-US" dirty="0" err="1"/>
              <a:t>ello</a:t>
            </a:r>
            <a:r>
              <a:rPr lang="en-US" dirty="0"/>
              <a:t> </a:t>
            </a:r>
            <a:r>
              <a:rPr lang="en-US" dirty="0" err="1"/>
              <a:t>si</a:t>
            </a:r>
            <a:r>
              <a:rPr lang="en-US" dirty="0"/>
              <a:t> </a:t>
            </a:r>
            <a:r>
              <a:rPr lang="en-US" dirty="0" err="1"/>
              <a:t>alguien</a:t>
            </a:r>
            <a:r>
              <a:rPr lang="en-US" dirty="0"/>
              <a:t> </a:t>
            </a:r>
            <a:r>
              <a:rPr lang="en-US" dirty="0" err="1"/>
              <a:t>está</a:t>
            </a:r>
            <a:r>
              <a:rPr lang="en-US" dirty="0"/>
              <a:t> </a:t>
            </a:r>
            <a:r>
              <a:rPr lang="en-US" dirty="0" err="1"/>
              <a:t>usando</a:t>
            </a:r>
            <a:r>
              <a:rPr lang="en-US" dirty="0"/>
              <a:t> una </a:t>
            </a:r>
            <a:r>
              <a:rPr lang="en-US" dirty="0" err="1"/>
              <a:t>aplicación</a:t>
            </a:r>
            <a:r>
              <a:rPr lang="en-US" dirty="0"/>
              <a:t> de </a:t>
            </a:r>
            <a:r>
              <a:rPr lang="en-US" dirty="0" err="1"/>
              <a:t>teléfono</a:t>
            </a:r>
            <a:r>
              <a:rPr lang="en-US" dirty="0"/>
              <a:t> </a:t>
            </a:r>
            <a:r>
              <a:rPr lang="en-US" dirty="0" err="1"/>
              <a:t>móvil</a:t>
            </a:r>
            <a:r>
              <a:rPr lang="en-US" dirty="0"/>
              <a:t> y </a:t>
            </a:r>
            <a:r>
              <a:rPr lang="en-US" dirty="0" err="1"/>
              <a:t>están</a:t>
            </a:r>
            <a:r>
              <a:rPr lang="en-US" dirty="0"/>
              <a:t> </a:t>
            </a:r>
            <a:r>
              <a:rPr lang="en-US" dirty="0" err="1"/>
              <a:t>almacenando</a:t>
            </a:r>
            <a:r>
              <a:rPr lang="en-US" dirty="0"/>
              <a:t> </a:t>
            </a:r>
            <a:r>
              <a:rPr lang="en-US" dirty="0" err="1"/>
              <a:t>datos</a:t>
            </a:r>
            <a:r>
              <a:rPr lang="en-US" dirty="0"/>
              <a:t> en </a:t>
            </a:r>
            <a:r>
              <a:rPr lang="en-US" dirty="0" err="1"/>
              <a:t>su</a:t>
            </a:r>
            <a:r>
              <a:rPr lang="en-US" dirty="0"/>
              <a:t> </a:t>
            </a:r>
            <a:r>
              <a:rPr lang="en-US" dirty="0" err="1"/>
              <a:t>cuenta</a:t>
            </a:r>
            <a:endParaRPr lang="es-ES" dirty="0">
              <a:cs typeface="Calibri" panose="020F0502020204030204"/>
            </a:endParaRPr>
          </a:p>
          <a:p>
            <a:r>
              <a:rPr lang="en-US" dirty="0"/>
              <a:t>AWS, solo </a:t>
            </a:r>
            <a:r>
              <a:rPr lang="en-US" dirty="0" err="1"/>
              <a:t>quieren</a:t>
            </a:r>
            <a:r>
              <a:rPr lang="en-US" dirty="0"/>
              <a:t> que </a:t>
            </a:r>
            <a:r>
              <a:rPr lang="en-US" dirty="0" err="1"/>
              <a:t>puedan</a:t>
            </a:r>
            <a:r>
              <a:rPr lang="en-US" dirty="0"/>
              <a:t> </a:t>
            </a:r>
            <a:r>
              <a:rPr lang="en-US" dirty="0" err="1"/>
              <a:t>hacer</a:t>
            </a:r>
            <a:r>
              <a:rPr lang="en-US" dirty="0"/>
              <a:t> </a:t>
            </a:r>
            <a:r>
              <a:rPr lang="en-US" dirty="0" err="1"/>
              <a:t>eso</a:t>
            </a:r>
            <a:r>
              <a:rPr lang="en-US" dirty="0"/>
              <a:t> </a:t>
            </a:r>
            <a:r>
              <a:rPr lang="en-US" dirty="0" err="1"/>
              <a:t>cuando</a:t>
            </a:r>
            <a:r>
              <a:rPr lang="en-US" dirty="0"/>
              <a:t> </a:t>
            </a:r>
            <a:r>
              <a:rPr lang="en-US" dirty="0" err="1"/>
              <a:t>usan</a:t>
            </a:r>
            <a:r>
              <a:rPr lang="en-US" dirty="0"/>
              <a:t> la </a:t>
            </a:r>
            <a:r>
              <a:rPr lang="en-US" dirty="0" err="1"/>
              <a:t>aplicación</a:t>
            </a:r>
            <a:r>
              <a:rPr lang="en-US" dirty="0"/>
              <a:t>.</a:t>
            </a:r>
            <a:endParaRPr lang="es-ES" dirty="0"/>
          </a:p>
          <a:p>
            <a:endParaRPr lang="en-US" dirty="0"/>
          </a:p>
          <a:p>
            <a:r>
              <a:rPr lang="en-US" dirty="0">
                <a:cs typeface="Calibri"/>
              </a:rPr>
              <a:t>* </a:t>
            </a:r>
            <a:r>
              <a:rPr lang="en-US" dirty="0" err="1"/>
              <a:t>Rotación</a:t>
            </a:r>
            <a:r>
              <a:rPr lang="en-US" dirty="0"/>
              <a:t> de </a:t>
            </a:r>
            <a:r>
              <a:rPr lang="en-US" dirty="0" err="1"/>
              <a:t>contraseñas</a:t>
            </a:r>
            <a:r>
              <a:rPr lang="en-US" dirty="0"/>
              <a:t>, </a:t>
            </a:r>
            <a:r>
              <a:rPr lang="en-US" dirty="0" err="1"/>
              <a:t>permite</a:t>
            </a:r>
            <a:r>
              <a:rPr lang="en-US" dirty="0"/>
              <a:t> que los </a:t>
            </a:r>
            <a:r>
              <a:rPr lang="en-US" dirty="0" err="1"/>
              <a:t>usuarios</a:t>
            </a:r>
            <a:r>
              <a:rPr lang="en-US" dirty="0"/>
              <a:t> </a:t>
            </a:r>
            <a:r>
              <a:rPr lang="en-US" dirty="0" err="1"/>
              <a:t>tengan</a:t>
            </a:r>
            <a:r>
              <a:rPr lang="en-US" dirty="0"/>
              <a:t> que </a:t>
            </a:r>
            <a:r>
              <a:rPr lang="en-US" dirty="0" err="1"/>
              <a:t>rotar</a:t>
            </a:r>
            <a:r>
              <a:rPr lang="en-US" dirty="0"/>
              <a:t> sus </a:t>
            </a:r>
            <a:r>
              <a:rPr lang="en-US" dirty="0" err="1"/>
              <a:t>contraseñas</a:t>
            </a:r>
            <a:r>
              <a:rPr lang="en-US" dirty="0"/>
              <a:t> </a:t>
            </a:r>
            <a:r>
              <a:rPr lang="en-US" dirty="0" err="1"/>
              <a:t>cada</a:t>
            </a:r>
            <a:r>
              <a:rPr lang="en-US" dirty="0"/>
              <a:t> </a:t>
            </a:r>
            <a:r>
              <a:rPr lang="en-US" dirty="0" err="1"/>
              <a:t>tres</a:t>
            </a:r>
            <a:r>
              <a:rPr lang="en-US" dirty="0"/>
              <a:t> </a:t>
            </a:r>
            <a:r>
              <a:rPr lang="en-US" dirty="0" err="1"/>
              <a:t>meses</a:t>
            </a:r>
            <a:r>
              <a:rPr lang="en-US" dirty="0"/>
              <a:t> o </a:t>
            </a:r>
            <a:r>
              <a:rPr lang="en-US" dirty="0" err="1"/>
              <a:t>cada</a:t>
            </a:r>
            <a:r>
              <a:rPr lang="en-US" dirty="0"/>
              <a:t> </a:t>
            </a:r>
            <a:r>
              <a:rPr lang="en-US" dirty="0" err="1"/>
              <a:t>tres</a:t>
            </a:r>
            <a:r>
              <a:rPr lang="en-US" dirty="0"/>
              <a:t> </a:t>
            </a:r>
            <a:r>
              <a:rPr lang="en-US" dirty="0" err="1"/>
              <a:t>semanas</a:t>
            </a:r>
            <a:r>
              <a:rPr lang="en-US" dirty="0"/>
              <a:t>.</a:t>
            </a:r>
            <a:endParaRPr lang="es-ES">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4</a:t>
            </a:fld>
            <a:endParaRPr lang="es-ES"/>
          </a:p>
        </p:txBody>
      </p:sp>
    </p:spTree>
    <p:extLst>
      <p:ext uri="{BB962C8B-B14F-4D97-AF65-F5344CB8AC3E}">
        <p14:creationId xmlns:p14="http://schemas.microsoft.com/office/powerpoint/2010/main" val="59836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5</a:t>
            </a:fld>
            <a:endParaRPr lang="es-ES"/>
          </a:p>
        </p:txBody>
      </p:sp>
    </p:spTree>
    <p:extLst>
      <p:ext uri="{BB962C8B-B14F-4D97-AF65-F5344CB8AC3E}">
        <p14:creationId xmlns:p14="http://schemas.microsoft.com/office/powerpoint/2010/main" val="225725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6</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7</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8</a:t>
            </a:fld>
            <a:endParaRPr lang="es-ES"/>
          </a:p>
        </p:txBody>
      </p:sp>
    </p:spTree>
    <p:extLst>
      <p:ext uri="{BB962C8B-B14F-4D97-AF65-F5344CB8AC3E}">
        <p14:creationId xmlns:p14="http://schemas.microsoft.com/office/powerpoint/2010/main" val="229009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9</a:t>
            </a:fld>
            <a:endParaRPr lang="es-ES"/>
          </a:p>
        </p:txBody>
      </p:sp>
    </p:spTree>
    <p:extLst>
      <p:ext uri="{BB962C8B-B14F-4D97-AF65-F5344CB8AC3E}">
        <p14:creationId xmlns:p14="http://schemas.microsoft.com/office/powerpoint/2010/main" val="2516648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3469196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Gestión de identidad y acceso en AWS (IAM)</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6" name="Imagen 6">
            <a:extLst>
              <a:ext uri="{FF2B5EF4-FFF2-40B4-BE49-F238E27FC236}">
                <a16:creationId xmlns:a16="http://schemas.microsoft.com/office/drawing/2014/main" id="{097A0B44-719E-4AFC-88BD-61799220CED5}"/>
              </a:ext>
            </a:extLst>
          </p:cNvPr>
          <p:cNvPicPr>
            <a:picLocks noChangeAspect="1"/>
          </p:cNvPicPr>
          <p:nvPr/>
        </p:nvPicPr>
        <p:blipFill>
          <a:blip r:embed="rId3"/>
          <a:stretch>
            <a:fillRect/>
          </a:stretch>
        </p:blipFill>
        <p:spPr>
          <a:xfrm>
            <a:off x="2626509" y="284408"/>
            <a:ext cx="2743200" cy="25588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es IAM y para qué utilizarlo</a:t>
            </a:r>
          </a:p>
          <a:p>
            <a:pPr lvl="1">
              <a:lnSpc>
                <a:spcPct val="150000"/>
              </a:lnSpc>
            </a:pPr>
            <a:r>
              <a:rPr lang="es-ES" dirty="0">
                <a:cs typeface="Calibri"/>
              </a:rPr>
              <a:t>Conocer la terminología básica y saber diferenciar entre usuarios, grupos, políticas y roles</a:t>
            </a:r>
          </a:p>
          <a:p>
            <a:pPr lvl="1">
              <a:lnSpc>
                <a:spcPct val="150000"/>
              </a:lnSpc>
            </a:pPr>
            <a:r>
              <a:rPr lang="es-ES" dirty="0">
                <a:cs typeface="Calibri"/>
              </a:rPr>
              <a:t>Aprender a usar el servicio de IAM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¿Qué es IAM?</a:t>
            </a:r>
          </a:p>
          <a:p>
            <a:r>
              <a:rPr lang="es-ES" dirty="0">
                <a:cs typeface="Calibri"/>
              </a:rPr>
              <a:t>Características de IAM</a:t>
            </a:r>
          </a:p>
          <a:p>
            <a:r>
              <a:rPr lang="es-ES" dirty="0"/>
              <a:t>Terminología básica en IAM</a:t>
            </a:r>
            <a:endParaRPr lang="es-ES" dirty="0">
              <a:cs typeface="Calibri"/>
            </a:endParaRPr>
          </a:p>
          <a:p>
            <a:r>
              <a:rPr lang="es-ES" dirty="0" err="1">
                <a:cs typeface="Calibri"/>
              </a:rPr>
              <a:t>Lab</a:t>
            </a:r>
            <a:r>
              <a:rPr lang="es-ES" dirty="0">
                <a:cs typeface="Calibri"/>
              </a:rPr>
              <a:t> - IAM</a:t>
            </a: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a:t>
            </a:r>
            <a:r>
              <a:rPr lang="es-ES" dirty="0" err="1">
                <a:cs typeface="Calibri Light"/>
              </a:rPr>
              <a:t>Identity</a:t>
            </a:r>
            <a:r>
              <a:rPr lang="es-ES" dirty="0">
                <a:cs typeface="Calibri Light"/>
              </a:rPr>
              <a:t> and Access Management (IAM)?</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5786364" cy="3614552"/>
          </a:xfrm>
        </p:spPr>
        <p:txBody>
          <a:bodyPr>
            <a:normAutofit lnSpcReduction="10000"/>
          </a:bodyPr>
          <a:lstStyle/>
          <a:p>
            <a:r>
              <a:rPr lang="es-ES" dirty="0">
                <a:cs typeface="Calibri"/>
              </a:rPr>
              <a:t>IAM nos permite gestionar usuarios y su nivel de acceso a la consola de AWS</a:t>
            </a:r>
          </a:p>
          <a:p>
            <a:endParaRPr lang="es-ES" dirty="0">
              <a:cs typeface="Calibri"/>
            </a:endParaRPr>
          </a:p>
          <a:p>
            <a:r>
              <a:rPr lang="es-ES" dirty="0">
                <a:cs typeface="Calibri"/>
              </a:rPr>
              <a:t>Es muy importante que entendamos cómo funciona AWS para saber cómo administrar la cuenta de AWS de nuestra empresa en el mundo real</a:t>
            </a:r>
          </a:p>
          <a:p>
            <a:pPr marL="0" indent="0">
              <a:buNone/>
            </a:pPr>
            <a:endParaRPr lang="es-ES" dirty="0">
              <a:cs typeface="Calibri"/>
            </a:endParaRPr>
          </a:p>
        </p:txBody>
      </p:sp>
      <p:pic>
        <p:nvPicPr>
          <p:cNvPr id="4" name="Imagen 6">
            <a:extLst>
              <a:ext uri="{FF2B5EF4-FFF2-40B4-BE49-F238E27FC236}">
                <a16:creationId xmlns:a16="http://schemas.microsoft.com/office/drawing/2014/main" id="{C8AC3234-03D8-499C-865F-4461671EB805}"/>
              </a:ext>
            </a:extLst>
          </p:cNvPr>
          <p:cNvPicPr>
            <a:picLocks noChangeAspect="1"/>
          </p:cNvPicPr>
          <p:nvPr/>
        </p:nvPicPr>
        <p:blipFill>
          <a:blip r:embed="rId2"/>
          <a:stretch>
            <a:fillRect/>
          </a:stretch>
        </p:blipFill>
        <p:spPr>
          <a:xfrm>
            <a:off x="6184634" y="2178248"/>
            <a:ext cx="2743200" cy="2558891"/>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Características de IAM</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85000" lnSpcReduction="10000"/>
          </a:bodyPr>
          <a:lstStyle/>
          <a:p>
            <a:pPr marL="0" indent="0">
              <a:buNone/>
            </a:pPr>
            <a:r>
              <a:rPr lang="es-ES" dirty="0">
                <a:cs typeface="Calibri"/>
              </a:rPr>
              <a:t>IAM nos ofrece las sig</a:t>
            </a:r>
            <a:r>
              <a:rPr lang="es-ES" dirty="0"/>
              <a:t>uientes características:</a:t>
            </a:r>
            <a:endParaRPr lang="es-ES" dirty="0">
              <a:cs typeface="Calibri"/>
            </a:endParaRPr>
          </a:p>
          <a:p>
            <a:pPr lvl="1">
              <a:lnSpc>
                <a:spcPct val="150000"/>
              </a:lnSpc>
            </a:pPr>
            <a:r>
              <a:rPr lang="es-ES" dirty="0"/>
              <a:t>Control centralizado de la cuenta de AWS</a:t>
            </a:r>
            <a:endParaRPr lang="es-ES" dirty="0">
              <a:cs typeface="Calibri"/>
            </a:endParaRPr>
          </a:p>
          <a:p>
            <a:pPr lvl="1">
              <a:lnSpc>
                <a:spcPct val="150000"/>
              </a:lnSpc>
            </a:pPr>
            <a:r>
              <a:rPr lang="es-ES" dirty="0">
                <a:cs typeface="Calibri"/>
              </a:rPr>
              <a:t>Acceso compartido a la cuenta de AWS</a:t>
            </a:r>
          </a:p>
          <a:p>
            <a:pPr lvl="1">
              <a:lnSpc>
                <a:spcPct val="150000"/>
              </a:lnSpc>
            </a:pPr>
            <a:r>
              <a:rPr lang="es-ES" dirty="0">
                <a:cs typeface="Calibri"/>
              </a:rPr>
              <a:t>Gestión de permisos de forma granulada</a:t>
            </a:r>
          </a:p>
          <a:p>
            <a:pPr lvl="1">
              <a:lnSpc>
                <a:spcPct val="150000"/>
              </a:lnSpc>
            </a:pPr>
            <a:r>
              <a:rPr lang="es-ES" dirty="0">
                <a:cs typeface="Calibri"/>
              </a:rPr>
              <a:t>Federación de identidad (Active </a:t>
            </a:r>
            <a:r>
              <a:rPr lang="es-ES" dirty="0" err="1">
                <a:cs typeface="Calibri"/>
              </a:rPr>
              <a:t>Directory</a:t>
            </a:r>
            <a:r>
              <a:rPr lang="es-ES" dirty="0">
                <a:cs typeface="Calibri"/>
              </a:rPr>
              <a:t>, Facebook, LinkedIn, etc.)</a:t>
            </a:r>
          </a:p>
          <a:p>
            <a:pPr lvl="1">
              <a:lnSpc>
                <a:spcPct val="150000"/>
              </a:lnSpc>
            </a:pPr>
            <a:r>
              <a:rPr lang="es-ES" dirty="0">
                <a:cs typeface="Calibri"/>
              </a:rPr>
              <a:t>Autenticación </a:t>
            </a:r>
            <a:r>
              <a:rPr lang="es-ES" dirty="0" err="1">
                <a:cs typeface="Calibri"/>
              </a:rPr>
              <a:t>multifactor</a:t>
            </a:r>
          </a:p>
          <a:p>
            <a:pPr lvl="1">
              <a:lnSpc>
                <a:spcPct val="150000"/>
              </a:lnSpc>
            </a:pPr>
            <a:r>
              <a:rPr lang="es-ES" dirty="0">
                <a:cs typeface="Calibri"/>
              </a:rPr>
              <a:t>Acceso temporal para usuarios o dispositivos cuando sea necesario</a:t>
            </a:r>
          </a:p>
          <a:p>
            <a:pPr lvl="1">
              <a:lnSpc>
                <a:spcPct val="150000"/>
              </a:lnSpc>
            </a:pPr>
            <a:r>
              <a:rPr lang="es-ES" dirty="0">
                <a:cs typeface="Calibri"/>
              </a:rPr>
              <a:t>Nos permite definir políticas para rotación de </a:t>
            </a:r>
            <a:r>
              <a:rPr lang="es-ES" dirty="0" err="1">
                <a:cs typeface="Calibri"/>
              </a:rPr>
              <a:t>passwords</a:t>
            </a:r>
          </a:p>
          <a:p>
            <a:pPr lvl="1">
              <a:lnSpc>
                <a:spcPct val="150000"/>
              </a:lnSpc>
            </a:pPr>
            <a:r>
              <a:rPr lang="es-ES" dirty="0">
                <a:cs typeface="Calibri"/>
              </a:rPr>
              <a:t>Se integra con muchos servicios de AWS</a:t>
            </a:r>
          </a:p>
          <a:p>
            <a:pPr marL="0" indent="0">
              <a:buNone/>
            </a:pPr>
            <a:endParaRPr lang="es-ES" dirty="0">
              <a:cs typeface="Calibri"/>
            </a:endParaRPr>
          </a:p>
        </p:txBody>
      </p:sp>
    </p:spTree>
    <p:extLst>
      <p:ext uri="{BB962C8B-B14F-4D97-AF65-F5344CB8AC3E}">
        <p14:creationId xmlns:p14="http://schemas.microsoft.com/office/powerpoint/2010/main" val="78791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Terminología básica de IAM</a:t>
            </a:r>
          </a:p>
        </p:txBody>
      </p:sp>
      <p:sp>
        <p:nvSpPr>
          <p:cNvPr id="120" name="Marcador de contenido 119">
            <a:extLst>
              <a:ext uri="{FF2B5EF4-FFF2-40B4-BE49-F238E27FC236}">
                <a16:creationId xmlns:a16="http://schemas.microsoft.com/office/drawing/2014/main" id="{31B30091-B448-44BD-9917-2DB651CAE233}"/>
              </a:ext>
            </a:extLst>
          </p:cNvPr>
          <p:cNvSpPr>
            <a:spLocks noGrp="1"/>
          </p:cNvSpPr>
          <p:nvPr>
            <p:ph idx="1"/>
          </p:nvPr>
        </p:nvSpPr>
        <p:spPr>
          <a:xfrm>
            <a:off x="628650" y="1296333"/>
            <a:ext cx="4181465" cy="1817834"/>
          </a:xfrm>
        </p:spPr>
        <p:txBody>
          <a:bodyPr>
            <a:normAutofit/>
          </a:bodyPr>
          <a:lstStyle/>
          <a:p>
            <a:r>
              <a:rPr lang="es-ES" b="1" dirty="0">
                <a:cs typeface="Calibri"/>
              </a:rPr>
              <a:t>Usuarios</a:t>
            </a:r>
          </a:p>
          <a:p>
            <a:pPr marL="0" indent="0">
              <a:buNone/>
            </a:pPr>
            <a:r>
              <a:rPr lang="es-ES" sz="2000" dirty="0">
                <a:cs typeface="Calibri"/>
              </a:rPr>
              <a:t>Los usuarios finales que acceden a AWS tales como personas, empleados de una organización, etc.</a:t>
            </a:r>
          </a:p>
        </p:txBody>
      </p:sp>
      <p:sp>
        <p:nvSpPr>
          <p:cNvPr id="122" name="Marcador de contenido 119">
            <a:extLst>
              <a:ext uri="{FF2B5EF4-FFF2-40B4-BE49-F238E27FC236}">
                <a16:creationId xmlns:a16="http://schemas.microsoft.com/office/drawing/2014/main" id="{F755A167-D1E3-47DA-8653-44BEEDAF62FB}"/>
              </a:ext>
            </a:extLst>
          </p:cNvPr>
          <p:cNvSpPr txBox="1">
            <a:spLocks/>
          </p:cNvSpPr>
          <p:nvPr/>
        </p:nvSpPr>
        <p:spPr>
          <a:xfrm>
            <a:off x="4934320" y="1296333"/>
            <a:ext cx="3948426" cy="181783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cs typeface="Calibri"/>
              </a:rPr>
              <a:t>Grupos</a:t>
            </a:r>
          </a:p>
          <a:p>
            <a:pPr marL="0" indent="0">
              <a:buNone/>
            </a:pPr>
            <a:r>
              <a:rPr lang="es-ES" sz="2000" dirty="0">
                <a:cs typeface="Calibri"/>
              </a:rPr>
              <a:t>Un grupo es una colección de usuarios. A cada usuario del grupo lleva implícitos los permisos del grupo al que pertenece</a:t>
            </a:r>
          </a:p>
        </p:txBody>
      </p:sp>
      <p:sp>
        <p:nvSpPr>
          <p:cNvPr id="124" name="Marcador de contenido 119">
            <a:extLst>
              <a:ext uri="{FF2B5EF4-FFF2-40B4-BE49-F238E27FC236}">
                <a16:creationId xmlns:a16="http://schemas.microsoft.com/office/drawing/2014/main" id="{FD75F5C6-159F-4D74-80B4-9A8408FCA48E}"/>
              </a:ext>
            </a:extLst>
          </p:cNvPr>
          <p:cNvSpPr txBox="1">
            <a:spLocks/>
          </p:cNvSpPr>
          <p:nvPr/>
        </p:nvSpPr>
        <p:spPr>
          <a:xfrm>
            <a:off x="695233" y="3759886"/>
            <a:ext cx="4181465" cy="2206232"/>
          </a:xfrm>
          <a:prstGeom prst="rect">
            <a:avLst/>
          </a:prstGeom>
          <a:noFill/>
          <a:ln>
            <a:noFill/>
          </a:ln>
        </p:spPr>
        <p:txBody>
          <a:bodyPr vert="horz" wrap="square" lIns="91440" tIns="45720" rIns="91440" bIns="45720" anchor="t" anchorCtr="0" compatLnSpc="1">
            <a:normAutofit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cs typeface="Calibri"/>
              </a:rPr>
              <a:t>Políticas</a:t>
            </a:r>
          </a:p>
          <a:p>
            <a:pPr marL="0" indent="0">
              <a:buNone/>
            </a:pPr>
            <a:r>
              <a:rPr lang="es-ES" sz="2000" dirty="0">
                <a:cs typeface="Calibri"/>
              </a:rPr>
              <a:t>Las políticas viene definidas por unos documentos denominados </a:t>
            </a:r>
            <a:r>
              <a:rPr lang="es-ES" sz="2000" i="1" dirty="0" err="1">
                <a:cs typeface="Calibri"/>
              </a:rPr>
              <a:t>Policy</a:t>
            </a:r>
            <a:r>
              <a:rPr lang="es-ES" sz="2000" i="1" dirty="0">
                <a:cs typeface="Calibri"/>
              </a:rPr>
              <a:t> </a:t>
            </a:r>
            <a:r>
              <a:rPr lang="es-ES" sz="2000" i="1" dirty="0" err="1">
                <a:cs typeface="Calibri"/>
              </a:rPr>
              <a:t>documents</a:t>
            </a:r>
            <a:r>
              <a:rPr lang="es-ES" sz="2000" dirty="0">
                <a:cs typeface="Calibri"/>
              </a:rPr>
              <a:t>. Estos documentos están en formato JSON y definen permisos sobre lo que un Usuario, Grupo o Rol puede hacer</a:t>
            </a:r>
          </a:p>
        </p:txBody>
      </p:sp>
      <p:sp>
        <p:nvSpPr>
          <p:cNvPr id="125" name="Marcador de contenido 119">
            <a:extLst>
              <a:ext uri="{FF2B5EF4-FFF2-40B4-BE49-F238E27FC236}">
                <a16:creationId xmlns:a16="http://schemas.microsoft.com/office/drawing/2014/main" id="{F731678A-EEE8-47AD-B27E-D383DF9E64C2}"/>
              </a:ext>
            </a:extLst>
          </p:cNvPr>
          <p:cNvSpPr txBox="1">
            <a:spLocks/>
          </p:cNvSpPr>
          <p:nvPr/>
        </p:nvSpPr>
        <p:spPr>
          <a:xfrm>
            <a:off x="4934320" y="3759886"/>
            <a:ext cx="4181465" cy="220623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cs typeface="Calibri"/>
              </a:rPr>
              <a:t>Roles</a:t>
            </a:r>
            <a:endParaRPr lang="es-ES" dirty="0">
              <a:cs typeface="Calibri"/>
            </a:endParaRPr>
          </a:p>
          <a:p>
            <a:pPr marL="0" indent="0">
              <a:buNone/>
            </a:pPr>
            <a:r>
              <a:rPr lang="es-ES" sz="2000" dirty="0">
                <a:cs typeface="Calibri"/>
              </a:rPr>
              <a:t>Podemos crear roles y asignaros a distintos recursos de AWS</a:t>
            </a:r>
            <a:endParaRPr lang="es-ES" dirty="0">
              <a:cs typeface="Calibri"/>
            </a:endParaRPr>
          </a:p>
        </p:txBody>
      </p:sp>
    </p:spTree>
    <p:extLst>
      <p:ext uri="{BB962C8B-B14F-4D97-AF65-F5344CB8AC3E}">
        <p14:creationId xmlns:p14="http://schemas.microsoft.com/office/powerpoint/2010/main" val="5901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¿Cuál es la mejor manera de aprender sobre IAM?</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IAM</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fontScale="850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IAM es universal. Aplica a todas las regiones</a:t>
            </a:r>
            <a:endParaRPr lang="es-ES" sz="1800" dirty="0">
              <a:cs typeface="Calibri"/>
            </a:endParaRPr>
          </a:p>
          <a:p>
            <a:pPr lvl="1">
              <a:lnSpc>
                <a:spcPct val="150000"/>
              </a:lnSpc>
            </a:pPr>
            <a:r>
              <a:rPr lang="es-ES" sz="1800" dirty="0">
                <a:cs typeface="Calibri"/>
              </a:rPr>
              <a:t>La cuenta de </a:t>
            </a:r>
            <a:r>
              <a:rPr lang="es-ES" sz="1800" dirty="0" err="1">
                <a:cs typeface="Calibri"/>
              </a:rPr>
              <a:t>root</a:t>
            </a:r>
            <a:r>
              <a:rPr lang="es-ES" sz="1800" dirty="0">
                <a:cs typeface="Calibri"/>
              </a:rPr>
              <a:t> es simplemente la cuenta con la que nos hemos registrado. Tiene acceso de administración completo a AWS</a:t>
            </a:r>
            <a:endParaRPr lang="es-ES" sz="1800">
              <a:cs typeface="Calibri"/>
            </a:endParaRPr>
          </a:p>
          <a:p>
            <a:pPr lvl="1">
              <a:lnSpc>
                <a:spcPct val="150000"/>
              </a:lnSpc>
            </a:pPr>
            <a:r>
              <a:rPr lang="es-ES" sz="1800" dirty="0">
                <a:cs typeface="Calibri"/>
              </a:rPr>
              <a:t>Los nuevos usuarios no tienen permisos asignados nada más crearlos</a:t>
            </a:r>
            <a:endParaRPr lang="es-ES" sz="1800">
              <a:cs typeface="Calibri"/>
            </a:endParaRPr>
          </a:p>
          <a:p>
            <a:pPr lvl="1">
              <a:lnSpc>
                <a:spcPct val="150000"/>
              </a:lnSpc>
            </a:pPr>
            <a:r>
              <a:rPr lang="es-ES" sz="1800" dirty="0">
                <a:cs typeface="Calibri"/>
              </a:rPr>
              <a:t>Los nuevos usuarios tienen asignados una Access Key ID y una </a:t>
            </a:r>
            <a:r>
              <a:rPr lang="es-ES" sz="1800" dirty="0" err="1">
                <a:cs typeface="Calibri"/>
              </a:rPr>
              <a:t>Secret</a:t>
            </a:r>
            <a:r>
              <a:rPr lang="es-ES" sz="1800" dirty="0">
                <a:cs typeface="Calibri"/>
              </a:rPr>
              <a:t> Access Key nada más crearlos</a:t>
            </a:r>
            <a:endParaRPr lang="es-ES" sz="1800">
              <a:cs typeface="Calibri"/>
            </a:endParaRPr>
          </a:p>
          <a:p>
            <a:pPr lvl="1">
              <a:lnSpc>
                <a:spcPct val="150000"/>
              </a:lnSpc>
            </a:pPr>
            <a:r>
              <a:rPr lang="es-ES" sz="1800" dirty="0">
                <a:cs typeface="Calibri"/>
              </a:rPr>
              <a:t>Estas claves no son lo mismo que el </a:t>
            </a:r>
            <a:r>
              <a:rPr lang="es-ES" sz="1800" err="1">
                <a:cs typeface="Calibri"/>
              </a:rPr>
              <a:t>password</a:t>
            </a:r>
            <a:r>
              <a:rPr lang="es-ES" sz="1800" dirty="0">
                <a:cs typeface="Calibri"/>
              </a:rPr>
              <a:t>. No podemos utilizarlas para logarnos en la consola, pero sí para hacer uso de las </a:t>
            </a:r>
            <a:r>
              <a:rPr lang="es-ES" sz="1800" err="1">
                <a:cs typeface="Calibri"/>
              </a:rPr>
              <a:t>APIs</a:t>
            </a:r>
            <a:r>
              <a:rPr lang="es-ES" sz="1800" dirty="0">
                <a:cs typeface="Calibri"/>
              </a:rPr>
              <a:t> de AWS</a:t>
            </a:r>
            <a:endParaRPr lang="es-ES" sz="1800">
              <a:cs typeface="Calibri"/>
            </a:endParaRPr>
          </a:p>
          <a:p>
            <a:pPr lvl="1">
              <a:lnSpc>
                <a:spcPct val="150000"/>
              </a:lnSpc>
            </a:pPr>
            <a:r>
              <a:rPr lang="es-ES" sz="1800" dirty="0">
                <a:cs typeface="Calibri"/>
              </a:rPr>
              <a:t>Estas claves sólo se muestra una vez. Si las perdemos hay que regenerarla. Es buena idea guardarlas en algún sitio seguro</a:t>
            </a:r>
            <a:endParaRPr lang="es-ES" sz="1800">
              <a:cs typeface="Calibri"/>
            </a:endParaRPr>
          </a:p>
          <a:p>
            <a:pPr lvl="1">
              <a:lnSpc>
                <a:spcPct val="150000"/>
              </a:lnSpc>
            </a:pPr>
            <a:r>
              <a:rPr lang="es-ES" sz="1800" dirty="0">
                <a:cs typeface="Calibri"/>
              </a:rPr>
              <a:t>Siempre hay que configurar a Autenticación </a:t>
            </a:r>
            <a:r>
              <a:rPr lang="es-ES" sz="1800" dirty="0" err="1">
                <a:cs typeface="Calibri"/>
              </a:rPr>
              <a:t>Multifactor</a:t>
            </a:r>
            <a:r>
              <a:rPr lang="es-ES" sz="1800" dirty="0">
                <a:cs typeface="Calibri"/>
              </a:rPr>
              <a:t> (MFA) en la cuenta de </a:t>
            </a:r>
            <a:r>
              <a:rPr lang="es-ES" sz="1800" dirty="0" err="1">
                <a:cs typeface="Calibri"/>
              </a:rPr>
              <a:t>root</a:t>
            </a:r>
            <a:endParaRPr lang="es-ES" sz="1800" dirty="0">
              <a:cs typeface="Calibri"/>
            </a:endParaRPr>
          </a:p>
          <a:p>
            <a:pPr lvl="1">
              <a:lnSpc>
                <a:spcPct val="150000"/>
              </a:lnSpc>
            </a:pPr>
            <a:r>
              <a:rPr lang="es-ES" sz="1800" dirty="0">
                <a:cs typeface="Calibri"/>
              </a:rPr>
              <a:t>Podemos crear y configurar las políticas de rotación de </a:t>
            </a:r>
            <a:r>
              <a:rPr lang="es-ES" sz="1800" err="1">
                <a:cs typeface="Calibri"/>
              </a:rPr>
              <a:t>passwords</a:t>
            </a:r>
            <a:endParaRPr lang="es-ES" sz="1800">
              <a:cs typeface="Calibri"/>
            </a:endParaRPr>
          </a:p>
          <a:p>
            <a:pPr lvl="1">
              <a:lnSpc>
                <a:spcPct val="150000"/>
              </a:lnSpc>
            </a:pPr>
            <a:r>
              <a:rPr lang="es-ES" sz="1800" dirty="0">
                <a:cs typeface="Calibri"/>
              </a:rPr>
              <a:t>Podemos crear alarmas de facturación</a:t>
            </a:r>
          </a:p>
          <a:p>
            <a:pPr marL="0" indent="0">
              <a:buNone/>
            </a:pPr>
            <a:endParaRPr lang="es-ES" dirty="0">
              <a:cs typeface="Calibri"/>
            </a:endParaRPr>
          </a:p>
        </p:txBody>
      </p:sp>
    </p:spTree>
    <p:extLst>
      <p:ext uri="{BB962C8B-B14F-4D97-AF65-F5344CB8AC3E}">
        <p14:creationId xmlns:p14="http://schemas.microsoft.com/office/powerpoint/2010/main" val="64152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IAM</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Crear cuentas de usuarios individuales y utilizar cuentas IAM desde el comienzo</a:t>
            </a:r>
          </a:p>
          <a:p>
            <a:pPr lvl="1">
              <a:lnSpc>
                <a:spcPct val="150000"/>
              </a:lnSpc>
            </a:pPr>
            <a:r>
              <a:rPr lang="es-ES" sz="1800" dirty="0"/>
              <a:t>Habilitar MFA</a:t>
            </a:r>
          </a:p>
          <a:p>
            <a:pPr lvl="1">
              <a:lnSpc>
                <a:spcPct val="150000"/>
              </a:lnSpc>
            </a:pPr>
            <a:r>
              <a:rPr lang="es-ES" sz="1800" dirty="0"/>
              <a:t>Restringir el uso de credenciales IAM lo más posible</a:t>
            </a:r>
          </a:p>
          <a:p>
            <a:pPr lvl="1">
              <a:lnSpc>
                <a:spcPct val="150000"/>
              </a:lnSpc>
            </a:pPr>
            <a:r>
              <a:rPr lang="es-ES" sz="1800" dirty="0"/>
              <a:t>No usar la cuenta de usuario </a:t>
            </a:r>
            <a:r>
              <a:rPr lang="es-ES" sz="1800" dirty="0" err="1"/>
              <a:t>Root</a:t>
            </a:r>
            <a:endParaRPr lang="es-ES" sz="1800" dirty="0"/>
          </a:p>
          <a:p>
            <a:pPr lvl="1">
              <a:lnSpc>
                <a:spcPct val="150000"/>
              </a:lnSpc>
            </a:pPr>
            <a:r>
              <a:rPr lang="es-ES" sz="1800" dirty="0"/>
              <a:t>Habilitar </a:t>
            </a:r>
            <a:r>
              <a:rPr lang="es-ES" sz="1800" dirty="0" err="1"/>
              <a:t>CloudTrail</a:t>
            </a:r>
            <a:endParaRPr lang="es-ES" sz="1800" dirty="0"/>
          </a:p>
          <a:p>
            <a:pPr lvl="1">
              <a:lnSpc>
                <a:spcPct val="150000"/>
              </a:lnSpc>
            </a:pPr>
            <a:r>
              <a:rPr lang="es-ES" sz="1800" dirty="0"/>
              <a:t>Usar roles de IAM para EC2 delegando en la instancia la obtención de </a:t>
            </a:r>
            <a:r>
              <a:rPr lang="es-ES" sz="1800" dirty="0" err="1"/>
              <a:t>credendiales</a:t>
            </a:r>
            <a:endParaRPr lang="es-ES" sz="1800" dirty="0"/>
          </a:p>
          <a:p>
            <a:pPr lvl="1">
              <a:lnSpc>
                <a:spcPct val="150000"/>
              </a:lnSpc>
            </a:pPr>
            <a:r>
              <a:rPr lang="es-ES" sz="1800" dirty="0"/>
              <a:t> Asignar roles de IAM por </a:t>
            </a:r>
            <a:r>
              <a:rPr lang="es-ES" sz="1800" dirty="0" err="1"/>
              <a:t>realm</a:t>
            </a:r>
            <a:r>
              <a:rPr lang="es-ES" sz="1800" dirty="0"/>
              <a:t> (desarrollo, </a:t>
            </a:r>
            <a:r>
              <a:rPr lang="es-ES" sz="1800" dirty="0" err="1"/>
              <a:t>pre-producción</a:t>
            </a:r>
            <a:r>
              <a:rPr lang="es-ES" sz="1800" dirty="0"/>
              <a:t>, producción)</a:t>
            </a:r>
            <a:endParaRPr lang="es-ES" dirty="0">
              <a:cs typeface="Calibri"/>
            </a:endParaRPr>
          </a:p>
        </p:txBody>
      </p:sp>
    </p:spTree>
    <p:extLst>
      <p:ext uri="{BB962C8B-B14F-4D97-AF65-F5344CB8AC3E}">
        <p14:creationId xmlns:p14="http://schemas.microsoft.com/office/powerpoint/2010/main" val="374419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IAM</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NO compartir las credenciales</a:t>
            </a:r>
          </a:p>
          <a:p>
            <a:pPr lvl="1">
              <a:lnSpc>
                <a:spcPct val="150000"/>
              </a:lnSpc>
            </a:pPr>
            <a:r>
              <a:rPr lang="es-ES" sz="1800" dirty="0"/>
              <a:t>Algunas peticiones a la API de IAM pueden tardar segundos</a:t>
            </a:r>
          </a:p>
          <a:p>
            <a:pPr lvl="1">
              <a:lnSpc>
                <a:spcPct val="150000"/>
              </a:lnSpc>
            </a:pPr>
            <a:r>
              <a:rPr lang="es-ES" sz="1800" dirty="0"/>
              <a:t>SLA de IAM menor que el de otros servicios</a:t>
            </a:r>
          </a:p>
          <a:p>
            <a:pPr lvl="1">
              <a:lnSpc>
                <a:spcPct val="150000"/>
              </a:lnSpc>
            </a:pPr>
            <a:r>
              <a:rPr lang="es-ES" sz="1800" dirty="0"/>
              <a:t>NO subir credenciales a los repositorios</a:t>
            </a:r>
            <a:endParaRPr lang="es-ES" dirty="0">
              <a:cs typeface="Calibri"/>
            </a:endParaRPr>
          </a:p>
        </p:txBody>
      </p:sp>
    </p:spTree>
    <p:extLst>
      <p:ext uri="{BB962C8B-B14F-4D97-AF65-F5344CB8AC3E}">
        <p14:creationId xmlns:p14="http://schemas.microsoft.com/office/powerpoint/2010/main" val="11560785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269</TotalTime>
  <Words>547</Words>
  <Application>Microsoft Office PowerPoint</Application>
  <PresentationFormat>On-screen Show (4:3)</PresentationFormat>
  <Paragraphs>83</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Helvetica Light</vt:lpstr>
      <vt:lpstr>Tema de Office</vt:lpstr>
      <vt:lpstr>Gestión de identidad y acceso en AWS (IAM)</vt:lpstr>
      <vt:lpstr>Índice</vt:lpstr>
      <vt:lpstr>¿Qué es AWS Identity and Access Management (IAM)?</vt:lpstr>
      <vt:lpstr>Características de IAM</vt:lpstr>
      <vt:lpstr>Terminología básica de IAM</vt:lpstr>
      <vt:lpstr>¿Cuál es la mejor manera de aprender sobre IAM?</vt:lpstr>
      <vt:lpstr>Lab  - IAM</vt:lpstr>
      <vt:lpstr>Consejos  - IAM</vt:lpstr>
      <vt:lpstr>Importante  - IAM</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425</cp:revision>
  <dcterms:created xsi:type="dcterms:W3CDTF">2017-01-02T18:31:04Z</dcterms:created>
  <dcterms:modified xsi:type="dcterms:W3CDTF">2019-01-30T16:41:31Z</dcterms:modified>
</cp:coreProperties>
</file>