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43B1E-6A68-4EBB-A574-48A33EFC1A0C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FD6D-89F6-4B0B-85BB-9775A52BF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32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43B1E-6A68-4EBB-A574-48A33EFC1A0C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FD6D-89F6-4B0B-85BB-9775A52BF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49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43B1E-6A68-4EBB-A574-48A33EFC1A0C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FD6D-89F6-4B0B-85BB-9775A52BF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9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43B1E-6A68-4EBB-A574-48A33EFC1A0C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FD6D-89F6-4B0B-85BB-9775A52BF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2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43B1E-6A68-4EBB-A574-48A33EFC1A0C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FD6D-89F6-4B0B-85BB-9775A52BF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21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43B1E-6A68-4EBB-A574-48A33EFC1A0C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FD6D-89F6-4B0B-85BB-9775A52BF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1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43B1E-6A68-4EBB-A574-48A33EFC1A0C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FD6D-89F6-4B0B-85BB-9775A52BF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09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43B1E-6A68-4EBB-A574-48A33EFC1A0C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FD6D-89F6-4B0B-85BB-9775A52BF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135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43B1E-6A68-4EBB-A574-48A33EFC1A0C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FD6D-89F6-4B0B-85BB-9775A52BF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84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43B1E-6A68-4EBB-A574-48A33EFC1A0C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FD6D-89F6-4B0B-85BB-9775A52BF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67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43B1E-6A68-4EBB-A574-48A33EFC1A0C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FD6D-89F6-4B0B-85BB-9775A52BF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04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43B1E-6A68-4EBB-A574-48A33EFC1A0C}" type="datetimeFigureOut">
              <a:rPr lang="en-US" smtClean="0"/>
              <a:t>8/10/2018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9FD6D-89F6-4B0B-85BB-9775A52BF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00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/>
              <a:t>Codeacadamy</a:t>
            </a:r>
            <a:r>
              <a:rPr lang="en-US" b="1" dirty="0" smtClean="0"/>
              <a:t> Capstone Project 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First &amp; Last Touch – </a:t>
            </a:r>
            <a:r>
              <a:rPr lang="en-US" dirty="0" err="1" smtClean="0"/>
              <a:t>CoolTShirts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Andrew Godburn</a:t>
            </a:r>
          </a:p>
          <a:p>
            <a:r>
              <a:rPr lang="en-US" dirty="0" smtClean="0"/>
              <a:t>August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36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Table of Contents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Familiar</a:t>
            </a:r>
          </a:p>
          <a:p>
            <a:r>
              <a:rPr lang="en-US" dirty="0" smtClean="0"/>
              <a:t>User Journey Pt 1 – First &amp; Last Touch</a:t>
            </a:r>
          </a:p>
          <a:p>
            <a:r>
              <a:rPr lang="en-US" dirty="0"/>
              <a:t>User Journey Pt </a:t>
            </a:r>
            <a:r>
              <a:rPr lang="en-US" dirty="0" smtClean="0"/>
              <a:t>2 – Purchases </a:t>
            </a:r>
            <a:endParaRPr lang="en-US" dirty="0"/>
          </a:p>
          <a:p>
            <a:r>
              <a:rPr lang="en-US" dirty="0"/>
              <a:t>User Journey Pt </a:t>
            </a:r>
            <a:r>
              <a:rPr lang="en-US" dirty="0" smtClean="0"/>
              <a:t>3 – User Journey</a:t>
            </a:r>
            <a:endParaRPr lang="en-US" dirty="0"/>
          </a:p>
          <a:p>
            <a:r>
              <a:rPr lang="en-US" dirty="0" smtClean="0"/>
              <a:t>Optimizing Budget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sz="1000" i="1" dirty="0" smtClean="0"/>
              <a:t>*All SQL queries showing work attached in separate word document</a:t>
            </a:r>
            <a:endParaRPr lang="en-US" sz="1000" i="1" dirty="0"/>
          </a:p>
        </p:txBody>
      </p:sp>
    </p:spTree>
    <p:extLst>
      <p:ext uri="{BB962C8B-B14F-4D97-AF65-F5344CB8AC3E}">
        <p14:creationId xmlns:p14="http://schemas.microsoft.com/office/powerpoint/2010/main" val="1946960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Getting Familiar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endParaRPr lang="en-US" sz="10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lvl="0" fontAlgn="base"/>
            <a:r>
              <a:rPr lang="en-US" dirty="0" err="1" smtClean="0"/>
              <a:t>CoolTShirts</a:t>
            </a:r>
            <a:r>
              <a:rPr lang="en-US" dirty="0" smtClean="0"/>
              <a:t> has 8 distinct campaigns and 6 distinct sources. The UTM source simply shows the initial website from which the user accessed </a:t>
            </a:r>
            <a:r>
              <a:rPr lang="en-US" dirty="0" err="1" smtClean="0"/>
              <a:t>CoolTShirts</a:t>
            </a:r>
            <a:r>
              <a:rPr lang="en-US" dirty="0" smtClean="0"/>
              <a:t>.  </a:t>
            </a:r>
            <a:endParaRPr lang="en-US" dirty="0"/>
          </a:p>
          <a:p>
            <a:pPr lvl="0" fontAlgn="base"/>
            <a:r>
              <a:rPr lang="en-US" dirty="0" smtClean="0"/>
              <a:t>The UTM campaign is the specific marketing campaign that captured the user’s attention and brought them to </a:t>
            </a:r>
            <a:r>
              <a:rPr lang="en-US" dirty="0" err="1" smtClean="0"/>
              <a:t>CoolTShirts</a:t>
            </a:r>
            <a:r>
              <a:rPr lang="en-US" dirty="0" smtClean="0"/>
              <a:t>.  The same campaign can be used in multiple sources</a:t>
            </a:r>
            <a:endParaRPr lang="en-US" dirty="0"/>
          </a:p>
          <a:p>
            <a:pPr lvl="0" fontAlgn="base"/>
            <a:r>
              <a:rPr lang="en-US" dirty="0" smtClean="0"/>
              <a:t>The pages in the table include landing page, shopping cart, checkout and purchase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097827"/>
              </p:ext>
            </p:extLst>
          </p:nvPr>
        </p:nvGraphicFramePr>
        <p:xfrm>
          <a:off x="5099221" y="1812325"/>
          <a:ext cx="6096000" cy="775358"/>
        </p:xfrm>
        <a:graphic>
          <a:graphicData uri="http://schemas.openxmlformats.org/drawingml/2006/table">
            <a:tbl>
              <a:tblPr/>
              <a:tblGrid>
                <a:gridCol w="6096000"/>
              </a:tblGrid>
              <a:tr h="409598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292929"/>
                          </a:solidFill>
                          <a:effectLst/>
                        </a:rPr>
                        <a:t>number_of_campaigns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525252"/>
                          </a:solidFill>
                          <a:effectLst/>
                        </a:rPr>
                        <a:t>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169057"/>
              </p:ext>
            </p:extLst>
          </p:nvPr>
        </p:nvGraphicFramePr>
        <p:xfrm>
          <a:off x="5099221" y="3932625"/>
          <a:ext cx="6096000" cy="1828800"/>
        </p:xfrm>
        <a:graphic>
          <a:graphicData uri="http://schemas.openxmlformats.org/drawingml/2006/table">
            <a:tbl>
              <a:tblPr/>
              <a:tblGrid>
                <a:gridCol w="6096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292929"/>
                          </a:solidFill>
                          <a:effectLst/>
                        </a:rPr>
                        <a:t>names_of_pages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525252"/>
                          </a:solidFill>
                          <a:effectLst/>
                        </a:rPr>
                        <a:t>1 - landing_page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525252"/>
                          </a:solidFill>
                          <a:effectLst/>
                        </a:rPr>
                        <a:t>2 - shopping_cart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525252"/>
                          </a:solidFill>
                          <a:effectLst/>
                        </a:rPr>
                        <a:t>3 - checkout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525252"/>
                          </a:solidFill>
                          <a:effectLst/>
                        </a:rPr>
                        <a:t>4 - purchase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844608"/>
              </p:ext>
            </p:extLst>
          </p:nvPr>
        </p:nvGraphicFramePr>
        <p:xfrm>
          <a:off x="5099221" y="2893600"/>
          <a:ext cx="6096000" cy="731520"/>
        </p:xfrm>
        <a:graphic>
          <a:graphicData uri="http://schemas.openxmlformats.org/drawingml/2006/table">
            <a:tbl>
              <a:tblPr/>
              <a:tblGrid>
                <a:gridCol w="60960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292929"/>
                          </a:solidFill>
                          <a:effectLst/>
                        </a:rPr>
                        <a:t>number_of_sources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525252"/>
                          </a:solidFill>
                          <a:effectLst/>
                        </a:rPr>
                        <a:t>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2360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604752"/>
            <a:ext cx="3932237" cy="685800"/>
          </a:xfrm>
        </p:spPr>
        <p:txBody>
          <a:bodyPr/>
          <a:lstStyle/>
          <a:p>
            <a:r>
              <a:rPr lang="en-US" b="1" dirty="0" smtClean="0"/>
              <a:t>User Journey </a:t>
            </a:r>
            <a:r>
              <a:rPr lang="en-US" b="1" dirty="0" err="1" smtClean="0"/>
              <a:t>pt</a:t>
            </a:r>
            <a:r>
              <a:rPr lang="en-US" b="1" dirty="0" smtClean="0"/>
              <a:t> 1</a:t>
            </a:r>
            <a:endParaRPr lang="en-US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6147772"/>
              </p:ext>
            </p:extLst>
          </p:nvPr>
        </p:nvGraphicFramePr>
        <p:xfrm>
          <a:off x="424152" y="3010755"/>
          <a:ext cx="5598822" cy="2628588"/>
        </p:xfrm>
        <a:graphic>
          <a:graphicData uri="http://schemas.openxmlformats.org/drawingml/2006/table">
            <a:tbl>
              <a:tblPr/>
              <a:tblGrid>
                <a:gridCol w="1459633"/>
                <a:gridCol w="2336538"/>
                <a:gridCol w="1802651"/>
              </a:tblGrid>
              <a:tr h="58946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292929"/>
                          </a:solidFill>
                          <a:effectLst/>
                        </a:rPr>
                        <a:t>utm_source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rgbClr val="292929"/>
                          </a:solidFill>
                          <a:effectLst/>
                        </a:rPr>
                        <a:t>utm_campaign</a:t>
                      </a:r>
                      <a:endParaRPr lang="en-US" sz="1400" dirty="0">
                        <a:solidFill>
                          <a:srgbClr val="292929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292929"/>
                          </a:solidFill>
                          <a:effectLst/>
                        </a:rPr>
                        <a:t>count (</a:t>
                      </a:r>
                      <a:r>
                        <a:rPr lang="en-US" sz="1400" dirty="0" err="1">
                          <a:solidFill>
                            <a:srgbClr val="292929"/>
                          </a:solidFill>
                          <a:effectLst/>
                        </a:rPr>
                        <a:t>utm_campaign</a:t>
                      </a:r>
                      <a:r>
                        <a:rPr lang="en-US" sz="1400" dirty="0">
                          <a:solidFill>
                            <a:srgbClr val="292929"/>
                          </a:solidFill>
                          <a:effectLst/>
                        </a:rPr>
                        <a:t>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</a:tr>
              <a:tr h="57095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rgbClr val="525252"/>
                          </a:solidFill>
                          <a:effectLst/>
                        </a:rPr>
                        <a:t>buzzfeed</a:t>
                      </a:r>
                      <a:endParaRPr lang="en-US" sz="1400" dirty="0">
                        <a:solidFill>
                          <a:srgbClr val="525252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525252"/>
                          </a:solidFill>
                          <a:effectLst/>
                        </a:rPr>
                        <a:t>ten-crazy-cool-</a:t>
                      </a:r>
                      <a:r>
                        <a:rPr lang="en-US" sz="1400" dirty="0" err="1">
                          <a:solidFill>
                            <a:srgbClr val="525252"/>
                          </a:solidFill>
                          <a:effectLst/>
                        </a:rPr>
                        <a:t>tshirts</a:t>
                      </a:r>
                      <a:r>
                        <a:rPr lang="en-US" sz="1400" dirty="0">
                          <a:solidFill>
                            <a:srgbClr val="525252"/>
                          </a:solidFill>
                          <a:effectLst/>
                        </a:rPr>
                        <a:t>-facts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525252"/>
                          </a:solidFill>
                          <a:effectLst/>
                        </a:rPr>
                        <a:t>576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  <a:tr h="570954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525252"/>
                          </a:solidFill>
                          <a:effectLst/>
                        </a:rPr>
                        <a:t>medium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525252"/>
                          </a:solidFill>
                          <a:effectLst/>
                        </a:rPr>
                        <a:t>interview-with-cool-</a:t>
                      </a:r>
                      <a:r>
                        <a:rPr lang="en-US" sz="1400" dirty="0" err="1">
                          <a:solidFill>
                            <a:srgbClr val="525252"/>
                          </a:solidFill>
                          <a:effectLst/>
                        </a:rPr>
                        <a:t>tshirts</a:t>
                      </a:r>
                      <a:r>
                        <a:rPr lang="en-US" sz="1400" dirty="0">
                          <a:solidFill>
                            <a:srgbClr val="525252"/>
                          </a:solidFill>
                          <a:effectLst/>
                        </a:rPr>
                        <a:t>-founder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525252"/>
                          </a:solidFill>
                          <a:effectLst/>
                        </a:rPr>
                        <a:t>622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  <a:tr h="570954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525252"/>
                          </a:solidFill>
                          <a:effectLst/>
                        </a:rPr>
                        <a:t>nytimes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525252"/>
                          </a:solidFill>
                          <a:effectLst/>
                        </a:rPr>
                        <a:t>getting-to-know-cool-</a:t>
                      </a:r>
                      <a:r>
                        <a:rPr lang="en-US" sz="1400" dirty="0" err="1">
                          <a:solidFill>
                            <a:srgbClr val="525252"/>
                          </a:solidFill>
                          <a:effectLst/>
                        </a:rPr>
                        <a:t>tshirts</a:t>
                      </a:r>
                      <a:endParaRPr lang="en-US" sz="1400" dirty="0">
                        <a:solidFill>
                          <a:srgbClr val="525252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525252"/>
                          </a:solidFill>
                          <a:effectLst/>
                        </a:rPr>
                        <a:t>612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  <a:tr h="32626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525252"/>
                          </a:solidFill>
                          <a:effectLst/>
                        </a:rPr>
                        <a:t>google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525252"/>
                          </a:solidFill>
                          <a:effectLst/>
                        </a:rPr>
                        <a:t>cool-</a:t>
                      </a:r>
                      <a:r>
                        <a:rPr lang="en-US" sz="1400" dirty="0" err="1">
                          <a:solidFill>
                            <a:srgbClr val="525252"/>
                          </a:solidFill>
                          <a:effectLst/>
                        </a:rPr>
                        <a:t>tshirts</a:t>
                      </a:r>
                      <a:r>
                        <a:rPr lang="en-US" sz="1400" dirty="0">
                          <a:solidFill>
                            <a:srgbClr val="525252"/>
                          </a:solidFill>
                          <a:effectLst/>
                        </a:rPr>
                        <a:t>-search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525252"/>
                          </a:solidFill>
                          <a:effectLst/>
                        </a:rPr>
                        <a:t>169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4152" y="1373441"/>
            <a:ext cx="3932237" cy="1369759"/>
          </a:xfrm>
        </p:spPr>
        <p:txBody>
          <a:bodyPr/>
          <a:lstStyle/>
          <a:p>
            <a:pPr fontAlgn="base"/>
            <a:r>
              <a:rPr lang="en-US" dirty="0" smtClean="0"/>
              <a:t>The breakdown of first touches and last touches by campaign are shown on the tables to the right</a:t>
            </a:r>
          </a:p>
          <a:p>
            <a:pPr fontAlgn="base"/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78375"/>
              </p:ext>
            </p:extLst>
          </p:nvPr>
        </p:nvGraphicFramePr>
        <p:xfrm>
          <a:off x="6411867" y="1289080"/>
          <a:ext cx="5440608" cy="4266132"/>
        </p:xfrm>
        <a:graphic>
          <a:graphicData uri="http://schemas.openxmlformats.org/drawingml/2006/table">
            <a:tbl>
              <a:tblPr/>
              <a:tblGrid>
                <a:gridCol w="886160"/>
                <a:gridCol w="2576045"/>
                <a:gridCol w="197840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292929"/>
                          </a:solidFill>
                          <a:effectLst/>
                        </a:rPr>
                        <a:t>utm_source</a:t>
                      </a:r>
                    </a:p>
                  </a:txBody>
                  <a:tcPr marL="85320" marR="85320" marT="42660" marB="4266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292929"/>
                          </a:solidFill>
                          <a:effectLst/>
                        </a:rPr>
                        <a:t>last_touch_campaign</a:t>
                      </a:r>
                    </a:p>
                  </a:txBody>
                  <a:tcPr marL="85320" marR="85320" marT="42660" marB="4266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solidFill>
                            <a:srgbClr val="292929"/>
                          </a:solidFill>
                          <a:effectLst/>
                        </a:rPr>
                        <a:t>last_touch_campaign</a:t>
                      </a:r>
                      <a:endParaRPr lang="en-US" sz="1400" dirty="0" smtClean="0">
                        <a:solidFill>
                          <a:srgbClr val="292929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sz="1400" dirty="0" smtClean="0">
                          <a:solidFill>
                            <a:srgbClr val="292929"/>
                          </a:solidFill>
                          <a:effectLst/>
                        </a:rPr>
                        <a:t>count</a:t>
                      </a:r>
                      <a:endParaRPr lang="en-US" sz="1400" dirty="0">
                        <a:solidFill>
                          <a:srgbClr val="292929"/>
                        </a:solidFill>
                        <a:effectLst/>
                      </a:endParaRPr>
                    </a:p>
                  </a:txBody>
                  <a:tcPr marL="85320" marR="85320" marT="42660" marB="4266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</a:tr>
              <a:tr h="341281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525252"/>
                          </a:solidFill>
                          <a:effectLst/>
                        </a:rPr>
                        <a:t>email</a:t>
                      </a:r>
                    </a:p>
                  </a:txBody>
                  <a:tcPr marL="85320" marR="85320" marT="42660" marB="4266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525252"/>
                          </a:solidFill>
                          <a:effectLst/>
                        </a:rPr>
                        <a:t>weekly-newsletter</a:t>
                      </a:r>
                    </a:p>
                  </a:txBody>
                  <a:tcPr marL="85320" marR="85320" marT="42660" marB="4266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525252"/>
                          </a:solidFill>
                          <a:effectLst/>
                        </a:rPr>
                        <a:t>447</a:t>
                      </a:r>
                    </a:p>
                  </a:txBody>
                  <a:tcPr marL="85320" marR="85320" marT="42660" marB="4266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  <a:tr h="59724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525252"/>
                          </a:solidFill>
                          <a:effectLst/>
                        </a:rPr>
                        <a:t>buzzfeed</a:t>
                      </a:r>
                    </a:p>
                  </a:txBody>
                  <a:tcPr marL="85320" marR="85320" marT="42660" marB="4266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525252"/>
                          </a:solidFill>
                          <a:effectLst/>
                        </a:rPr>
                        <a:t>ten-crazy-cool-</a:t>
                      </a:r>
                      <a:r>
                        <a:rPr lang="en-US" sz="1400" dirty="0" err="1">
                          <a:solidFill>
                            <a:srgbClr val="525252"/>
                          </a:solidFill>
                          <a:effectLst/>
                        </a:rPr>
                        <a:t>tshirts</a:t>
                      </a:r>
                      <a:r>
                        <a:rPr lang="en-US" sz="1400" dirty="0">
                          <a:solidFill>
                            <a:srgbClr val="525252"/>
                          </a:solidFill>
                          <a:effectLst/>
                        </a:rPr>
                        <a:t>-facts</a:t>
                      </a:r>
                    </a:p>
                  </a:txBody>
                  <a:tcPr marL="85320" marR="85320" marT="42660" marB="4266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525252"/>
                          </a:solidFill>
                          <a:effectLst/>
                        </a:rPr>
                        <a:t>190</a:t>
                      </a:r>
                    </a:p>
                  </a:txBody>
                  <a:tcPr marL="85320" marR="85320" marT="42660" marB="4266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  <a:tr h="341281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525252"/>
                          </a:solidFill>
                          <a:effectLst/>
                        </a:rPr>
                        <a:t>email</a:t>
                      </a:r>
                    </a:p>
                  </a:txBody>
                  <a:tcPr marL="85320" marR="85320" marT="42660" marB="4266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rgbClr val="525252"/>
                          </a:solidFill>
                          <a:effectLst/>
                        </a:rPr>
                        <a:t>retargetting</a:t>
                      </a:r>
                      <a:r>
                        <a:rPr lang="en-US" sz="1400" dirty="0">
                          <a:solidFill>
                            <a:srgbClr val="525252"/>
                          </a:solidFill>
                          <a:effectLst/>
                        </a:rPr>
                        <a:t>-campaign</a:t>
                      </a:r>
                    </a:p>
                  </a:txBody>
                  <a:tcPr marL="85320" marR="85320" marT="42660" marB="4266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525252"/>
                          </a:solidFill>
                          <a:effectLst/>
                        </a:rPr>
                        <a:t>245</a:t>
                      </a:r>
                    </a:p>
                  </a:txBody>
                  <a:tcPr marL="85320" marR="85320" marT="42660" marB="4266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  <a:tr h="59724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525252"/>
                          </a:solidFill>
                          <a:effectLst/>
                        </a:rPr>
                        <a:t>facebook</a:t>
                      </a:r>
                    </a:p>
                  </a:txBody>
                  <a:tcPr marL="85320" marR="85320" marT="42660" marB="4266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solidFill>
                            <a:srgbClr val="525252"/>
                          </a:solidFill>
                          <a:effectLst/>
                        </a:rPr>
                        <a:t>retargetting</a:t>
                      </a:r>
                      <a:r>
                        <a:rPr lang="en-US" sz="1400" dirty="0">
                          <a:solidFill>
                            <a:srgbClr val="525252"/>
                          </a:solidFill>
                          <a:effectLst/>
                        </a:rPr>
                        <a:t>-ad</a:t>
                      </a:r>
                    </a:p>
                  </a:txBody>
                  <a:tcPr marL="85320" marR="85320" marT="42660" marB="4266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525252"/>
                          </a:solidFill>
                          <a:effectLst/>
                        </a:rPr>
                        <a:t>443</a:t>
                      </a:r>
                    </a:p>
                  </a:txBody>
                  <a:tcPr marL="85320" marR="85320" marT="42660" marB="4266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  <a:tr h="341281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525252"/>
                          </a:solidFill>
                          <a:effectLst/>
                        </a:rPr>
                        <a:t>google</a:t>
                      </a:r>
                    </a:p>
                  </a:txBody>
                  <a:tcPr marL="85320" marR="85320" marT="42660" marB="4266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525252"/>
                          </a:solidFill>
                          <a:effectLst/>
                        </a:rPr>
                        <a:t>paid-search</a:t>
                      </a:r>
                    </a:p>
                  </a:txBody>
                  <a:tcPr marL="85320" marR="85320" marT="42660" marB="4266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525252"/>
                          </a:solidFill>
                          <a:effectLst/>
                        </a:rPr>
                        <a:t>178</a:t>
                      </a:r>
                    </a:p>
                  </a:txBody>
                  <a:tcPr marL="85320" marR="85320" marT="42660" marB="4266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  <a:tr h="59724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525252"/>
                          </a:solidFill>
                          <a:effectLst/>
                        </a:rPr>
                        <a:t>medium</a:t>
                      </a:r>
                    </a:p>
                  </a:txBody>
                  <a:tcPr marL="85320" marR="85320" marT="42660" marB="4266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525252"/>
                          </a:solidFill>
                          <a:effectLst/>
                        </a:rPr>
                        <a:t>interview-with-cool-tshirts-founder</a:t>
                      </a:r>
                    </a:p>
                  </a:txBody>
                  <a:tcPr marL="85320" marR="85320" marT="42660" marB="4266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525252"/>
                          </a:solidFill>
                          <a:effectLst/>
                        </a:rPr>
                        <a:t>184</a:t>
                      </a:r>
                    </a:p>
                  </a:txBody>
                  <a:tcPr marL="85320" marR="85320" marT="42660" marB="4266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  <a:tr h="59724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525252"/>
                          </a:solidFill>
                          <a:effectLst/>
                        </a:rPr>
                        <a:t>nytimes</a:t>
                      </a:r>
                    </a:p>
                  </a:txBody>
                  <a:tcPr marL="85320" marR="85320" marT="42660" marB="4266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525252"/>
                          </a:solidFill>
                          <a:effectLst/>
                        </a:rPr>
                        <a:t>getting-to-know-cool-tshirts</a:t>
                      </a:r>
                    </a:p>
                  </a:txBody>
                  <a:tcPr marL="85320" marR="85320" marT="42660" marB="4266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525252"/>
                          </a:solidFill>
                          <a:effectLst/>
                        </a:rPr>
                        <a:t>232</a:t>
                      </a:r>
                    </a:p>
                  </a:txBody>
                  <a:tcPr marL="85320" marR="85320" marT="42660" marB="4266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  <a:tr h="341281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525252"/>
                          </a:solidFill>
                          <a:effectLst/>
                        </a:rPr>
                        <a:t>google</a:t>
                      </a:r>
                    </a:p>
                  </a:txBody>
                  <a:tcPr marL="85320" marR="85320" marT="42660" marB="4266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525252"/>
                          </a:solidFill>
                          <a:effectLst/>
                        </a:rPr>
                        <a:t>cool-tshirts-search</a:t>
                      </a:r>
                    </a:p>
                  </a:txBody>
                  <a:tcPr marL="85320" marR="85320" marT="42660" marB="4266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525252"/>
                          </a:solidFill>
                          <a:effectLst/>
                        </a:rPr>
                        <a:t>60</a:t>
                      </a:r>
                    </a:p>
                  </a:txBody>
                  <a:tcPr marL="85320" marR="85320" marT="42660" marB="4266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67532" y="2641423"/>
            <a:ext cx="1944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First Touch Results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189380" y="876318"/>
            <a:ext cx="1915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Last Touch Results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72196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User Journey Pt 2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fontAlgn="base"/>
            <a:r>
              <a:rPr lang="en-US" dirty="0" smtClean="0"/>
              <a:t>361 </a:t>
            </a:r>
            <a:r>
              <a:rPr lang="en-US" dirty="0"/>
              <a:t>distinct users </a:t>
            </a:r>
            <a:r>
              <a:rPr lang="en-US" dirty="0" smtClean="0"/>
              <a:t>from the page_visits table made purchases</a:t>
            </a:r>
            <a:endParaRPr lang="en-US" dirty="0"/>
          </a:p>
          <a:p>
            <a:pPr fontAlgn="base"/>
            <a:r>
              <a:rPr lang="en-US" dirty="0" smtClean="0"/>
              <a:t>The table on the right breaks down the number of last touches each campaign is responsible for that reach the purchase page.</a:t>
            </a:r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984436"/>
              </p:ext>
            </p:extLst>
          </p:nvPr>
        </p:nvGraphicFramePr>
        <p:xfrm>
          <a:off x="4879954" y="964038"/>
          <a:ext cx="3212940" cy="731520"/>
        </p:xfrm>
        <a:graphic>
          <a:graphicData uri="http://schemas.openxmlformats.org/drawingml/2006/table">
            <a:tbl>
              <a:tblPr/>
              <a:tblGrid>
                <a:gridCol w="321294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292929"/>
                          </a:solidFill>
                          <a:effectLst/>
                        </a:rPr>
                        <a:t>count(distinct(</a:t>
                      </a:r>
                      <a:r>
                        <a:rPr lang="en-US" dirty="0" err="1">
                          <a:solidFill>
                            <a:srgbClr val="292929"/>
                          </a:solidFill>
                          <a:effectLst/>
                        </a:rPr>
                        <a:t>user_id</a:t>
                      </a:r>
                      <a:r>
                        <a:rPr lang="en-US" dirty="0">
                          <a:solidFill>
                            <a:srgbClr val="292929"/>
                          </a:solidFill>
                          <a:effectLst/>
                        </a:rPr>
                        <a:t>))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525252"/>
                          </a:solidFill>
                          <a:effectLst/>
                        </a:rPr>
                        <a:t>361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686190"/>
              </p:ext>
            </p:extLst>
          </p:nvPr>
        </p:nvGraphicFramePr>
        <p:xfrm>
          <a:off x="4819244" y="1852687"/>
          <a:ext cx="4225902" cy="4356048"/>
        </p:xfrm>
        <a:graphic>
          <a:graphicData uri="http://schemas.openxmlformats.org/drawingml/2006/table">
            <a:tbl>
              <a:tblPr/>
              <a:tblGrid>
                <a:gridCol w="699914"/>
                <a:gridCol w="587665"/>
                <a:gridCol w="1663950"/>
                <a:gridCol w="1274373"/>
              </a:tblGrid>
              <a:tr h="350108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292929"/>
                          </a:solidFill>
                          <a:effectLst/>
                        </a:rPr>
                        <a:t>page_name</a:t>
                      </a:r>
                    </a:p>
                  </a:txBody>
                  <a:tcPr marL="50015" marR="50015" marT="25008" marB="25008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292929"/>
                          </a:solidFill>
                          <a:effectLst/>
                        </a:rPr>
                        <a:t>utm_source</a:t>
                      </a:r>
                    </a:p>
                  </a:txBody>
                  <a:tcPr marL="50015" marR="50015" marT="25008" marB="25008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292929"/>
                          </a:solidFill>
                          <a:effectLst/>
                        </a:rPr>
                        <a:t>last_touch_campaign</a:t>
                      </a:r>
                    </a:p>
                  </a:txBody>
                  <a:tcPr marL="50015" marR="50015" marT="25008" marB="25008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292929"/>
                          </a:solidFill>
                          <a:effectLst/>
                        </a:rPr>
                        <a:t>last_touch_campaign_count</a:t>
                      </a:r>
                    </a:p>
                  </a:txBody>
                  <a:tcPr marL="50015" marR="50015" marT="25008" marB="25008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</a:tr>
              <a:tr h="500154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525252"/>
                          </a:solidFill>
                          <a:effectLst/>
                        </a:rPr>
                        <a:t>4 - purchase</a:t>
                      </a:r>
                    </a:p>
                  </a:txBody>
                  <a:tcPr marL="50015" marR="50015" marT="25008" marB="25008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525252"/>
                          </a:solidFill>
                          <a:effectLst/>
                        </a:rPr>
                        <a:t>email</a:t>
                      </a:r>
                    </a:p>
                  </a:txBody>
                  <a:tcPr marL="50015" marR="50015" marT="25008" marB="25008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525252"/>
                          </a:solidFill>
                          <a:effectLst/>
                        </a:rPr>
                        <a:t>weekly-newsletter</a:t>
                      </a:r>
                    </a:p>
                  </a:txBody>
                  <a:tcPr marL="50015" marR="50015" marT="25008" marB="25008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525252"/>
                          </a:solidFill>
                          <a:effectLst/>
                        </a:rPr>
                        <a:t>115</a:t>
                      </a:r>
                    </a:p>
                  </a:txBody>
                  <a:tcPr marL="50015" marR="50015" marT="25008" marB="25008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  <a:tr h="500154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525252"/>
                          </a:solidFill>
                          <a:effectLst/>
                        </a:rPr>
                        <a:t>4 - purchase</a:t>
                      </a:r>
                    </a:p>
                  </a:txBody>
                  <a:tcPr marL="50015" marR="50015" marT="25008" marB="25008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525252"/>
                          </a:solidFill>
                          <a:effectLst/>
                        </a:rPr>
                        <a:t>buzzfeed</a:t>
                      </a:r>
                    </a:p>
                  </a:txBody>
                  <a:tcPr marL="50015" marR="50015" marT="25008" marB="25008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525252"/>
                          </a:solidFill>
                          <a:effectLst/>
                        </a:rPr>
                        <a:t>ten-crazy-cool-tshirts-facts</a:t>
                      </a:r>
                    </a:p>
                  </a:txBody>
                  <a:tcPr marL="50015" marR="50015" marT="25008" marB="25008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525252"/>
                          </a:solidFill>
                          <a:effectLst/>
                        </a:rPr>
                        <a:t>9</a:t>
                      </a:r>
                    </a:p>
                  </a:txBody>
                  <a:tcPr marL="50015" marR="50015" marT="25008" marB="25008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  <a:tr h="500154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525252"/>
                          </a:solidFill>
                          <a:effectLst/>
                        </a:rPr>
                        <a:t>4 - purchase</a:t>
                      </a:r>
                    </a:p>
                  </a:txBody>
                  <a:tcPr marL="50015" marR="50015" marT="25008" marB="25008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525252"/>
                          </a:solidFill>
                          <a:effectLst/>
                        </a:rPr>
                        <a:t>email</a:t>
                      </a:r>
                    </a:p>
                  </a:txBody>
                  <a:tcPr marL="50015" marR="50015" marT="25008" marB="25008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525252"/>
                          </a:solidFill>
                          <a:effectLst/>
                        </a:rPr>
                        <a:t>retargetting-campaign</a:t>
                      </a:r>
                    </a:p>
                  </a:txBody>
                  <a:tcPr marL="50015" marR="50015" marT="25008" marB="25008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525252"/>
                          </a:solidFill>
                          <a:effectLst/>
                        </a:rPr>
                        <a:t>54</a:t>
                      </a:r>
                    </a:p>
                  </a:txBody>
                  <a:tcPr marL="50015" marR="50015" marT="25008" marB="25008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  <a:tr h="500154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525252"/>
                          </a:solidFill>
                          <a:effectLst/>
                        </a:rPr>
                        <a:t>4 - purchase</a:t>
                      </a:r>
                    </a:p>
                  </a:txBody>
                  <a:tcPr marL="50015" marR="50015" marT="25008" marB="25008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525252"/>
                          </a:solidFill>
                          <a:effectLst/>
                        </a:rPr>
                        <a:t>facebook</a:t>
                      </a:r>
                    </a:p>
                  </a:txBody>
                  <a:tcPr marL="50015" marR="50015" marT="25008" marB="25008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525252"/>
                          </a:solidFill>
                          <a:effectLst/>
                        </a:rPr>
                        <a:t>retargetting-ad</a:t>
                      </a:r>
                    </a:p>
                  </a:txBody>
                  <a:tcPr marL="50015" marR="50015" marT="25008" marB="25008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525252"/>
                          </a:solidFill>
                          <a:effectLst/>
                        </a:rPr>
                        <a:t>113</a:t>
                      </a:r>
                    </a:p>
                  </a:txBody>
                  <a:tcPr marL="50015" marR="50015" marT="25008" marB="25008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  <a:tr h="500154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525252"/>
                          </a:solidFill>
                          <a:effectLst/>
                        </a:rPr>
                        <a:t>4 - purchase</a:t>
                      </a:r>
                    </a:p>
                  </a:txBody>
                  <a:tcPr marL="50015" marR="50015" marT="25008" marB="25008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525252"/>
                          </a:solidFill>
                          <a:effectLst/>
                        </a:rPr>
                        <a:t>google</a:t>
                      </a:r>
                    </a:p>
                  </a:txBody>
                  <a:tcPr marL="50015" marR="50015" marT="25008" marB="25008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525252"/>
                          </a:solidFill>
                          <a:effectLst/>
                        </a:rPr>
                        <a:t>paid-search</a:t>
                      </a:r>
                    </a:p>
                  </a:txBody>
                  <a:tcPr marL="50015" marR="50015" marT="25008" marB="25008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525252"/>
                          </a:solidFill>
                          <a:effectLst/>
                        </a:rPr>
                        <a:t>52</a:t>
                      </a:r>
                    </a:p>
                  </a:txBody>
                  <a:tcPr marL="50015" marR="50015" marT="25008" marB="25008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  <a:tr h="500154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525252"/>
                          </a:solidFill>
                          <a:effectLst/>
                        </a:rPr>
                        <a:t>4 - purchase</a:t>
                      </a:r>
                    </a:p>
                  </a:txBody>
                  <a:tcPr marL="50015" marR="50015" marT="25008" marB="25008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525252"/>
                          </a:solidFill>
                          <a:effectLst/>
                        </a:rPr>
                        <a:t>medium</a:t>
                      </a:r>
                    </a:p>
                  </a:txBody>
                  <a:tcPr marL="50015" marR="50015" marT="25008" marB="25008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525252"/>
                          </a:solidFill>
                          <a:effectLst/>
                        </a:rPr>
                        <a:t>interview-with-cool-tshirts-founder</a:t>
                      </a:r>
                    </a:p>
                  </a:txBody>
                  <a:tcPr marL="50015" marR="50015" marT="25008" marB="25008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525252"/>
                          </a:solidFill>
                          <a:effectLst/>
                        </a:rPr>
                        <a:t>7</a:t>
                      </a:r>
                    </a:p>
                  </a:txBody>
                  <a:tcPr marL="50015" marR="50015" marT="25008" marB="25008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  <a:tr h="500154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525252"/>
                          </a:solidFill>
                          <a:effectLst/>
                        </a:rPr>
                        <a:t>4 - purchase</a:t>
                      </a:r>
                    </a:p>
                  </a:txBody>
                  <a:tcPr marL="50015" marR="50015" marT="25008" marB="25008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525252"/>
                          </a:solidFill>
                          <a:effectLst/>
                        </a:rPr>
                        <a:t>nytimes</a:t>
                      </a:r>
                    </a:p>
                  </a:txBody>
                  <a:tcPr marL="50015" marR="50015" marT="25008" marB="25008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525252"/>
                          </a:solidFill>
                          <a:effectLst/>
                        </a:rPr>
                        <a:t>getting-to-know-cool-tshirts</a:t>
                      </a:r>
                    </a:p>
                  </a:txBody>
                  <a:tcPr marL="50015" marR="50015" marT="25008" marB="25008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525252"/>
                          </a:solidFill>
                          <a:effectLst/>
                        </a:rPr>
                        <a:t>9</a:t>
                      </a:r>
                    </a:p>
                  </a:txBody>
                  <a:tcPr marL="50015" marR="50015" marT="25008" marB="25008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  <a:tr h="500154"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525252"/>
                          </a:solidFill>
                          <a:effectLst/>
                        </a:rPr>
                        <a:t>4 - purchase</a:t>
                      </a:r>
                    </a:p>
                  </a:txBody>
                  <a:tcPr marL="50015" marR="50015" marT="25008" marB="25008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525252"/>
                          </a:solidFill>
                          <a:effectLst/>
                        </a:rPr>
                        <a:t>google</a:t>
                      </a:r>
                    </a:p>
                  </a:txBody>
                  <a:tcPr marL="50015" marR="50015" marT="25008" marB="25008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rgbClr val="525252"/>
                          </a:solidFill>
                          <a:effectLst/>
                        </a:rPr>
                        <a:t>cool-tshirts-search</a:t>
                      </a:r>
                    </a:p>
                  </a:txBody>
                  <a:tcPr marL="50015" marR="50015" marT="25008" marB="25008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525252"/>
                          </a:solidFill>
                          <a:effectLst/>
                        </a:rPr>
                        <a:t>2</a:t>
                      </a:r>
                    </a:p>
                  </a:txBody>
                  <a:tcPr marL="50015" marR="50015" marT="25008" marB="25008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0092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User Journey Pt 3</a:t>
            </a:r>
            <a:endParaRPr lang="en-US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4760126"/>
              </p:ext>
            </p:extLst>
          </p:nvPr>
        </p:nvGraphicFramePr>
        <p:xfrm>
          <a:off x="5180099" y="2057400"/>
          <a:ext cx="6096000" cy="1828800"/>
        </p:xfrm>
        <a:graphic>
          <a:graphicData uri="http://schemas.openxmlformats.org/drawingml/2006/table">
            <a:tbl>
              <a:tblPr/>
              <a:tblGrid>
                <a:gridCol w="2905125"/>
                <a:gridCol w="319087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292929"/>
                          </a:solidFill>
                          <a:effectLst/>
                        </a:rPr>
                        <a:t>count (user_id)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292929"/>
                          </a:solidFill>
                          <a:effectLst/>
                        </a:rPr>
                        <a:t>page_name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525252"/>
                          </a:solidFill>
                          <a:effectLst/>
                        </a:rPr>
                        <a:t>2000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525252"/>
                          </a:solidFill>
                          <a:effectLst/>
                        </a:rPr>
                        <a:t>1 - landing_page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525252"/>
                          </a:solidFill>
                          <a:effectLst/>
                        </a:rPr>
                        <a:t>1900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525252"/>
                          </a:solidFill>
                          <a:effectLst/>
                        </a:rPr>
                        <a:t>2 - shopping_cart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525252"/>
                          </a:solidFill>
                          <a:effectLst/>
                        </a:rPr>
                        <a:t>1431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525252"/>
                          </a:solidFill>
                          <a:effectLst/>
                        </a:rPr>
                        <a:t>3 - checkout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525252"/>
                          </a:solidFill>
                          <a:effectLst/>
                        </a:rPr>
                        <a:t>361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525252"/>
                          </a:solidFill>
                          <a:effectLst/>
                        </a:rPr>
                        <a:t>4 - purchase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The typical user journey goes through the shopping cart page, and a large number of users get to the checkout page.  However, only around 25% of users proceed from the checkout to the purchase page per table to the right.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681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Optimizing the Campaign Budget</a:t>
            </a:r>
            <a:endParaRPr lang="en-US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8394828" cy="3811588"/>
          </a:xfrm>
        </p:spPr>
        <p:txBody>
          <a:bodyPr/>
          <a:lstStyle/>
          <a:p>
            <a:r>
              <a:rPr lang="en-US" dirty="0" err="1"/>
              <a:t>CoolTShirts</a:t>
            </a:r>
            <a:r>
              <a:rPr lang="en-US" dirty="0"/>
              <a:t> </a:t>
            </a:r>
            <a:r>
              <a:rPr lang="en-US" dirty="0" smtClean="0"/>
              <a:t>should invest in the following 5 campaigns: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Weekly Newsletter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Retargeting Ad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Retargeting Campaign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Paid Search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Ten Crazy Cool </a:t>
            </a:r>
            <a:r>
              <a:rPr lang="en-US" dirty="0" err="1" smtClean="0"/>
              <a:t>Tshirts</a:t>
            </a:r>
            <a:r>
              <a:rPr lang="en-US" dirty="0" smtClean="0"/>
              <a:t> Facts</a:t>
            </a:r>
          </a:p>
          <a:p>
            <a:endParaRPr lang="en-US" dirty="0" smtClean="0"/>
          </a:p>
          <a:p>
            <a:r>
              <a:rPr lang="en-US" dirty="0" smtClean="0"/>
              <a:t>These are the 5 campaigns that lead to the most purchases.  The weekly newsletter and retargeting ad alone accounted for 63% of total purchases (228 out of 361)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807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433</Words>
  <Application>Microsoft Office PowerPoint</Application>
  <PresentationFormat>Widescreen</PresentationFormat>
  <Paragraphs>141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Codeacadamy Capstone Project </vt:lpstr>
      <vt:lpstr>Table of Contents</vt:lpstr>
      <vt:lpstr>Getting Familiar</vt:lpstr>
      <vt:lpstr>User Journey pt 1</vt:lpstr>
      <vt:lpstr>User Journey Pt 2</vt:lpstr>
      <vt:lpstr>User Journey Pt 3</vt:lpstr>
      <vt:lpstr>Optimizing the Campaign Budget</vt:lpstr>
    </vt:vector>
  </TitlesOfParts>
  <Company>Freedom Mortgage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Codeacadamy Capstone Project</dc:title>
  <dc:creator>Andrew Godburn</dc:creator>
  <cp:lastModifiedBy>Andrew Godburn</cp:lastModifiedBy>
  <cp:revision>23</cp:revision>
  <dcterms:created xsi:type="dcterms:W3CDTF">2018-08-02T17:39:14Z</dcterms:created>
  <dcterms:modified xsi:type="dcterms:W3CDTF">2018-08-10T13:35:35Z</dcterms:modified>
</cp:coreProperties>
</file>