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1"/>
  </p:notesMasterIdLst>
  <p:sldIdLst>
    <p:sldId id="256" r:id="rId2"/>
    <p:sldId id="276" r:id="rId3"/>
    <p:sldId id="258" r:id="rId4"/>
    <p:sldId id="261" r:id="rId5"/>
    <p:sldId id="262" r:id="rId6"/>
    <p:sldId id="259" r:id="rId7"/>
    <p:sldId id="263" r:id="rId8"/>
    <p:sldId id="264" r:id="rId9"/>
    <p:sldId id="265" r:id="rId10"/>
    <p:sldId id="266" r:id="rId11"/>
    <p:sldId id="267" r:id="rId12"/>
    <p:sldId id="270" r:id="rId13"/>
    <p:sldId id="268" r:id="rId14"/>
    <p:sldId id="269" r:id="rId15"/>
    <p:sldId id="271" r:id="rId16"/>
    <p:sldId id="272" r:id="rId17"/>
    <p:sldId id="273" r:id="rId18"/>
    <p:sldId id="274" r:id="rId19"/>
    <p:sldId id="27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6144" autoAdjust="0"/>
  </p:normalViewPr>
  <p:slideViewPr>
    <p:cSldViewPr snapToGrid="0">
      <p:cViewPr>
        <p:scale>
          <a:sx n="75" d="100"/>
          <a:sy n="75" d="100"/>
        </p:scale>
        <p:origin x="413" y="-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notesMaster" Target="notesMasters/notesMaster1.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theme" Target="theme/theme1.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viewProps" Target="viewProps.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2C006A-0A26-4E69-AB31-CEB257E51D98}" type="datetimeFigureOut">
              <a:rPr lang="es-CO" smtClean="0"/>
              <a:t>17/03/2025</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F39727-769A-4814-8EE5-617F2DADE944}" type="slidenum">
              <a:rPr lang="es-CO" smtClean="0"/>
              <a:t>‹Nº›</a:t>
            </a:fld>
            <a:endParaRPr lang="es-CO"/>
          </a:p>
        </p:txBody>
      </p:sp>
    </p:spTree>
    <p:extLst>
      <p:ext uri="{BB962C8B-B14F-4D97-AF65-F5344CB8AC3E}">
        <p14:creationId xmlns:p14="http://schemas.microsoft.com/office/powerpoint/2010/main" val="20486847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Así, </a:t>
            </a:r>
            <a:r>
              <a:rPr lang="es-ES" b="1" dirty="0"/>
              <a:t>aumentar σ\</a:t>
            </a:r>
            <a:r>
              <a:rPr lang="es-ES" b="1" dirty="0" err="1"/>
              <a:t>sigmaσ</a:t>
            </a:r>
            <a:r>
              <a:rPr lang="es-ES" dirty="0"/>
              <a:t> equivale a “moverse” a escalas cada vez más grandes.</a:t>
            </a:r>
          </a:p>
          <a:p>
            <a:endParaRPr lang="es-CO" dirty="0"/>
          </a:p>
        </p:txBody>
      </p:sp>
      <p:sp>
        <p:nvSpPr>
          <p:cNvPr id="4" name="Marcador de número de diapositiva 3"/>
          <p:cNvSpPr>
            <a:spLocks noGrp="1"/>
          </p:cNvSpPr>
          <p:nvPr>
            <p:ph type="sldNum" sz="quarter" idx="5"/>
          </p:nvPr>
        </p:nvSpPr>
        <p:spPr/>
        <p:txBody>
          <a:bodyPr/>
          <a:lstStyle/>
          <a:p>
            <a:fld id="{62F39727-769A-4814-8EE5-617F2DADE944}" type="slidenum">
              <a:rPr lang="es-CO" smtClean="0"/>
              <a:t>6</a:t>
            </a:fld>
            <a:endParaRPr lang="es-CO"/>
          </a:p>
        </p:txBody>
      </p:sp>
    </p:spTree>
    <p:extLst>
      <p:ext uri="{BB962C8B-B14F-4D97-AF65-F5344CB8AC3E}">
        <p14:creationId xmlns:p14="http://schemas.microsoft.com/office/powerpoint/2010/main" val="31092663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buNone/>
            </a:pPr>
            <a:r>
              <a:rPr lang="es-CO" dirty="0"/>
              <a:t>donde:</a:t>
            </a:r>
          </a:p>
          <a:p>
            <a:pPr>
              <a:buFont typeface="Arial" panose="020B0604020202020204" pitchFamily="34" charset="0"/>
              <a:buChar char="•"/>
            </a:pPr>
            <a:r>
              <a:rPr lang="es-CO" dirty="0"/>
              <a:t>∇2=∂x2∂2​+∂y2∂2​ es el operador Laplaciano.</a:t>
            </a:r>
          </a:p>
          <a:p>
            <a:pPr>
              <a:buNone/>
            </a:pPr>
            <a:r>
              <a:rPr lang="es-ES" b="1" dirty="0"/>
              <a:t>Interpretación física intuitiva de esta ecuación:</a:t>
            </a:r>
          </a:p>
          <a:p>
            <a:pPr>
              <a:buNone/>
            </a:pPr>
            <a:r>
              <a:rPr lang="es-ES" dirty="0"/>
              <a:t>La ecuación anterior es similar a la ecuación de difusión del calor (o ecuación del calor estándar) en física, que describe cómo la temperatura se difunde en un material con el tiempo. Aquí:</a:t>
            </a:r>
          </a:p>
          <a:p>
            <a:pPr>
              <a:buFont typeface="Arial" panose="020B0604020202020204" pitchFamily="34" charset="0"/>
              <a:buChar char="•"/>
            </a:pPr>
            <a:r>
              <a:rPr lang="es-ES" dirty="0"/>
              <a:t>La imagen inicial equivale a la temperatura inicial.</a:t>
            </a:r>
          </a:p>
          <a:p>
            <a:pPr>
              <a:buFont typeface="Arial" panose="020B0604020202020204" pitchFamily="34" charset="0"/>
              <a:buChar char="•"/>
            </a:pPr>
            <a:r>
              <a:rPr lang="es-ES" dirty="0"/>
              <a:t>Aumentar σ\</a:t>
            </a:r>
            <a:r>
              <a:rPr lang="es-ES" dirty="0" err="1"/>
              <a:t>sigmaσ</a:t>
            </a:r>
            <a:r>
              <a:rPr lang="es-ES" dirty="0"/>
              <a:t> (escala) equivale a permitir que el “calor” o información visual se difunda.</a:t>
            </a:r>
          </a:p>
          <a:p>
            <a:r>
              <a:rPr lang="es-ES" dirty="0"/>
              <a:t>En la imagen, aumentar σ\</a:t>
            </a:r>
            <a:r>
              <a:rPr lang="es-ES" dirty="0" err="1"/>
              <a:t>sigmaσ</a:t>
            </a:r>
            <a:r>
              <a:rPr lang="es-ES" dirty="0"/>
              <a:t> tiene el efecto de “difundir” los detalles finos, haciendo que las estructuras finas se pierdan gradualmente y solo permanezcan patrones globales significativos.</a:t>
            </a:r>
          </a:p>
          <a:p>
            <a:pPr>
              <a:buFont typeface="Arial" panose="020B0604020202020204" pitchFamily="34" charset="0"/>
              <a:buChar char="•"/>
            </a:pPr>
            <a:endParaRPr lang="es-CO" dirty="0"/>
          </a:p>
          <a:p>
            <a:endParaRPr lang="es-CO" dirty="0"/>
          </a:p>
        </p:txBody>
      </p:sp>
      <p:sp>
        <p:nvSpPr>
          <p:cNvPr id="4" name="Marcador de número de diapositiva 3"/>
          <p:cNvSpPr>
            <a:spLocks noGrp="1"/>
          </p:cNvSpPr>
          <p:nvPr>
            <p:ph type="sldNum" sz="quarter" idx="5"/>
          </p:nvPr>
        </p:nvSpPr>
        <p:spPr/>
        <p:txBody>
          <a:bodyPr/>
          <a:lstStyle/>
          <a:p>
            <a:fld id="{62F39727-769A-4814-8EE5-617F2DADE944}" type="slidenum">
              <a:rPr lang="es-CO" smtClean="0"/>
              <a:t>7</a:t>
            </a:fld>
            <a:endParaRPr lang="es-CO"/>
          </a:p>
        </p:txBody>
      </p:sp>
    </p:spTree>
    <p:extLst>
      <p:ext uri="{BB962C8B-B14F-4D97-AF65-F5344CB8AC3E}">
        <p14:creationId xmlns:p14="http://schemas.microsoft.com/office/powerpoint/2010/main" val="37872869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buFont typeface="Arial" panose="020B0604020202020204" pitchFamily="34" charset="0"/>
              <a:buChar char="•"/>
            </a:pPr>
            <a:r>
              <a:rPr lang="es-ES" dirty="0"/>
              <a:t>El punto no es estable: con cambios leves, el punto clave podría "deslizarse" a lo largo de la línea. Así, no es repetible ni robusto.</a:t>
            </a:r>
          </a:p>
          <a:p>
            <a:r>
              <a:rPr lang="es-ES" dirty="0"/>
              <a:t>En contraste, una </a:t>
            </a:r>
            <a:r>
              <a:rPr lang="es-ES" b="1" dirty="0"/>
              <a:t>esquina</a:t>
            </a:r>
            <a:r>
              <a:rPr lang="es-ES" dirty="0"/>
              <a:t> o región con cambios en múltiples direcciones (alta curvatura en todas las direcciones) será mucho más estable. Este tipo de puntos "esquina" sí permiten que el descriptor sea robusto</a:t>
            </a:r>
          </a:p>
          <a:p>
            <a:endParaRPr lang="es-CO" dirty="0"/>
          </a:p>
        </p:txBody>
      </p:sp>
      <p:sp>
        <p:nvSpPr>
          <p:cNvPr id="4" name="Marcador de número de diapositiva 3"/>
          <p:cNvSpPr>
            <a:spLocks noGrp="1"/>
          </p:cNvSpPr>
          <p:nvPr>
            <p:ph type="sldNum" sz="quarter" idx="5"/>
          </p:nvPr>
        </p:nvSpPr>
        <p:spPr/>
        <p:txBody>
          <a:bodyPr/>
          <a:lstStyle/>
          <a:p>
            <a:fld id="{62F39727-769A-4814-8EE5-617F2DADE944}" type="slidenum">
              <a:rPr lang="es-CO" smtClean="0"/>
              <a:t>13</a:t>
            </a:fld>
            <a:endParaRPr lang="es-CO"/>
          </a:p>
        </p:txBody>
      </p:sp>
    </p:spTree>
    <p:extLst>
      <p:ext uri="{BB962C8B-B14F-4D97-AF65-F5344CB8AC3E}">
        <p14:creationId xmlns:p14="http://schemas.microsoft.com/office/powerpoint/2010/main" val="33742825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Analizando los valores propios  de la matriz hessiana (λ1,λ2\lambda_1,\lambda_2λ1​,λ2​), si uno es muy grande respecto al otro (alta razón λ1/λ2​), indica que el punto está en un borde lineal y no es una buena "característica" puntual. Entonces se descarta.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ES" dirty="0"/>
          </a:p>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Si los valores propios son positivos, el punto es un mínimo; si son negativos, es un máximo; y si hay valores propios de diferentes signos, tenemos un punto de silla (que no es un punto de interés estable).</a:t>
            </a:r>
          </a:p>
          <a:p>
            <a:endParaRPr lang="es-CO" dirty="0"/>
          </a:p>
        </p:txBody>
      </p:sp>
      <p:sp>
        <p:nvSpPr>
          <p:cNvPr id="4" name="Marcador de número de diapositiva 3"/>
          <p:cNvSpPr>
            <a:spLocks noGrp="1"/>
          </p:cNvSpPr>
          <p:nvPr>
            <p:ph type="sldNum" sz="quarter" idx="5"/>
          </p:nvPr>
        </p:nvSpPr>
        <p:spPr/>
        <p:txBody>
          <a:bodyPr/>
          <a:lstStyle/>
          <a:p>
            <a:fld id="{62F39727-769A-4814-8EE5-617F2DADE944}" type="slidenum">
              <a:rPr lang="es-CO" smtClean="0"/>
              <a:t>14</a:t>
            </a:fld>
            <a:endParaRPr lang="es-CO"/>
          </a:p>
        </p:txBody>
      </p:sp>
    </p:spTree>
    <p:extLst>
      <p:ext uri="{BB962C8B-B14F-4D97-AF65-F5344CB8AC3E}">
        <p14:creationId xmlns:p14="http://schemas.microsoft.com/office/powerpoint/2010/main" val="37423597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3/17/2025</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‹Nº›</a:t>
            </a:fld>
            <a:endParaRPr lang="en-US" dirty="0"/>
          </a:p>
        </p:txBody>
      </p:sp>
      <p:grpSp>
        <p:nvGrpSpPr>
          <p:cNvPr id="9" name="Group 8"/>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3/17/2025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3/17/2025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3/17/2025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accent1"/>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3/17/2025</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accent1"/>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s-ES"/>
              <a:t>Haga clic para modificar el estilo de título del patrón</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3/17/2025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3/17/2025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3/17/2025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3/17/2025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3/17/2025</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3/17/2025</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3/17/2025</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‹Nº›</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3" Type="http://schemas.openxmlformats.org/officeDocument/2006/relationships/image" Target="../media/image12.png" /><Relationship Id="rId2" Type="http://schemas.openxmlformats.org/officeDocument/2006/relationships/notesSlide" Target="../notesSlides/notesSlide3.xml" /><Relationship Id="rId1" Type="http://schemas.openxmlformats.org/officeDocument/2006/relationships/slideLayout" Target="../slideLayouts/slideLayout2.xml" /><Relationship Id="rId6" Type="http://schemas.openxmlformats.org/officeDocument/2006/relationships/image" Target="../media/image15.png" /><Relationship Id="rId5" Type="http://schemas.openxmlformats.org/officeDocument/2006/relationships/image" Target="../media/image14.png" /><Relationship Id="rId4" Type="http://schemas.openxmlformats.org/officeDocument/2006/relationships/image" Target="../media/image13.png" /></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3" Type="http://schemas.openxmlformats.org/officeDocument/2006/relationships/image" Target="../media/image17.png" /><Relationship Id="rId2" Type="http://schemas.openxmlformats.org/officeDocument/2006/relationships/image" Target="../media/image16.png" /><Relationship Id="rId1" Type="http://schemas.openxmlformats.org/officeDocument/2006/relationships/slideLayout" Target="../slideLayouts/slideLayout2.xml" /><Relationship Id="rId4" Type="http://schemas.openxmlformats.org/officeDocument/2006/relationships/image" Target="../media/image18.jpeg" /></Relationships>
</file>

<file path=ppt/slides/_rels/slide16.xml.rels><?xml version="1.0" encoding="UTF-8" standalone="yes"?>
<Relationships xmlns="http://schemas.openxmlformats.org/package/2006/relationships"><Relationship Id="rId2" Type="http://schemas.openxmlformats.org/officeDocument/2006/relationships/image" Target="../media/image19.png"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2" Type="http://schemas.openxmlformats.org/officeDocument/2006/relationships/image" Target="../media/image20.png"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2" Type="http://schemas.openxmlformats.org/officeDocument/2006/relationships/image" Target="../media/image21.pn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1.xml" /><Relationship Id="rId1" Type="http://schemas.openxmlformats.org/officeDocument/2006/relationships/slideLayout" Target="../slideLayouts/slideLayout2.xml" /><Relationship Id="rId6" Type="http://schemas.openxmlformats.org/officeDocument/2006/relationships/image" Target="../media/image5.png" /><Relationship Id="rId5" Type="http://schemas.openxmlformats.org/officeDocument/2006/relationships/image" Target="../media/image4.png" /><Relationship Id="rId4" Type="http://schemas.openxmlformats.org/officeDocument/2006/relationships/image" Target="../media/image3.png" /></Relationships>
</file>

<file path=ppt/slides/_rels/slide7.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2.xml" /><Relationship Id="rId1" Type="http://schemas.openxmlformats.org/officeDocument/2006/relationships/slideLayout" Target="../slideLayouts/slideLayout2.xml" /><Relationship Id="rId4" Type="http://schemas.openxmlformats.org/officeDocument/2006/relationships/image" Target="../media/image7.gif" /></Relationships>
</file>

<file path=ppt/slides/_rels/slide8.xml.rels><?xml version="1.0" encoding="UTF-8" standalone="yes"?>
<Relationships xmlns="http://schemas.openxmlformats.org/package/2006/relationships"><Relationship Id="rId3" Type="http://schemas.openxmlformats.org/officeDocument/2006/relationships/image" Target="../media/image9.jpeg" /><Relationship Id="rId2" Type="http://schemas.openxmlformats.org/officeDocument/2006/relationships/image" Target="../media/image8.pn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5D781CE-02B8-6F25-F453-F887B46E10DA}"/>
              </a:ext>
            </a:extLst>
          </p:cNvPr>
          <p:cNvSpPr>
            <a:spLocks noGrp="1"/>
          </p:cNvSpPr>
          <p:nvPr>
            <p:ph type="ctrTitle"/>
          </p:nvPr>
        </p:nvSpPr>
        <p:spPr/>
        <p:txBody>
          <a:bodyPr/>
          <a:lstStyle/>
          <a:p>
            <a:r>
              <a:rPr lang="es-CO" dirty="0" err="1"/>
              <a:t>Feature</a:t>
            </a:r>
            <a:r>
              <a:rPr lang="es-CO" dirty="0"/>
              <a:t> </a:t>
            </a:r>
            <a:r>
              <a:rPr lang="es-CO" dirty="0" err="1"/>
              <a:t>Detection</a:t>
            </a:r>
            <a:br>
              <a:rPr lang="es-CO" dirty="0"/>
            </a:br>
            <a:r>
              <a:rPr lang="es-CO" dirty="0"/>
              <a:t>SIFT</a:t>
            </a:r>
          </a:p>
        </p:txBody>
      </p:sp>
      <p:sp>
        <p:nvSpPr>
          <p:cNvPr id="3" name="Subtítulo 2">
            <a:extLst>
              <a:ext uri="{FF2B5EF4-FFF2-40B4-BE49-F238E27FC236}">
                <a16:creationId xmlns:a16="http://schemas.microsoft.com/office/drawing/2014/main" id="{986414EF-D8B7-3BA9-7621-FDB4A5E016E3}"/>
              </a:ext>
            </a:extLst>
          </p:cNvPr>
          <p:cNvSpPr>
            <a:spLocks noGrp="1"/>
          </p:cNvSpPr>
          <p:nvPr>
            <p:ph type="subTitle" idx="1"/>
          </p:nvPr>
        </p:nvSpPr>
        <p:spPr/>
        <p:txBody>
          <a:bodyPr/>
          <a:lstStyle/>
          <a:p>
            <a:r>
              <a:rPr lang="es-CO" dirty="0"/>
              <a:t>Andrés Godoy – Visión Computacional</a:t>
            </a:r>
          </a:p>
        </p:txBody>
      </p:sp>
    </p:spTree>
    <p:extLst>
      <p:ext uri="{BB962C8B-B14F-4D97-AF65-F5344CB8AC3E}">
        <p14:creationId xmlns:p14="http://schemas.microsoft.com/office/powerpoint/2010/main" val="24424707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4B2EE5-FC61-EC10-10B4-19FB267C5B16}"/>
              </a:ext>
            </a:extLst>
          </p:cNvPr>
          <p:cNvSpPr>
            <a:spLocks noGrp="1"/>
          </p:cNvSpPr>
          <p:nvPr>
            <p:ph type="title"/>
          </p:nvPr>
        </p:nvSpPr>
        <p:spPr/>
        <p:txBody>
          <a:bodyPr/>
          <a:lstStyle/>
          <a:p>
            <a:r>
              <a:rPr lang="es-CO" b="1" dirty="0"/>
              <a:t>Segundo: </a:t>
            </a:r>
            <a:r>
              <a:rPr lang="es-CO" dirty="0"/>
              <a:t>Detección de máximos o mínimos (</a:t>
            </a:r>
            <a:r>
              <a:rPr lang="es-CO" dirty="0" err="1"/>
              <a:t>keypoint</a:t>
            </a:r>
            <a:r>
              <a:rPr lang="es-CO" dirty="0"/>
              <a:t>)</a:t>
            </a:r>
          </a:p>
        </p:txBody>
      </p:sp>
      <p:pic>
        <p:nvPicPr>
          <p:cNvPr id="7" name="Marcador de contenido 6" descr="Interfaz de usuario gráfica, Texto, Aplicación&#10;&#10;El contenido generado por IA puede ser incorrecto.">
            <a:extLst>
              <a:ext uri="{FF2B5EF4-FFF2-40B4-BE49-F238E27FC236}">
                <a16:creationId xmlns:a16="http://schemas.microsoft.com/office/drawing/2014/main" id="{658E5811-4211-E8BB-157D-EE8F720FE741}"/>
              </a:ext>
            </a:extLst>
          </p:cNvPr>
          <p:cNvPicPr>
            <a:picLocks noGrp="1" noChangeAspect="1"/>
          </p:cNvPicPr>
          <p:nvPr>
            <p:ph idx="1"/>
          </p:nvPr>
        </p:nvPicPr>
        <p:blipFill>
          <a:blip r:embed="rId2"/>
          <a:stretch>
            <a:fillRect/>
          </a:stretch>
        </p:blipFill>
        <p:spPr>
          <a:xfrm>
            <a:off x="1371600" y="2066596"/>
            <a:ext cx="10028447" cy="3752850"/>
          </a:xfrm>
        </p:spPr>
      </p:pic>
    </p:spTree>
    <p:extLst>
      <p:ext uri="{BB962C8B-B14F-4D97-AF65-F5344CB8AC3E}">
        <p14:creationId xmlns:p14="http://schemas.microsoft.com/office/powerpoint/2010/main" val="34633370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9CF301-497E-B6F0-314A-73D3F9AF1B57}"/>
              </a:ext>
            </a:extLst>
          </p:cNvPr>
          <p:cNvSpPr>
            <a:spLocks noGrp="1"/>
          </p:cNvSpPr>
          <p:nvPr>
            <p:ph type="title"/>
          </p:nvPr>
        </p:nvSpPr>
        <p:spPr/>
        <p:txBody>
          <a:bodyPr/>
          <a:lstStyle/>
          <a:p>
            <a:r>
              <a:rPr lang="es-CO" b="1" dirty="0"/>
              <a:t>Tercero:</a:t>
            </a:r>
            <a:r>
              <a:rPr lang="es-CO" dirty="0"/>
              <a:t> </a:t>
            </a:r>
            <a:r>
              <a:rPr lang="es-CO" dirty="0" err="1"/>
              <a:t>Keypoint</a:t>
            </a:r>
            <a:r>
              <a:rPr lang="es-CO" dirty="0"/>
              <a:t> </a:t>
            </a:r>
            <a:r>
              <a:rPr lang="es-CO" dirty="0" err="1"/>
              <a:t>Localization</a:t>
            </a:r>
            <a:endParaRPr lang="es-CO" dirty="0"/>
          </a:p>
        </p:txBody>
      </p:sp>
      <p:sp>
        <p:nvSpPr>
          <p:cNvPr id="3" name="Marcador de contenido 2">
            <a:extLst>
              <a:ext uri="{FF2B5EF4-FFF2-40B4-BE49-F238E27FC236}">
                <a16:creationId xmlns:a16="http://schemas.microsoft.com/office/drawing/2014/main" id="{5F91B673-A6F4-3F86-DA6F-70F658B291A0}"/>
              </a:ext>
            </a:extLst>
          </p:cNvPr>
          <p:cNvSpPr>
            <a:spLocks noGrp="1"/>
          </p:cNvSpPr>
          <p:nvPr>
            <p:ph idx="1"/>
          </p:nvPr>
        </p:nvSpPr>
        <p:spPr>
          <a:xfrm>
            <a:off x="1371600" y="1833716"/>
            <a:ext cx="9601200" cy="3581400"/>
          </a:xfrm>
        </p:spPr>
        <p:txBody>
          <a:bodyPr>
            <a:normAutofit/>
          </a:bodyPr>
          <a:lstStyle/>
          <a:p>
            <a:pPr>
              <a:buFont typeface="Arial" panose="020B0604020202020204" pitchFamily="34" charset="0"/>
              <a:buChar char="•"/>
            </a:pPr>
            <a:r>
              <a:rPr lang="es-ES" sz="2400" dirty="0"/>
              <a:t>Tenemos un punto inicial detectado como máximo o mínimo en posición discreta.</a:t>
            </a:r>
          </a:p>
          <a:p>
            <a:pPr>
              <a:buFont typeface="Arial" panose="020B0604020202020204" pitchFamily="34" charset="0"/>
              <a:buChar char="•"/>
            </a:pPr>
            <a:r>
              <a:rPr lang="es-ES" sz="2400" dirty="0"/>
              <a:t>Nos movemos ligeramente en la dirección contraria al gradiente, ajustando según la curvatura local, para aterrizar justo en el "pico" exacto, que generalmente no coincide exactamente con una posición entera de píxel.</a:t>
            </a:r>
          </a:p>
          <a:p>
            <a:endParaRPr lang="es-CO" sz="2400" dirty="0"/>
          </a:p>
        </p:txBody>
      </p:sp>
    </p:spTree>
    <p:extLst>
      <p:ext uri="{BB962C8B-B14F-4D97-AF65-F5344CB8AC3E}">
        <p14:creationId xmlns:p14="http://schemas.microsoft.com/office/powerpoint/2010/main" val="7133317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FCFB17-7B1A-C9CB-AC87-7290E20D5A05}"/>
              </a:ext>
            </a:extLst>
          </p:cNvPr>
          <p:cNvSpPr>
            <a:spLocks noGrp="1"/>
          </p:cNvSpPr>
          <p:nvPr>
            <p:ph type="title"/>
          </p:nvPr>
        </p:nvSpPr>
        <p:spPr/>
        <p:txBody>
          <a:bodyPr/>
          <a:lstStyle/>
          <a:p>
            <a:r>
              <a:rPr lang="es-ES" dirty="0"/>
              <a:t>📍 ¿Por qué es importante tener una localización precisa (subpíxel)?</a:t>
            </a:r>
            <a:endParaRPr lang="es-CO" dirty="0"/>
          </a:p>
        </p:txBody>
      </p:sp>
      <p:sp>
        <p:nvSpPr>
          <p:cNvPr id="3" name="Marcador de contenido 2">
            <a:extLst>
              <a:ext uri="{FF2B5EF4-FFF2-40B4-BE49-F238E27FC236}">
                <a16:creationId xmlns:a16="http://schemas.microsoft.com/office/drawing/2014/main" id="{2C0C425A-A9A1-E512-4491-F3EC19F23529}"/>
              </a:ext>
            </a:extLst>
          </p:cNvPr>
          <p:cNvSpPr>
            <a:spLocks noGrp="1"/>
          </p:cNvSpPr>
          <p:nvPr>
            <p:ph idx="1"/>
          </p:nvPr>
        </p:nvSpPr>
        <p:spPr/>
        <p:txBody>
          <a:bodyPr>
            <a:normAutofit/>
          </a:bodyPr>
          <a:lstStyle/>
          <a:p>
            <a:pPr>
              <a:buNone/>
            </a:pPr>
            <a:r>
              <a:rPr lang="es-ES" dirty="0"/>
              <a:t>Cuando identificamos características en imágenes, estos puntos generalmente se usan para tareas posteriores que requieren una precisión muy alta, como:</a:t>
            </a:r>
          </a:p>
          <a:p>
            <a:pPr>
              <a:buFont typeface="+mj-lt"/>
              <a:buAutoNum type="arabicPeriod"/>
            </a:pPr>
            <a:r>
              <a:rPr lang="es-ES" b="1" dirty="0"/>
              <a:t>Registro de imágenes (</a:t>
            </a:r>
            <a:r>
              <a:rPr lang="es-ES" b="1" dirty="0" err="1"/>
              <a:t>Image</a:t>
            </a:r>
            <a:r>
              <a:rPr lang="es-ES" b="1" dirty="0"/>
              <a:t> </a:t>
            </a:r>
            <a:r>
              <a:rPr lang="es-ES" b="1" dirty="0" err="1"/>
              <a:t>Alignment</a:t>
            </a:r>
            <a:r>
              <a:rPr lang="es-ES" b="1" dirty="0"/>
              <a:t>)</a:t>
            </a:r>
            <a:endParaRPr lang="es-ES" dirty="0"/>
          </a:p>
          <a:p>
            <a:pPr>
              <a:buFont typeface="+mj-lt"/>
              <a:buAutoNum type="arabicPeriod"/>
            </a:pPr>
            <a:r>
              <a:rPr lang="es-ES" b="1" dirty="0"/>
              <a:t>Reconstrucción 3D y Estimación de estructuras</a:t>
            </a:r>
            <a:endParaRPr lang="es-ES" dirty="0"/>
          </a:p>
          <a:p>
            <a:pPr>
              <a:buFont typeface="+mj-lt"/>
              <a:buAutoNum type="arabicPeriod"/>
            </a:pPr>
            <a:r>
              <a:rPr lang="es-ES" b="1" dirty="0"/>
              <a:t>Reconocimiento robusto de objetos</a:t>
            </a:r>
            <a:endParaRPr lang="es-ES" dirty="0"/>
          </a:p>
          <a:p>
            <a:pPr>
              <a:buFont typeface="+mj-lt"/>
              <a:buAutoNum type="arabicPeriod"/>
            </a:pPr>
            <a:r>
              <a:rPr lang="es-ES" b="1" dirty="0"/>
              <a:t>Calibración de cámaras y triangulación geométrica</a:t>
            </a:r>
            <a:endParaRPr lang="es-ES" dirty="0"/>
          </a:p>
          <a:p>
            <a:pPr>
              <a:buFont typeface="+mj-lt"/>
              <a:buAutoNum type="arabicPeriod"/>
            </a:pPr>
            <a:r>
              <a:rPr lang="es-ES" b="1" dirty="0"/>
              <a:t>Reconstrucción de panorámicas o "</a:t>
            </a:r>
            <a:r>
              <a:rPr lang="es-ES" b="1" dirty="0" err="1"/>
              <a:t>image</a:t>
            </a:r>
            <a:r>
              <a:rPr lang="es-ES" b="1" dirty="0"/>
              <a:t> </a:t>
            </a:r>
            <a:r>
              <a:rPr lang="es-ES" b="1" dirty="0" err="1"/>
              <a:t>stitching</a:t>
            </a:r>
            <a:r>
              <a:rPr lang="es-ES" b="1" dirty="0"/>
              <a:t>"</a:t>
            </a:r>
            <a:endParaRPr lang="es-ES" dirty="0"/>
          </a:p>
          <a:p>
            <a:pPr marL="0" indent="0">
              <a:buNone/>
            </a:pPr>
            <a:endParaRPr lang="es-CO" dirty="0"/>
          </a:p>
        </p:txBody>
      </p:sp>
    </p:spTree>
    <p:extLst>
      <p:ext uri="{BB962C8B-B14F-4D97-AF65-F5344CB8AC3E}">
        <p14:creationId xmlns:p14="http://schemas.microsoft.com/office/powerpoint/2010/main" val="29121982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2018DF-83A3-4B7E-1862-1E54FFC85F2E}"/>
              </a:ext>
            </a:extLst>
          </p:cNvPr>
          <p:cNvSpPr>
            <a:spLocks noGrp="1"/>
          </p:cNvSpPr>
          <p:nvPr>
            <p:ph type="title"/>
          </p:nvPr>
        </p:nvSpPr>
        <p:spPr/>
        <p:txBody>
          <a:bodyPr/>
          <a:lstStyle/>
          <a:p>
            <a:endParaRPr lang="es-CO"/>
          </a:p>
        </p:txBody>
      </p:sp>
      <p:pic>
        <p:nvPicPr>
          <p:cNvPr id="7" name="Imagen 6">
            <a:extLst>
              <a:ext uri="{FF2B5EF4-FFF2-40B4-BE49-F238E27FC236}">
                <a16:creationId xmlns:a16="http://schemas.microsoft.com/office/drawing/2014/main" id="{39506604-D222-DB3E-AB83-3AA3ABAD3353}"/>
              </a:ext>
            </a:extLst>
          </p:cNvPr>
          <p:cNvPicPr>
            <a:picLocks noChangeAspect="1"/>
          </p:cNvPicPr>
          <p:nvPr/>
        </p:nvPicPr>
        <p:blipFill>
          <a:blip r:embed="rId3"/>
          <a:stretch>
            <a:fillRect/>
          </a:stretch>
        </p:blipFill>
        <p:spPr>
          <a:xfrm>
            <a:off x="1371600" y="2726370"/>
            <a:ext cx="4519052" cy="480102"/>
          </a:xfrm>
          <a:prstGeom prst="rect">
            <a:avLst/>
          </a:prstGeom>
        </p:spPr>
      </p:pic>
      <p:pic>
        <p:nvPicPr>
          <p:cNvPr id="9" name="Imagen 8" descr="Texto&#10;&#10;El contenido generado por IA puede ser incorrecto.">
            <a:extLst>
              <a:ext uri="{FF2B5EF4-FFF2-40B4-BE49-F238E27FC236}">
                <a16:creationId xmlns:a16="http://schemas.microsoft.com/office/drawing/2014/main" id="{E05B3E57-B95A-15C0-1288-D703460CF471}"/>
              </a:ext>
            </a:extLst>
          </p:cNvPr>
          <p:cNvPicPr>
            <a:picLocks noChangeAspect="1"/>
          </p:cNvPicPr>
          <p:nvPr/>
        </p:nvPicPr>
        <p:blipFill>
          <a:blip r:embed="rId4"/>
          <a:stretch>
            <a:fillRect/>
          </a:stretch>
        </p:blipFill>
        <p:spPr>
          <a:xfrm>
            <a:off x="3252637" y="3334384"/>
            <a:ext cx="6574468" cy="1183827"/>
          </a:xfrm>
          <a:prstGeom prst="rect">
            <a:avLst/>
          </a:prstGeom>
        </p:spPr>
      </p:pic>
      <p:pic>
        <p:nvPicPr>
          <p:cNvPr id="11" name="Imagen 10" descr="Diagrama&#10;&#10;El contenido generado por IA puede ser incorrecto.">
            <a:extLst>
              <a:ext uri="{FF2B5EF4-FFF2-40B4-BE49-F238E27FC236}">
                <a16:creationId xmlns:a16="http://schemas.microsoft.com/office/drawing/2014/main" id="{62C1EFB0-A667-AD70-5ADC-07240B8932FB}"/>
              </a:ext>
            </a:extLst>
          </p:cNvPr>
          <p:cNvPicPr>
            <a:picLocks noChangeAspect="1"/>
          </p:cNvPicPr>
          <p:nvPr/>
        </p:nvPicPr>
        <p:blipFill>
          <a:blip r:embed="rId5"/>
          <a:stretch>
            <a:fillRect/>
          </a:stretch>
        </p:blipFill>
        <p:spPr>
          <a:xfrm>
            <a:off x="4876686" y="4751255"/>
            <a:ext cx="3469837" cy="1183827"/>
          </a:xfrm>
          <a:prstGeom prst="rect">
            <a:avLst/>
          </a:prstGeom>
        </p:spPr>
      </p:pic>
      <p:pic>
        <p:nvPicPr>
          <p:cNvPr id="19" name="Marcador de contenido 18" descr="Texto&#10;&#10;El contenido generado por IA puede ser incorrecto.">
            <a:extLst>
              <a:ext uri="{FF2B5EF4-FFF2-40B4-BE49-F238E27FC236}">
                <a16:creationId xmlns:a16="http://schemas.microsoft.com/office/drawing/2014/main" id="{F748FE04-9E9A-8830-919D-D054D00755E9}"/>
              </a:ext>
            </a:extLst>
          </p:cNvPr>
          <p:cNvPicPr>
            <a:picLocks noGrp="1" noChangeAspect="1"/>
          </p:cNvPicPr>
          <p:nvPr>
            <p:ph idx="1"/>
          </p:nvPr>
        </p:nvPicPr>
        <p:blipFill>
          <a:blip r:embed="rId6"/>
          <a:stretch>
            <a:fillRect/>
          </a:stretch>
        </p:blipFill>
        <p:spPr>
          <a:xfrm>
            <a:off x="1371600" y="645257"/>
            <a:ext cx="9601200" cy="1526443"/>
          </a:xfrm>
        </p:spPr>
      </p:pic>
    </p:spTree>
    <p:extLst>
      <p:ext uri="{BB962C8B-B14F-4D97-AF65-F5344CB8AC3E}">
        <p14:creationId xmlns:p14="http://schemas.microsoft.com/office/powerpoint/2010/main" val="41481942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05BBD2BC-D23A-F5B7-31A0-A7A1ADBBBEA3}"/>
              </a:ext>
            </a:extLst>
          </p:cNvPr>
          <p:cNvSpPr>
            <a:spLocks noGrp="1"/>
          </p:cNvSpPr>
          <p:nvPr>
            <p:ph idx="1"/>
          </p:nvPr>
        </p:nvSpPr>
        <p:spPr>
          <a:xfrm>
            <a:off x="1403873" y="1070386"/>
            <a:ext cx="9601200" cy="3581400"/>
          </a:xfrm>
        </p:spPr>
        <p:txBody>
          <a:bodyPr>
            <a:normAutofit lnSpcReduction="10000"/>
          </a:bodyPr>
          <a:lstStyle/>
          <a:p>
            <a:pPr>
              <a:buNone/>
            </a:pPr>
            <a:r>
              <a:rPr lang="es-ES" sz="2400" dirty="0"/>
              <a:t>Una vez obtenida la corrección </a:t>
            </a:r>
            <a:r>
              <a:rPr lang="es-ES" sz="2400" dirty="0" err="1"/>
              <a:t>Δx</a:t>
            </a:r>
            <a:r>
              <a:rPr lang="es-ES" sz="2400" dirty="0"/>
              <a:t>, pueden pasar dos cosas:</a:t>
            </a:r>
          </a:p>
          <a:p>
            <a:pPr>
              <a:buFont typeface="Arial" panose="020B0604020202020204" pitchFamily="34" charset="0"/>
              <a:buChar char="•"/>
            </a:pPr>
            <a:r>
              <a:rPr lang="es-ES" sz="2400" b="1" dirty="0"/>
              <a:t>Ajuste pequeño</a:t>
            </a:r>
            <a:r>
              <a:rPr lang="es-ES" sz="2400" dirty="0"/>
              <a:t>: Si el desplazamiento es pequeño, conservamos el </a:t>
            </a:r>
            <a:r>
              <a:rPr lang="es-ES" sz="2400" dirty="0" err="1"/>
              <a:t>keypoint</a:t>
            </a:r>
            <a:r>
              <a:rPr lang="es-ES" sz="2400" dirty="0"/>
              <a:t> y actualizamos su posición refinada a:</a:t>
            </a:r>
          </a:p>
          <a:p>
            <a:pPr>
              <a:buFont typeface="Arial" panose="020B0604020202020204" pitchFamily="34" charset="0"/>
              <a:buChar char="•"/>
            </a:pPr>
            <a:r>
              <a:rPr lang="es-ES" sz="2400" dirty="0"/>
              <a:t>Si el desplazamiento es demasiado grande (más de medio píxel de distancia), eso indica que el máximo o mínimo no es confiable, y </a:t>
            </a:r>
            <a:r>
              <a:rPr lang="es-ES" sz="2400" b="1" dirty="0"/>
              <a:t>el punto es descartado</a:t>
            </a:r>
            <a:r>
              <a:rPr lang="es-ES" sz="2400" dirty="0"/>
              <a:t>. </a:t>
            </a:r>
          </a:p>
          <a:p>
            <a:pPr>
              <a:buFont typeface="Arial" panose="020B0604020202020204" pitchFamily="34" charset="0"/>
              <a:buChar char="•"/>
            </a:pPr>
            <a:r>
              <a:rPr lang="es-ES" sz="2400" dirty="0"/>
              <a:t>También se pueden descartar puntos que tengan poca curvatura (que parezcan bordes), pues estos son menos estables (alta curvatura en una dirección, baja en otra).</a:t>
            </a:r>
          </a:p>
          <a:p>
            <a:endParaRPr lang="es-CO" sz="2400" dirty="0"/>
          </a:p>
        </p:txBody>
      </p:sp>
    </p:spTree>
    <p:extLst>
      <p:ext uri="{BB962C8B-B14F-4D97-AF65-F5344CB8AC3E}">
        <p14:creationId xmlns:p14="http://schemas.microsoft.com/office/powerpoint/2010/main" val="41027923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45F801D-023C-6D76-144D-C896345DE351}"/>
              </a:ext>
            </a:extLst>
          </p:cNvPr>
          <p:cNvSpPr>
            <a:spLocks noGrp="1"/>
          </p:cNvSpPr>
          <p:nvPr>
            <p:ph type="title"/>
          </p:nvPr>
        </p:nvSpPr>
        <p:spPr/>
        <p:txBody>
          <a:bodyPr/>
          <a:lstStyle/>
          <a:p>
            <a:r>
              <a:rPr lang="es-CO" b="1" dirty="0"/>
              <a:t>Cuarto: </a:t>
            </a:r>
            <a:r>
              <a:rPr lang="es-CO" dirty="0"/>
              <a:t>Orientación</a:t>
            </a:r>
          </a:p>
        </p:txBody>
      </p:sp>
      <p:pic>
        <p:nvPicPr>
          <p:cNvPr id="5" name="Marcador de contenido 4" descr="Imagen que contiene Texto&#10;&#10;El contenido generado por IA puede ser incorrecto.">
            <a:extLst>
              <a:ext uri="{FF2B5EF4-FFF2-40B4-BE49-F238E27FC236}">
                <a16:creationId xmlns:a16="http://schemas.microsoft.com/office/drawing/2014/main" id="{02FA354E-6E9A-D4A0-ABF1-74859D63CA3A}"/>
              </a:ext>
            </a:extLst>
          </p:cNvPr>
          <p:cNvPicPr>
            <a:picLocks noGrp="1" noChangeAspect="1"/>
          </p:cNvPicPr>
          <p:nvPr>
            <p:ph idx="1"/>
          </p:nvPr>
        </p:nvPicPr>
        <p:blipFill>
          <a:blip r:embed="rId2"/>
          <a:stretch>
            <a:fillRect/>
          </a:stretch>
        </p:blipFill>
        <p:spPr>
          <a:xfrm>
            <a:off x="1542655" y="1700773"/>
            <a:ext cx="9272688" cy="1311368"/>
          </a:xfrm>
        </p:spPr>
      </p:pic>
      <p:pic>
        <p:nvPicPr>
          <p:cNvPr id="7" name="Imagen 6">
            <a:extLst>
              <a:ext uri="{FF2B5EF4-FFF2-40B4-BE49-F238E27FC236}">
                <a16:creationId xmlns:a16="http://schemas.microsoft.com/office/drawing/2014/main" id="{A3B383A2-92A5-D07B-C783-6D6800FB768A}"/>
              </a:ext>
            </a:extLst>
          </p:cNvPr>
          <p:cNvPicPr>
            <a:picLocks noChangeAspect="1"/>
          </p:cNvPicPr>
          <p:nvPr/>
        </p:nvPicPr>
        <p:blipFill>
          <a:blip r:embed="rId3"/>
          <a:stretch>
            <a:fillRect/>
          </a:stretch>
        </p:blipFill>
        <p:spPr>
          <a:xfrm>
            <a:off x="1542655" y="3154656"/>
            <a:ext cx="3970364" cy="274344"/>
          </a:xfrm>
          <a:prstGeom prst="rect">
            <a:avLst/>
          </a:prstGeom>
        </p:spPr>
      </p:pic>
      <p:pic>
        <p:nvPicPr>
          <p:cNvPr id="3074" name="Picture 2" descr="Orientation Histogram - an overview | ScienceDirect Topics">
            <a:extLst>
              <a:ext uri="{FF2B5EF4-FFF2-40B4-BE49-F238E27FC236}">
                <a16:creationId xmlns:a16="http://schemas.microsoft.com/office/drawing/2014/main" id="{76DEB619-6607-E4CF-B6E4-FFDC2B8F3F6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78511" y="1600200"/>
            <a:ext cx="7800975"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6053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C7D5CD-1AC6-D6BF-7C78-8AFBFAF24495}"/>
              </a:ext>
            </a:extLst>
          </p:cNvPr>
          <p:cNvSpPr>
            <a:spLocks noGrp="1"/>
          </p:cNvSpPr>
          <p:nvPr>
            <p:ph type="title"/>
          </p:nvPr>
        </p:nvSpPr>
        <p:spPr/>
        <p:txBody>
          <a:bodyPr/>
          <a:lstStyle/>
          <a:p>
            <a:endParaRPr lang="es-CO"/>
          </a:p>
        </p:txBody>
      </p:sp>
      <p:sp>
        <p:nvSpPr>
          <p:cNvPr id="3" name="Marcador de contenido 2">
            <a:extLst>
              <a:ext uri="{FF2B5EF4-FFF2-40B4-BE49-F238E27FC236}">
                <a16:creationId xmlns:a16="http://schemas.microsoft.com/office/drawing/2014/main" id="{7046B2EA-18AD-B73C-E950-EBBC0A04F4D5}"/>
              </a:ext>
            </a:extLst>
          </p:cNvPr>
          <p:cNvSpPr>
            <a:spLocks noGrp="1"/>
          </p:cNvSpPr>
          <p:nvPr>
            <p:ph idx="1"/>
          </p:nvPr>
        </p:nvSpPr>
        <p:spPr/>
        <p:txBody>
          <a:bodyPr/>
          <a:lstStyle/>
          <a:p>
            <a:endParaRPr lang="es-CO"/>
          </a:p>
        </p:txBody>
      </p:sp>
      <p:pic>
        <p:nvPicPr>
          <p:cNvPr id="4098" name="Picture 2" descr="HOG Histograma de Gradientes Orientados">
            <a:extLst>
              <a:ext uri="{FF2B5EF4-FFF2-40B4-BE49-F238E27FC236}">
                <a16:creationId xmlns:a16="http://schemas.microsoft.com/office/drawing/2014/main" id="{1A82128E-8EF9-1598-1F6C-584C9D33ED9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8444" b="12741"/>
          <a:stretch/>
        </p:blipFill>
        <p:spPr bwMode="auto">
          <a:xfrm>
            <a:off x="1613218" y="685800"/>
            <a:ext cx="9837737" cy="54051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14588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AC8454F4-2607-7CBD-7E92-3A36CEBB5956}"/>
              </a:ext>
            </a:extLst>
          </p:cNvPr>
          <p:cNvSpPr>
            <a:spLocks noGrp="1"/>
          </p:cNvSpPr>
          <p:nvPr>
            <p:ph idx="1"/>
          </p:nvPr>
        </p:nvSpPr>
        <p:spPr>
          <a:xfrm>
            <a:off x="1371600" y="812800"/>
            <a:ext cx="9601200" cy="5054600"/>
          </a:xfrm>
        </p:spPr>
        <p:txBody>
          <a:bodyPr/>
          <a:lstStyle/>
          <a:p>
            <a:pPr marL="0" indent="0">
              <a:buNone/>
            </a:pPr>
            <a:r>
              <a:rPr lang="es-ES" dirty="0"/>
              <a:t>El </a:t>
            </a:r>
            <a:r>
              <a:rPr lang="es-ES" b="1" dirty="0"/>
              <a:t>pico más alto</a:t>
            </a:r>
            <a:r>
              <a:rPr lang="es-ES" dirty="0"/>
              <a:t> del histograma indica la </a:t>
            </a:r>
            <a:r>
              <a:rPr lang="es-ES" b="1" dirty="0"/>
              <a:t>orientación principal</a:t>
            </a:r>
            <a:r>
              <a:rPr lang="es-ES" dirty="0"/>
              <a:t>. </a:t>
            </a:r>
          </a:p>
          <a:p>
            <a:pPr marL="0" indent="0">
              <a:buNone/>
            </a:pPr>
            <a:r>
              <a:rPr lang="es-ES" dirty="0"/>
              <a:t>Si hay otros picos significativos (por encima de cierto umbral del pico principal), se pueden crear </a:t>
            </a:r>
            <a:r>
              <a:rPr lang="es-ES" b="1" dirty="0"/>
              <a:t>múltiples </a:t>
            </a:r>
            <a:r>
              <a:rPr lang="es-ES" b="1" dirty="0" err="1"/>
              <a:t>keypoints</a:t>
            </a:r>
            <a:r>
              <a:rPr lang="es-ES" dirty="0"/>
              <a:t> en la misma localización pero con orientaciones diferentes, de modo de captar estructuras con más de una dirección fuerte.</a:t>
            </a:r>
          </a:p>
          <a:p>
            <a:pPr marL="0" indent="0">
              <a:buNone/>
            </a:pPr>
            <a:endParaRPr lang="es-ES" dirty="0"/>
          </a:p>
          <a:p>
            <a:pPr marL="0" indent="0">
              <a:buNone/>
            </a:pPr>
            <a:r>
              <a:rPr lang="es-ES" dirty="0"/>
              <a:t>Así….. cada </a:t>
            </a:r>
            <a:r>
              <a:rPr lang="es-ES" dirty="0" err="1"/>
              <a:t>keypoint</a:t>
            </a:r>
            <a:r>
              <a:rPr lang="es-ES" dirty="0"/>
              <a:t> tiene ahora asociado (𝑥,𝑦,𝜎) y al menos una orientación 𝜃.</a:t>
            </a:r>
          </a:p>
          <a:p>
            <a:pPr marL="0" indent="0">
              <a:buNone/>
            </a:pPr>
            <a:endParaRPr lang="es-ES" dirty="0"/>
          </a:p>
          <a:p>
            <a:pPr marL="0" indent="0">
              <a:buNone/>
            </a:pPr>
            <a:endParaRPr lang="es-CO" dirty="0"/>
          </a:p>
        </p:txBody>
      </p:sp>
    </p:spTree>
    <p:extLst>
      <p:ext uri="{BB962C8B-B14F-4D97-AF65-F5344CB8AC3E}">
        <p14:creationId xmlns:p14="http://schemas.microsoft.com/office/powerpoint/2010/main" val="5672990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5A7580-5A40-ABE6-4AC6-F6F38729682A}"/>
              </a:ext>
            </a:extLst>
          </p:cNvPr>
          <p:cNvSpPr>
            <a:spLocks noGrp="1"/>
          </p:cNvSpPr>
          <p:nvPr>
            <p:ph type="title"/>
          </p:nvPr>
        </p:nvSpPr>
        <p:spPr>
          <a:xfrm>
            <a:off x="1371600" y="208280"/>
            <a:ext cx="10454640" cy="1485900"/>
          </a:xfrm>
        </p:spPr>
        <p:txBody>
          <a:bodyPr/>
          <a:lstStyle/>
          <a:p>
            <a:r>
              <a:rPr lang="es-CO" dirty="0"/>
              <a:t>Quinto: Creamos un descriptor</a:t>
            </a:r>
          </a:p>
        </p:txBody>
      </p:sp>
      <p:sp>
        <p:nvSpPr>
          <p:cNvPr id="3" name="Marcador de contenido 2">
            <a:extLst>
              <a:ext uri="{FF2B5EF4-FFF2-40B4-BE49-F238E27FC236}">
                <a16:creationId xmlns:a16="http://schemas.microsoft.com/office/drawing/2014/main" id="{EC38A6D8-6E13-01D9-6228-52BAABFA464F}"/>
              </a:ext>
            </a:extLst>
          </p:cNvPr>
          <p:cNvSpPr>
            <a:spLocks noGrp="1"/>
          </p:cNvSpPr>
          <p:nvPr>
            <p:ph idx="1"/>
          </p:nvPr>
        </p:nvSpPr>
        <p:spPr>
          <a:xfrm>
            <a:off x="1371600" y="951230"/>
            <a:ext cx="10454640" cy="4069080"/>
          </a:xfrm>
        </p:spPr>
        <p:txBody>
          <a:bodyPr/>
          <a:lstStyle/>
          <a:p>
            <a:r>
              <a:rPr lang="es-ES" dirty="0"/>
              <a:t>Tomamos una región cuadrada alrededor del </a:t>
            </a:r>
            <a:r>
              <a:rPr lang="es-ES" dirty="0" err="1"/>
              <a:t>keypoint</a:t>
            </a:r>
            <a:r>
              <a:rPr lang="es-ES" dirty="0"/>
              <a:t>, generalmente de tamaño de </a:t>
            </a:r>
            <a:r>
              <a:rPr lang="es-ES" b="1" dirty="0"/>
              <a:t>16x16 píxeles</a:t>
            </a:r>
          </a:p>
          <a:p>
            <a:r>
              <a:rPr lang="es-ES" dirty="0"/>
              <a:t>Asegurando que todas las orientaciones estén medidas desde la dirección principal del </a:t>
            </a:r>
            <a:r>
              <a:rPr lang="es-ES" dirty="0" err="1"/>
              <a:t>keypoint</a:t>
            </a:r>
            <a:r>
              <a:rPr lang="es-ES" dirty="0"/>
              <a:t> (</a:t>
            </a:r>
            <a:r>
              <a:rPr lang="el-GR" dirty="0"/>
              <a:t>θ = 0°</a:t>
            </a:r>
            <a:r>
              <a:rPr lang="es-CO" dirty="0"/>
              <a:t>)</a:t>
            </a:r>
          </a:p>
          <a:p>
            <a:r>
              <a:rPr lang="es-ES" dirty="0"/>
              <a:t>La ventana rotada (16x16 píxeles) se divide en </a:t>
            </a:r>
            <a:r>
              <a:rPr lang="es-ES" b="1" dirty="0"/>
              <a:t>subregiones de 4x4 (16 subregiones)</a:t>
            </a:r>
            <a:endParaRPr lang="es-CO" b="1" dirty="0"/>
          </a:p>
          <a:p>
            <a:r>
              <a:rPr lang="es-ES" dirty="0"/>
              <a:t>Se genera un histograma de orientaciones de los gradientes, típicamente con </a:t>
            </a:r>
            <a:r>
              <a:rPr lang="es-ES" b="1" dirty="0"/>
              <a:t>8 direcciones</a:t>
            </a:r>
            <a:r>
              <a:rPr lang="es-ES" dirty="0"/>
              <a:t>, es decir, "</a:t>
            </a:r>
            <a:r>
              <a:rPr lang="es-ES" dirty="0" err="1"/>
              <a:t>bins</a:t>
            </a:r>
            <a:r>
              <a:rPr lang="es-ES" dirty="0"/>
              <a:t>“ cada uno de 45°.</a:t>
            </a:r>
          </a:p>
          <a:p>
            <a:endParaRPr lang="es-CO" dirty="0"/>
          </a:p>
        </p:txBody>
      </p:sp>
      <p:pic>
        <p:nvPicPr>
          <p:cNvPr id="5122" name="Picture 2" descr="Ejemplo de cómo computar el descriptor SIFT. La magnitud y orientación... |  Download Scientific Diagram">
            <a:extLst>
              <a:ext uri="{FF2B5EF4-FFF2-40B4-BE49-F238E27FC236}">
                <a16:creationId xmlns:a16="http://schemas.microsoft.com/office/drawing/2014/main" id="{0ED9010A-CE73-D310-E6DF-0A4D96C8B3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60039" y="3492500"/>
            <a:ext cx="7799493" cy="3238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43139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12C5109C-9E99-AE2F-C80C-9BFF4495E7B9}"/>
              </a:ext>
            </a:extLst>
          </p:cNvPr>
          <p:cNvSpPr>
            <a:spLocks noGrp="1"/>
          </p:cNvSpPr>
          <p:nvPr>
            <p:ph idx="1"/>
          </p:nvPr>
        </p:nvSpPr>
        <p:spPr>
          <a:xfrm>
            <a:off x="1295400" y="619760"/>
            <a:ext cx="10541000" cy="3581400"/>
          </a:xfrm>
        </p:spPr>
        <p:txBody>
          <a:bodyPr/>
          <a:lstStyle/>
          <a:p>
            <a:pPr>
              <a:buNone/>
            </a:pPr>
            <a:r>
              <a:rPr lang="es-ES" dirty="0"/>
              <a:t>Cada gradiente en la subregión vota en este histograma local según:</a:t>
            </a:r>
          </a:p>
          <a:p>
            <a:pPr>
              <a:buFont typeface="Arial" panose="020B0604020202020204" pitchFamily="34" charset="0"/>
              <a:buChar char="•"/>
            </a:pPr>
            <a:r>
              <a:rPr lang="es-ES" b="1" dirty="0"/>
              <a:t>La magnitud del gradiente </a:t>
            </a:r>
            <a:r>
              <a:rPr lang="es-ES" dirty="0"/>
              <a:t>determina el "peso" del voto.</a:t>
            </a:r>
          </a:p>
          <a:p>
            <a:pPr>
              <a:buFont typeface="Arial" panose="020B0604020202020204" pitchFamily="34" charset="0"/>
              <a:buChar char="•"/>
            </a:pPr>
            <a:r>
              <a:rPr lang="es-ES" dirty="0"/>
              <a:t>La orientación del gradiente determina </a:t>
            </a:r>
            <a:r>
              <a:rPr lang="es-ES" b="1" dirty="0"/>
              <a:t>en cuál "</a:t>
            </a:r>
            <a:r>
              <a:rPr lang="es-ES" b="1" dirty="0" err="1"/>
              <a:t>bin</a:t>
            </a:r>
            <a:r>
              <a:rPr lang="es-ES" b="1" dirty="0"/>
              <a:t>"</a:t>
            </a:r>
            <a:r>
              <a:rPr lang="es-ES" dirty="0"/>
              <a:t> se asigna el voto.</a:t>
            </a:r>
          </a:p>
          <a:p>
            <a:endParaRPr lang="es-ES" dirty="0"/>
          </a:p>
          <a:p>
            <a:r>
              <a:rPr lang="es-ES" dirty="0"/>
              <a:t>El resultado final es un vector de dimensión </a:t>
            </a:r>
            <a:r>
              <a:rPr lang="es-ES" b="1" dirty="0"/>
              <a:t>128 (16 subregiones × 8 </a:t>
            </a:r>
            <a:r>
              <a:rPr lang="es-ES" b="1" dirty="0" err="1"/>
              <a:t>bins</a:t>
            </a:r>
            <a:r>
              <a:rPr lang="es-ES" b="1" dirty="0"/>
              <a:t>/subregión)</a:t>
            </a:r>
            <a:r>
              <a:rPr lang="es-ES" dirty="0"/>
              <a:t>:</a:t>
            </a:r>
          </a:p>
          <a:p>
            <a:pPr>
              <a:buFont typeface="Arial" panose="020B0604020202020204" pitchFamily="34" charset="0"/>
              <a:buChar char="•"/>
            </a:pPr>
            <a:endParaRPr lang="es-ES" dirty="0"/>
          </a:p>
          <a:p>
            <a:endParaRPr lang="es-CO" dirty="0"/>
          </a:p>
        </p:txBody>
      </p:sp>
      <p:pic>
        <p:nvPicPr>
          <p:cNvPr id="5" name="Imagen 4" descr="Imagen que contiene Gráfico&#10;&#10;El contenido generado por IA puede ser incorrecto.">
            <a:extLst>
              <a:ext uri="{FF2B5EF4-FFF2-40B4-BE49-F238E27FC236}">
                <a16:creationId xmlns:a16="http://schemas.microsoft.com/office/drawing/2014/main" id="{3DA52611-51D7-54EB-7DEE-7DB2151D1A63}"/>
              </a:ext>
            </a:extLst>
          </p:cNvPr>
          <p:cNvPicPr>
            <a:picLocks noChangeAspect="1"/>
          </p:cNvPicPr>
          <p:nvPr/>
        </p:nvPicPr>
        <p:blipFill>
          <a:blip r:embed="rId2"/>
          <a:stretch>
            <a:fillRect/>
          </a:stretch>
        </p:blipFill>
        <p:spPr>
          <a:xfrm>
            <a:off x="2829249" y="3429000"/>
            <a:ext cx="7163421" cy="922100"/>
          </a:xfrm>
          <a:prstGeom prst="rect">
            <a:avLst/>
          </a:prstGeom>
        </p:spPr>
      </p:pic>
    </p:spTree>
    <p:extLst>
      <p:ext uri="{BB962C8B-B14F-4D97-AF65-F5344CB8AC3E}">
        <p14:creationId xmlns:p14="http://schemas.microsoft.com/office/powerpoint/2010/main" val="3443218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F90B2C-12BE-34AD-519E-1AD83EE808C0}"/>
              </a:ext>
            </a:extLst>
          </p:cNvPr>
          <p:cNvSpPr>
            <a:spLocks noGrp="1"/>
          </p:cNvSpPr>
          <p:nvPr>
            <p:ph type="title"/>
          </p:nvPr>
        </p:nvSpPr>
        <p:spPr/>
        <p:txBody>
          <a:bodyPr/>
          <a:lstStyle/>
          <a:p>
            <a:r>
              <a:rPr lang="es-CO" dirty="0"/>
              <a:t>Objetivo:</a:t>
            </a:r>
          </a:p>
        </p:txBody>
      </p:sp>
      <p:sp>
        <p:nvSpPr>
          <p:cNvPr id="6" name="Rectangle 1">
            <a:extLst>
              <a:ext uri="{FF2B5EF4-FFF2-40B4-BE49-F238E27FC236}">
                <a16:creationId xmlns:a16="http://schemas.microsoft.com/office/drawing/2014/main" id="{73D57965-C195-E7BD-B385-0B83F94DC4C4}"/>
              </a:ext>
            </a:extLst>
          </p:cNvPr>
          <p:cNvSpPr>
            <a:spLocks noGrp="1" noChangeArrowheads="1"/>
          </p:cNvSpPr>
          <p:nvPr>
            <p:ph idx="1"/>
          </p:nvPr>
        </p:nvSpPr>
        <p:spPr bwMode="auto">
          <a:xfrm>
            <a:off x="1534160" y="1428750"/>
            <a:ext cx="96012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s-CO" altLang="es-CO" sz="2400" b="0" i="0" u="none" strike="noStrike" cap="none" normalizeH="0" baseline="0" dirty="0">
                <a:ln>
                  <a:noFill/>
                </a:ln>
                <a:solidFill>
                  <a:schemeClr val="tx1"/>
                </a:solidFill>
                <a:effectLst/>
                <a:latin typeface="Arial" panose="020B0604020202020204" pitchFamily="34" charset="0"/>
              </a:rPr>
              <a:t>Extraer características distintivas invariantes. Correctamente emparejadas contra una gran base de datos de características extraídas de múltiples imágenes.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s-CO" altLang="es-CO"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s-CO" altLang="es-CO" sz="2400" b="0" i="0" u="none" strike="noStrike" cap="none" normalizeH="0" baseline="0" dirty="0">
                <a:ln>
                  <a:noFill/>
                </a:ln>
                <a:solidFill>
                  <a:schemeClr val="tx1"/>
                </a:solidFill>
                <a:effectLst/>
                <a:latin typeface="Arial" panose="020B0604020202020204" pitchFamily="34" charset="0"/>
              </a:rPr>
              <a:t>Invariancia a la escala y rotación de la imagen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s-CO" altLang="es-CO"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s-CO" altLang="es-CO" sz="2400" b="0" i="0" u="none" strike="noStrike" cap="none" normalizeH="0" baseline="0" dirty="0">
                <a:ln>
                  <a:noFill/>
                </a:ln>
                <a:solidFill>
                  <a:schemeClr val="tx1"/>
                </a:solidFill>
                <a:effectLst/>
                <a:latin typeface="Arial" panose="020B0604020202020204" pitchFamily="34" charset="0"/>
              </a:rPr>
              <a:t>Robustez frente a:</a:t>
            </a:r>
          </a:p>
          <a:p>
            <a:pPr marL="530352" lvl="1" indent="0" eaLnBrk="0" fontAlgn="base" hangingPunct="0">
              <a:lnSpc>
                <a:spcPct val="100000"/>
              </a:lnSpc>
              <a:spcBef>
                <a:spcPct val="0"/>
              </a:spcBef>
              <a:spcAft>
                <a:spcPct val="0"/>
              </a:spcAft>
              <a:buFontTx/>
              <a:buChar char="•"/>
            </a:pPr>
            <a:r>
              <a:rPr kumimoji="0" lang="es-CO" altLang="es-CO" sz="2400" b="0" i="0" u="none" strike="noStrike" cap="none" normalizeH="0" baseline="0" dirty="0">
                <a:ln>
                  <a:noFill/>
                </a:ln>
                <a:solidFill>
                  <a:schemeClr val="tx1"/>
                </a:solidFill>
                <a:effectLst/>
                <a:latin typeface="Arial" panose="020B0604020202020204" pitchFamily="34" charset="0"/>
              </a:rPr>
              <a:t>Distorsión afín, </a:t>
            </a:r>
          </a:p>
          <a:p>
            <a:pPr marL="530352" lvl="1" indent="0" eaLnBrk="0" fontAlgn="base" hangingPunct="0">
              <a:lnSpc>
                <a:spcPct val="100000"/>
              </a:lnSpc>
              <a:spcBef>
                <a:spcPct val="0"/>
              </a:spcBef>
              <a:spcAft>
                <a:spcPct val="0"/>
              </a:spcAft>
              <a:buFontTx/>
              <a:buChar char="•"/>
            </a:pPr>
            <a:r>
              <a:rPr kumimoji="0" lang="es-CO" altLang="es-CO" sz="2400" b="0" i="0" u="none" strike="noStrike" cap="none" normalizeH="0" baseline="0" dirty="0">
                <a:ln>
                  <a:noFill/>
                </a:ln>
                <a:solidFill>
                  <a:schemeClr val="tx1"/>
                </a:solidFill>
                <a:effectLst/>
                <a:latin typeface="Arial" panose="020B0604020202020204" pitchFamily="34" charset="0"/>
              </a:rPr>
              <a:t>Cambios en el punto de vista 3D, </a:t>
            </a:r>
          </a:p>
          <a:p>
            <a:pPr marL="530352" lvl="1" indent="0" eaLnBrk="0" fontAlgn="base" hangingPunct="0">
              <a:lnSpc>
                <a:spcPct val="100000"/>
              </a:lnSpc>
              <a:spcBef>
                <a:spcPct val="0"/>
              </a:spcBef>
              <a:spcAft>
                <a:spcPct val="0"/>
              </a:spcAft>
              <a:buFontTx/>
              <a:buChar char="•"/>
            </a:pPr>
            <a:r>
              <a:rPr kumimoji="0" lang="es-CO" altLang="es-CO" sz="2400" b="0" i="0" u="none" strike="noStrike" cap="none" normalizeH="0" baseline="0" dirty="0">
                <a:ln>
                  <a:noFill/>
                </a:ln>
                <a:solidFill>
                  <a:schemeClr val="tx1"/>
                </a:solidFill>
                <a:effectLst/>
                <a:latin typeface="Arial" panose="020B0604020202020204" pitchFamily="34" charset="0"/>
              </a:rPr>
              <a:t>Adición de ruido, </a:t>
            </a:r>
          </a:p>
          <a:p>
            <a:pPr marL="530352" lvl="1" indent="0" eaLnBrk="0" fontAlgn="base" hangingPunct="0">
              <a:lnSpc>
                <a:spcPct val="100000"/>
              </a:lnSpc>
              <a:spcBef>
                <a:spcPct val="0"/>
              </a:spcBef>
              <a:spcAft>
                <a:spcPct val="0"/>
              </a:spcAft>
              <a:buFontTx/>
              <a:buChar char="•"/>
            </a:pPr>
            <a:r>
              <a:rPr kumimoji="0" lang="es-CO" altLang="es-CO" sz="2400" b="0" i="0" u="none" strike="noStrike" cap="none" normalizeH="0" baseline="0" dirty="0">
                <a:ln>
                  <a:noFill/>
                </a:ln>
                <a:solidFill>
                  <a:schemeClr val="tx1"/>
                </a:solidFill>
                <a:effectLst/>
                <a:latin typeface="Arial" panose="020B0604020202020204" pitchFamily="34" charset="0"/>
              </a:rPr>
              <a:t>Cambios en la iluminación.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CO" altLang="es-CO"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150475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62C3C9-2E84-3786-83C6-2EE1A4C10D28}"/>
              </a:ext>
            </a:extLst>
          </p:cNvPr>
          <p:cNvSpPr>
            <a:spLocks noGrp="1"/>
          </p:cNvSpPr>
          <p:nvPr>
            <p:ph type="title"/>
          </p:nvPr>
        </p:nvSpPr>
        <p:spPr/>
        <p:txBody>
          <a:bodyPr/>
          <a:lstStyle/>
          <a:p>
            <a:r>
              <a:rPr lang="es-CO" dirty="0"/>
              <a:t>SIFT- </a:t>
            </a:r>
            <a:r>
              <a:rPr lang="es-CO" dirty="0" err="1"/>
              <a:t>Scale</a:t>
            </a:r>
            <a:r>
              <a:rPr lang="es-CO" dirty="0"/>
              <a:t> </a:t>
            </a:r>
            <a:r>
              <a:rPr lang="es-CO" dirty="0" err="1"/>
              <a:t>Invariant</a:t>
            </a:r>
            <a:r>
              <a:rPr lang="es-CO" dirty="0"/>
              <a:t> </a:t>
            </a:r>
            <a:r>
              <a:rPr lang="es-CO" dirty="0" err="1"/>
              <a:t>Feature</a:t>
            </a:r>
            <a:r>
              <a:rPr lang="es-CO" dirty="0"/>
              <a:t> </a:t>
            </a:r>
            <a:r>
              <a:rPr lang="es-CO" dirty="0" err="1"/>
              <a:t>Transform</a:t>
            </a:r>
            <a:endParaRPr lang="es-CO" dirty="0"/>
          </a:p>
        </p:txBody>
      </p:sp>
      <p:sp>
        <p:nvSpPr>
          <p:cNvPr id="3" name="Marcador de contenido 2">
            <a:extLst>
              <a:ext uri="{FF2B5EF4-FFF2-40B4-BE49-F238E27FC236}">
                <a16:creationId xmlns:a16="http://schemas.microsoft.com/office/drawing/2014/main" id="{AF97FE56-8900-21B4-2016-0D0279D8A398}"/>
              </a:ext>
            </a:extLst>
          </p:cNvPr>
          <p:cNvSpPr>
            <a:spLocks noGrp="1"/>
          </p:cNvSpPr>
          <p:nvPr>
            <p:ph idx="1"/>
          </p:nvPr>
        </p:nvSpPr>
        <p:spPr>
          <a:xfrm>
            <a:off x="1450258" y="1873045"/>
            <a:ext cx="9601200" cy="3581400"/>
          </a:xfrm>
        </p:spPr>
        <p:txBody>
          <a:bodyPr/>
          <a:lstStyle/>
          <a:p>
            <a:pPr>
              <a:buNone/>
            </a:pPr>
            <a:r>
              <a:rPr lang="es-ES" b="1" dirty="0"/>
              <a:t>SIFT</a:t>
            </a:r>
            <a:r>
              <a:rPr lang="es-ES" dirty="0"/>
              <a:t> (propuesto por David </a:t>
            </a:r>
            <a:r>
              <a:rPr lang="es-ES" dirty="0" err="1"/>
              <a:t>Lowe</a:t>
            </a:r>
            <a:r>
              <a:rPr lang="es-ES" dirty="0"/>
              <a:t> en 1999 y perfeccionado en 2004) es uno de los métodos clásicos y más influyentes para llevar a cabo esta tarea. Provee:</a:t>
            </a:r>
          </a:p>
          <a:p>
            <a:pPr>
              <a:buFont typeface="+mj-lt"/>
              <a:buAutoNum type="arabicPeriod"/>
            </a:pPr>
            <a:r>
              <a:rPr lang="es-ES" dirty="0"/>
              <a:t>Una forma de </a:t>
            </a:r>
            <a:r>
              <a:rPr lang="es-ES" b="1" dirty="0"/>
              <a:t>detectar</a:t>
            </a:r>
            <a:r>
              <a:rPr lang="es-ES" dirty="0"/>
              <a:t> esos puntos clave o </a:t>
            </a:r>
            <a:r>
              <a:rPr lang="es-ES" dirty="0" err="1"/>
              <a:t>keypoints</a:t>
            </a:r>
            <a:r>
              <a:rPr lang="es-ES" dirty="0"/>
              <a:t>.</a:t>
            </a:r>
          </a:p>
          <a:p>
            <a:pPr>
              <a:buFont typeface="+mj-lt"/>
              <a:buAutoNum type="arabicPeriod"/>
            </a:pPr>
            <a:r>
              <a:rPr lang="es-ES" dirty="0"/>
              <a:t>Una </a:t>
            </a:r>
            <a:r>
              <a:rPr lang="es-ES" b="1" dirty="0"/>
              <a:t>descripción</a:t>
            </a:r>
            <a:r>
              <a:rPr lang="es-ES" dirty="0"/>
              <a:t> (descriptor) de la vecindad de cada punto, que lo hace </a:t>
            </a:r>
            <a:r>
              <a:rPr lang="es-ES" b="1" dirty="0"/>
              <a:t>invariante</a:t>
            </a:r>
            <a:r>
              <a:rPr lang="es-ES" dirty="0"/>
              <a:t> a la escala, a la rotación y a cambios moderados de iluminación.</a:t>
            </a:r>
          </a:p>
          <a:p>
            <a:r>
              <a:rPr lang="es-ES" dirty="0"/>
              <a:t>La palabra clave es </a:t>
            </a:r>
            <a:r>
              <a:rPr lang="es-ES" i="1" dirty="0" err="1"/>
              <a:t>Scale</a:t>
            </a:r>
            <a:r>
              <a:rPr lang="es-ES" i="1" dirty="0"/>
              <a:t> </a:t>
            </a:r>
            <a:r>
              <a:rPr lang="es-ES" i="1" dirty="0" err="1"/>
              <a:t>Invariant</a:t>
            </a:r>
            <a:r>
              <a:rPr lang="es-ES" dirty="0"/>
              <a:t> (invariante a la escala). Esto quiere decir que, si tomamos la misma escena con distinta distancia focal, o hacemos un zoom in/zoom </a:t>
            </a:r>
            <a:r>
              <a:rPr lang="es-ES" dirty="0" err="1"/>
              <a:t>out</a:t>
            </a:r>
            <a:r>
              <a:rPr lang="es-ES" dirty="0"/>
              <a:t>, el algoritmo reconocerá los mismos puntos de interés.</a:t>
            </a:r>
          </a:p>
        </p:txBody>
      </p:sp>
    </p:spTree>
    <p:extLst>
      <p:ext uri="{BB962C8B-B14F-4D97-AF65-F5344CB8AC3E}">
        <p14:creationId xmlns:p14="http://schemas.microsoft.com/office/powerpoint/2010/main" val="18166079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69C6CE-1184-79BE-1B35-F53ACE66AD92}"/>
              </a:ext>
            </a:extLst>
          </p:cNvPr>
          <p:cNvSpPr>
            <a:spLocks noGrp="1"/>
          </p:cNvSpPr>
          <p:nvPr>
            <p:ph type="title"/>
          </p:nvPr>
        </p:nvSpPr>
        <p:spPr/>
        <p:txBody>
          <a:bodyPr/>
          <a:lstStyle/>
          <a:p>
            <a:r>
              <a:rPr lang="es-CO" dirty="0"/>
              <a:t>Pasos</a:t>
            </a:r>
          </a:p>
        </p:txBody>
      </p:sp>
      <p:sp>
        <p:nvSpPr>
          <p:cNvPr id="3" name="Marcador de contenido 2">
            <a:extLst>
              <a:ext uri="{FF2B5EF4-FFF2-40B4-BE49-F238E27FC236}">
                <a16:creationId xmlns:a16="http://schemas.microsoft.com/office/drawing/2014/main" id="{BCFB83FC-FA61-CE6A-F416-F44AAAF5DACD}"/>
              </a:ext>
            </a:extLst>
          </p:cNvPr>
          <p:cNvSpPr>
            <a:spLocks noGrp="1"/>
          </p:cNvSpPr>
          <p:nvPr>
            <p:ph sz="half" idx="1"/>
          </p:nvPr>
        </p:nvSpPr>
        <p:spPr>
          <a:xfrm>
            <a:off x="1534160" y="1638299"/>
            <a:ext cx="6258560" cy="3581401"/>
          </a:xfrm>
        </p:spPr>
        <p:txBody>
          <a:bodyPr>
            <a:normAutofit/>
          </a:bodyPr>
          <a:lstStyle/>
          <a:p>
            <a:r>
              <a:rPr lang="es-CO" sz="2400" dirty="0"/>
              <a:t>Creación de espacios de escala</a:t>
            </a:r>
          </a:p>
          <a:p>
            <a:r>
              <a:rPr lang="es-CO" sz="2400" dirty="0"/>
              <a:t>Detección de </a:t>
            </a:r>
            <a:r>
              <a:rPr lang="es-CO" sz="2400" dirty="0" err="1"/>
              <a:t>keypoints</a:t>
            </a:r>
            <a:endParaRPr lang="es-CO" sz="2400" dirty="0"/>
          </a:p>
          <a:p>
            <a:r>
              <a:rPr lang="es-CO" sz="2400" dirty="0"/>
              <a:t>Localización de </a:t>
            </a:r>
            <a:r>
              <a:rPr lang="es-CO" sz="2400" dirty="0" err="1"/>
              <a:t>keypoints</a:t>
            </a:r>
            <a:endParaRPr lang="es-CO" sz="2400" dirty="0"/>
          </a:p>
          <a:p>
            <a:r>
              <a:rPr lang="es-CO" sz="2400" dirty="0"/>
              <a:t>Orientación de </a:t>
            </a:r>
            <a:r>
              <a:rPr lang="es-CO" sz="2400" dirty="0" err="1"/>
              <a:t>Keypoints</a:t>
            </a:r>
            <a:endParaRPr lang="es-CO" sz="2400" dirty="0"/>
          </a:p>
          <a:p>
            <a:r>
              <a:rPr lang="es-CO" sz="2400" dirty="0"/>
              <a:t>Creación del descriptor</a:t>
            </a:r>
          </a:p>
          <a:p>
            <a:endParaRPr lang="es-CO" sz="2400" dirty="0"/>
          </a:p>
        </p:txBody>
      </p:sp>
    </p:spTree>
    <p:extLst>
      <p:ext uri="{BB962C8B-B14F-4D97-AF65-F5344CB8AC3E}">
        <p14:creationId xmlns:p14="http://schemas.microsoft.com/office/powerpoint/2010/main" val="8635846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1FBF13-1AC9-3386-35D0-0494B5A47E6A}"/>
              </a:ext>
            </a:extLst>
          </p:cNvPr>
          <p:cNvSpPr>
            <a:spLocks noGrp="1"/>
          </p:cNvSpPr>
          <p:nvPr>
            <p:ph type="title"/>
          </p:nvPr>
        </p:nvSpPr>
        <p:spPr/>
        <p:txBody>
          <a:bodyPr/>
          <a:lstStyle/>
          <a:p>
            <a:r>
              <a:rPr lang="es-CO" dirty="0"/>
              <a:t>Axiomas Fundamentales</a:t>
            </a:r>
          </a:p>
        </p:txBody>
      </p:sp>
      <p:sp>
        <p:nvSpPr>
          <p:cNvPr id="3" name="Marcador de contenido 2">
            <a:extLst>
              <a:ext uri="{FF2B5EF4-FFF2-40B4-BE49-F238E27FC236}">
                <a16:creationId xmlns:a16="http://schemas.microsoft.com/office/drawing/2014/main" id="{49E9AFA4-3B36-E25E-46F3-503BCB81B9BD}"/>
              </a:ext>
            </a:extLst>
          </p:cNvPr>
          <p:cNvSpPr>
            <a:spLocks noGrp="1"/>
          </p:cNvSpPr>
          <p:nvPr>
            <p:ph idx="1"/>
          </p:nvPr>
        </p:nvSpPr>
        <p:spPr>
          <a:xfrm>
            <a:off x="1371600" y="1455788"/>
            <a:ext cx="10151806" cy="3946423"/>
          </a:xfrm>
        </p:spPr>
        <p:txBody>
          <a:bodyPr>
            <a:normAutofit fontScale="92500" lnSpcReduction="20000"/>
          </a:bodyPr>
          <a:lstStyle/>
          <a:p>
            <a:pPr>
              <a:buFont typeface="+mj-lt"/>
              <a:buAutoNum type="arabicPeriod"/>
            </a:pPr>
            <a:r>
              <a:rPr lang="es-ES" b="1" dirty="0"/>
              <a:t>Linealidad:</a:t>
            </a:r>
            <a:br>
              <a:rPr lang="es-ES" dirty="0"/>
            </a:br>
            <a:r>
              <a:rPr lang="es-ES" dirty="0"/>
              <a:t>La construcción del espacio de escala es una operación lineal sobre la imagen original.</a:t>
            </a:r>
          </a:p>
          <a:p>
            <a:pPr>
              <a:buFont typeface="+mj-lt"/>
              <a:buAutoNum type="arabicPeriod"/>
            </a:pPr>
            <a:r>
              <a:rPr lang="es-ES" b="1" dirty="0"/>
              <a:t>Invariancia ante traslaciones (Shift </a:t>
            </a:r>
            <a:r>
              <a:rPr lang="es-ES" b="1" dirty="0" err="1"/>
              <a:t>invariance</a:t>
            </a:r>
            <a:r>
              <a:rPr lang="es-ES" b="1" dirty="0"/>
              <a:t>):</a:t>
            </a:r>
            <a:br>
              <a:rPr lang="es-ES" dirty="0"/>
            </a:br>
            <a:r>
              <a:rPr lang="es-ES" dirty="0"/>
              <a:t>No importa si desplazas una imagen antes o después del suavizado Gaussiano. El resultado será el mismo.</a:t>
            </a:r>
          </a:p>
          <a:p>
            <a:pPr>
              <a:buFont typeface="+mj-lt"/>
              <a:buAutoNum type="arabicPeriod"/>
            </a:pPr>
            <a:r>
              <a:rPr lang="es-ES" b="1" dirty="0"/>
              <a:t>Invariancia ante rotaciones (</a:t>
            </a:r>
            <a:r>
              <a:rPr lang="es-ES" b="1" dirty="0" err="1"/>
              <a:t>Rotation</a:t>
            </a:r>
            <a:r>
              <a:rPr lang="es-ES" b="1" dirty="0"/>
              <a:t> </a:t>
            </a:r>
            <a:r>
              <a:rPr lang="es-ES" b="1" dirty="0" err="1"/>
              <a:t>invariance</a:t>
            </a:r>
            <a:r>
              <a:rPr lang="es-ES" b="1" dirty="0"/>
              <a:t>):</a:t>
            </a:r>
            <a:br>
              <a:rPr lang="es-ES" dirty="0"/>
            </a:br>
            <a:r>
              <a:rPr lang="es-ES" dirty="0"/>
              <a:t>Si rotas la imagen original y luego aplicas el suavizado Gaussiano, obtendrás la misma imagen que si primero suavizas y luego rotas.</a:t>
            </a:r>
          </a:p>
          <a:p>
            <a:pPr>
              <a:buFont typeface="+mj-lt"/>
              <a:buAutoNum type="arabicPeriod"/>
            </a:pPr>
            <a:r>
              <a:rPr lang="es-ES" b="1" dirty="0"/>
              <a:t>Isotropía:</a:t>
            </a:r>
            <a:br>
              <a:rPr lang="es-ES" dirty="0"/>
            </a:br>
            <a:r>
              <a:rPr lang="es-ES" dirty="0"/>
              <a:t>No hay direcciones privilegiadas. La difusión o suavizado es igual en todas las direcciones, lo que implica que la Gaussiana es simétrica.</a:t>
            </a:r>
          </a:p>
          <a:p>
            <a:pPr>
              <a:buFont typeface="+mj-lt"/>
              <a:buAutoNum type="arabicPeriod"/>
            </a:pPr>
            <a:r>
              <a:rPr lang="es-ES" b="1" dirty="0"/>
              <a:t>Principio de Semigrupo (Composición de Escalas):</a:t>
            </a:r>
            <a:br>
              <a:rPr lang="es-ES" dirty="0"/>
            </a:br>
            <a:r>
              <a:rPr lang="es-ES" dirty="0"/>
              <a:t>Suavizar dos veces con Gaussianas es equivalente a suavizar una sola vez con una Gaussiana cuya varianza es la suma de las desviaciones cuadráticas:</a:t>
            </a:r>
          </a:p>
          <a:p>
            <a:pPr>
              <a:buNone/>
            </a:pPr>
            <a:endParaRPr lang="es-CO" dirty="0"/>
          </a:p>
        </p:txBody>
      </p:sp>
      <p:pic>
        <p:nvPicPr>
          <p:cNvPr id="5" name="Imagen 4" descr="Texto&#10;&#10;El contenido generado por IA puede ser incorrecto.">
            <a:extLst>
              <a:ext uri="{FF2B5EF4-FFF2-40B4-BE49-F238E27FC236}">
                <a16:creationId xmlns:a16="http://schemas.microsoft.com/office/drawing/2014/main" id="{50CF72CB-9FBD-1DAE-1DF0-94BC42D9228C}"/>
              </a:ext>
            </a:extLst>
          </p:cNvPr>
          <p:cNvPicPr>
            <a:picLocks noChangeAspect="1"/>
          </p:cNvPicPr>
          <p:nvPr/>
        </p:nvPicPr>
        <p:blipFill>
          <a:blip r:embed="rId2"/>
          <a:stretch>
            <a:fillRect/>
          </a:stretch>
        </p:blipFill>
        <p:spPr>
          <a:xfrm>
            <a:off x="2851624" y="5291321"/>
            <a:ext cx="6755596" cy="969368"/>
          </a:xfrm>
          <a:prstGeom prst="rect">
            <a:avLst/>
          </a:prstGeom>
        </p:spPr>
      </p:pic>
    </p:spTree>
    <p:extLst>
      <p:ext uri="{BB962C8B-B14F-4D97-AF65-F5344CB8AC3E}">
        <p14:creationId xmlns:p14="http://schemas.microsoft.com/office/powerpoint/2010/main" val="67518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2B21196-C36C-016E-2817-9E5610202DFD}"/>
              </a:ext>
            </a:extLst>
          </p:cNvPr>
          <p:cNvSpPr>
            <a:spLocks noGrp="1"/>
          </p:cNvSpPr>
          <p:nvPr>
            <p:ph type="title"/>
          </p:nvPr>
        </p:nvSpPr>
        <p:spPr>
          <a:xfrm>
            <a:off x="1371599" y="685800"/>
            <a:ext cx="10214149" cy="1485900"/>
          </a:xfrm>
        </p:spPr>
        <p:txBody>
          <a:bodyPr/>
          <a:lstStyle/>
          <a:p>
            <a:r>
              <a:rPr lang="es-CO" b="1" dirty="0"/>
              <a:t>Primero: </a:t>
            </a:r>
            <a:r>
              <a:rPr lang="es-ES" dirty="0"/>
              <a:t>Definición del Espacio de Escala</a:t>
            </a:r>
            <a:endParaRPr lang="es-CO" dirty="0"/>
          </a:p>
        </p:txBody>
      </p:sp>
      <p:pic>
        <p:nvPicPr>
          <p:cNvPr id="4" name="Imagen 3" descr="Texto&#10;&#10;El contenido generado por IA puede ser incorrecto.">
            <a:extLst>
              <a:ext uri="{FF2B5EF4-FFF2-40B4-BE49-F238E27FC236}">
                <a16:creationId xmlns:a16="http://schemas.microsoft.com/office/drawing/2014/main" id="{6C7AFA75-9E73-E34D-0F57-0D1DC0146005}"/>
              </a:ext>
            </a:extLst>
          </p:cNvPr>
          <p:cNvPicPr>
            <a:picLocks noChangeAspect="1"/>
          </p:cNvPicPr>
          <p:nvPr/>
        </p:nvPicPr>
        <p:blipFill>
          <a:blip r:embed="rId3"/>
          <a:stretch>
            <a:fillRect/>
          </a:stretch>
        </p:blipFill>
        <p:spPr>
          <a:xfrm>
            <a:off x="1371599" y="1507156"/>
            <a:ext cx="9748151" cy="1385523"/>
          </a:xfrm>
          <a:prstGeom prst="rect">
            <a:avLst/>
          </a:prstGeom>
        </p:spPr>
      </p:pic>
      <p:pic>
        <p:nvPicPr>
          <p:cNvPr id="6" name="Imagen 5" descr="Texto, Carta&#10;&#10;El contenido generado por IA puede ser incorrecto.">
            <a:extLst>
              <a:ext uri="{FF2B5EF4-FFF2-40B4-BE49-F238E27FC236}">
                <a16:creationId xmlns:a16="http://schemas.microsoft.com/office/drawing/2014/main" id="{E0BF0CA8-CAC0-9B3E-27A9-7F7B1E01DEF3}"/>
              </a:ext>
            </a:extLst>
          </p:cNvPr>
          <p:cNvPicPr>
            <a:picLocks noChangeAspect="1"/>
          </p:cNvPicPr>
          <p:nvPr/>
        </p:nvPicPr>
        <p:blipFill>
          <a:blip r:embed="rId4"/>
          <a:stretch>
            <a:fillRect/>
          </a:stretch>
        </p:blipFill>
        <p:spPr>
          <a:xfrm>
            <a:off x="2976450" y="2892679"/>
            <a:ext cx="6721422" cy="1196444"/>
          </a:xfrm>
          <a:prstGeom prst="rect">
            <a:avLst/>
          </a:prstGeom>
        </p:spPr>
      </p:pic>
      <p:pic>
        <p:nvPicPr>
          <p:cNvPr id="8" name="Imagen 7">
            <a:extLst>
              <a:ext uri="{FF2B5EF4-FFF2-40B4-BE49-F238E27FC236}">
                <a16:creationId xmlns:a16="http://schemas.microsoft.com/office/drawing/2014/main" id="{BA7E2D99-9344-21EE-9047-259EDFB93693}"/>
              </a:ext>
            </a:extLst>
          </p:cNvPr>
          <p:cNvPicPr>
            <a:picLocks noChangeAspect="1"/>
          </p:cNvPicPr>
          <p:nvPr/>
        </p:nvPicPr>
        <p:blipFill>
          <a:blip r:embed="rId5"/>
          <a:stretch>
            <a:fillRect/>
          </a:stretch>
        </p:blipFill>
        <p:spPr>
          <a:xfrm>
            <a:off x="1554572" y="3937606"/>
            <a:ext cx="3619814" cy="365792"/>
          </a:xfrm>
          <a:prstGeom prst="rect">
            <a:avLst/>
          </a:prstGeom>
        </p:spPr>
      </p:pic>
      <p:pic>
        <p:nvPicPr>
          <p:cNvPr id="10" name="Imagen 9" descr="Gráfico, Gráfico de cajas y bigotes&#10;&#10;El contenido generado por IA puede ser incorrecto.">
            <a:extLst>
              <a:ext uri="{FF2B5EF4-FFF2-40B4-BE49-F238E27FC236}">
                <a16:creationId xmlns:a16="http://schemas.microsoft.com/office/drawing/2014/main" id="{3ED4C1DE-0C20-C996-7CC7-9F28E1057EDF}"/>
              </a:ext>
            </a:extLst>
          </p:cNvPr>
          <p:cNvPicPr>
            <a:picLocks noChangeAspect="1"/>
          </p:cNvPicPr>
          <p:nvPr/>
        </p:nvPicPr>
        <p:blipFill>
          <a:blip r:embed="rId6"/>
          <a:stretch>
            <a:fillRect/>
          </a:stretch>
        </p:blipFill>
        <p:spPr>
          <a:xfrm>
            <a:off x="3050687" y="4396823"/>
            <a:ext cx="6090625" cy="1474453"/>
          </a:xfrm>
          <a:prstGeom prst="rect">
            <a:avLst/>
          </a:prstGeom>
        </p:spPr>
      </p:pic>
    </p:spTree>
    <p:extLst>
      <p:ext uri="{BB962C8B-B14F-4D97-AF65-F5344CB8AC3E}">
        <p14:creationId xmlns:p14="http://schemas.microsoft.com/office/powerpoint/2010/main" val="22559173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2C2D65-1807-EF84-1AB0-247B17BA6EFD}"/>
              </a:ext>
            </a:extLst>
          </p:cNvPr>
          <p:cNvSpPr>
            <a:spLocks noGrp="1"/>
          </p:cNvSpPr>
          <p:nvPr>
            <p:ph type="title"/>
          </p:nvPr>
        </p:nvSpPr>
        <p:spPr>
          <a:xfrm>
            <a:off x="1371600" y="685800"/>
            <a:ext cx="9601200" cy="887361"/>
          </a:xfrm>
        </p:spPr>
        <p:txBody>
          <a:bodyPr/>
          <a:lstStyle/>
          <a:p>
            <a:r>
              <a:rPr lang="es-CO" dirty="0"/>
              <a:t>Relación con ecuación de calor</a:t>
            </a:r>
          </a:p>
        </p:txBody>
      </p:sp>
      <p:pic>
        <p:nvPicPr>
          <p:cNvPr id="7" name="Marcador de contenido 6" descr="Texto&#10;&#10;El contenido generado por IA puede ser incorrecto.">
            <a:extLst>
              <a:ext uri="{FF2B5EF4-FFF2-40B4-BE49-F238E27FC236}">
                <a16:creationId xmlns:a16="http://schemas.microsoft.com/office/drawing/2014/main" id="{970A2C70-D1E4-5D8B-C839-13B11D9E5987}"/>
              </a:ext>
            </a:extLst>
          </p:cNvPr>
          <p:cNvPicPr>
            <a:picLocks noGrp="1" noChangeAspect="1"/>
          </p:cNvPicPr>
          <p:nvPr>
            <p:ph idx="1"/>
          </p:nvPr>
        </p:nvPicPr>
        <p:blipFill>
          <a:blip r:embed="rId3"/>
          <a:stretch>
            <a:fillRect/>
          </a:stretch>
        </p:blipFill>
        <p:spPr>
          <a:xfrm>
            <a:off x="1574143" y="2488535"/>
            <a:ext cx="5561013" cy="1550315"/>
          </a:xfrm>
        </p:spPr>
      </p:pic>
      <p:pic>
        <p:nvPicPr>
          <p:cNvPr id="1026" name="Picture 2">
            <a:extLst>
              <a:ext uri="{FF2B5EF4-FFF2-40B4-BE49-F238E27FC236}">
                <a16:creationId xmlns:a16="http://schemas.microsoft.com/office/drawing/2014/main" id="{A03AD3B4-8B95-E95C-A538-A5F615033EA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24787" y="1925892"/>
            <a:ext cx="3934710" cy="2675603"/>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a16="http://schemas.microsoft.com/office/drawing/2014/main" id="{929F90BC-774D-11FE-74BB-7AD2DC2DDD3B}"/>
              </a:ext>
            </a:extLst>
          </p:cNvPr>
          <p:cNvSpPr txBox="1"/>
          <p:nvPr/>
        </p:nvSpPr>
        <p:spPr>
          <a:xfrm>
            <a:off x="1759974" y="5332203"/>
            <a:ext cx="6096000" cy="369332"/>
          </a:xfrm>
          <a:prstGeom prst="rect">
            <a:avLst/>
          </a:prstGeom>
          <a:noFill/>
        </p:spPr>
        <p:txBody>
          <a:bodyPr wrap="square">
            <a:spAutoFit/>
          </a:bodyPr>
          <a:lstStyle/>
          <a:p>
            <a:r>
              <a:rPr lang="es-ES" dirty="0"/>
              <a:t>Irán permaneciendo patrones globales significativos.</a:t>
            </a:r>
            <a:endParaRPr lang="es-CO" dirty="0"/>
          </a:p>
        </p:txBody>
      </p:sp>
    </p:spTree>
    <p:extLst>
      <p:ext uri="{BB962C8B-B14F-4D97-AF65-F5344CB8AC3E}">
        <p14:creationId xmlns:p14="http://schemas.microsoft.com/office/powerpoint/2010/main" val="16511332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B7B8BB-142E-DB5D-37A4-56A1C21254A3}"/>
              </a:ext>
            </a:extLst>
          </p:cNvPr>
          <p:cNvSpPr>
            <a:spLocks noGrp="1"/>
          </p:cNvSpPr>
          <p:nvPr>
            <p:ph type="title"/>
          </p:nvPr>
        </p:nvSpPr>
        <p:spPr>
          <a:xfrm>
            <a:off x="6389914" y="685800"/>
            <a:ext cx="5127172" cy="1485900"/>
          </a:xfrm>
        </p:spPr>
        <p:txBody>
          <a:bodyPr>
            <a:normAutofit/>
          </a:bodyPr>
          <a:lstStyle/>
          <a:p>
            <a:r>
              <a:rPr lang="es-CO" dirty="0"/>
              <a:t>Pirámide Gaussiana</a:t>
            </a:r>
          </a:p>
        </p:txBody>
      </p:sp>
      <p:sp>
        <p:nvSpPr>
          <p:cNvPr id="2055" name="Rectangle 2054">
            <a:extLst>
              <a:ext uri="{FF2B5EF4-FFF2-40B4-BE49-F238E27FC236}">
                <a16:creationId xmlns:a16="http://schemas.microsoft.com/office/drawing/2014/main" id="{1F4C3E1F-F848-429E-A6D6-86E45FBD38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CO"/>
          </a:p>
        </p:txBody>
      </p:sp>
      <p:pic>
        <p:nvPicPr>
          <p:cNvPr id="2050" name="Picture 2" descr="undefined">
            <a:extLst>
              <a:ext uri="{FF2B5EF4-FFF2-40B4-BE49-F238E27FC236}">
                <a16:creationId xmlns:a16="http://schemas.microsoft.com/office/drawing/2014/main" id="{60EB1862-9AF9-0380-CB80-7B3D68F802F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23562" y="733351"/>
            <a:ext cx="5071256" cy="5071256"/>
          </a:xfrm>
          <a:prstGeom prst="rect">
            <a:avLst/>
          </a:prstGeom>
          <a:noFill/>
          <a:extLst>
            <a:ext uri="{909E8E84-426E-40DD-AFC4-6F175D3DCCD1}">
              <a14:hiddenFill xmlns:a14="http://schemas.microsoft.com/office/drawing/2010/main">
                <a:solidFill>
                  <a:srgbClr val="FFFFFF"/>
                </a:solidFill>
              </a14:hiddenFill>
            </a:ext>
          </a:extLst>
        </p:spPr>
      </p:pic>
      <p:sp>
        <p:nvSpPr>
          <p:cNvPr id="3" name="Marcador de contenido 2">
            <a:extLst>
              <a:ext uri="{FF2B5EF4-FFF2-40B4-BE49-F238E27FC236}">
                <a16:creationId xmlns:a16="http://schemas.microsoft.com/office/drawing/2014/main" id="{82E36696-8DB7-3199-459B-052EDB803517}"/>
              </a:ext>
            </a:extLst>
          </p:cNvPr>
          <p:cNvSpPr>
            <a:spLocks noGrp="1"/>
          </p:cNvSpPr>
          <p:nvPr>
            <p:ph idx="1"/>
          </p:nvPr>
        </p:nvSpPr>
        <p:spPr>
          <a:xfrm>
            <a:off x="6411685" y="1824859"/>
            <a:ext cx="5127172" cy="3581400"/>
          </a:xfrm>
        </p:spPr>
        <p:txBody>
          <a:bodyPr>
            <a:normAutofit/>
          </a:bodyPr>
          <a:lstStyle/>
          <a:p>
            <a:pPr marL="0" indent="0">
              <a:buNone/>
            </a:pPr>
            <a:r>
              <a:rPr lang="es-CO" dirty="0"/>
              <a:t>Se suaviza un conjunto de imágenes (Octava) y luego, para la siguiente “octava superior” se reduce la resolución. Entonces es más de este estilo:</a:t>
            </a:r>
          </a:p>
          <a:p>
            <a:pPr marL="0" indent="0">
              <a:buNone/>
            </a:pPr>
            <a:endParaRPr lang="es-CO" dirty="0"/>
          </a:p>
        </p:txBody>
      </p:sp>
      <p:pic>
        <p:nvPicPr>
          <p:cNvPr id="2052" name="Picture 4" descr="Las 10 pirámides de México que deberías conocer">
            <a:extLst>
              <a:ext uri="{FF2B5EF4-FFF2-40B4-BE49-F238E27FC236}">
                <a16:creationId xmlns:a16="http://schemas.microsoft.com/office/drawing/2014/main" id="{2890D03A-2BBA-4117-D838-E069E21365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88672" y="3429000"/>
            <a:ext cx="4453758" cy="29691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3728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C2D5C9-A453-9800-6511-4B9A7AAF2873}"/>
              </a:ext>
            </a:extLst>
          </p:cNvPr>
          <p:cNvSpPr>
            <a:spLocks noGrp="1"/>
          </p:cNvSpPr>
          <p:nvPr>
            <p:ph type="title"/>
          </p:nvPr>
        </p:nvSpPr>
        <p:spPr/>
        <p:txBody>
          <a:bodyPr/>
          <a:lstStyle/>
          <a:p>
            <a:r>
              <a:rPr lang="es-CO" dirty="0"/>
              <a:t>Aproximamos </a:t>
            </a:r>
            <a:r>
              <a:rPr lang="es-CO" dirty="0" err="1"/>
              <a:t>LoG</a:t>
            </a:r>
            <a:r>
              <a:rPr lang="es-CO" dirty="0"/>
              <a:t> con </a:t>
            </a:r>
            <a:r>
              <a:rPr lang="es-CO" dirty="0" err="1"/>
              <a:t>DoG</a:t>
            </a:r>
            <a:endParaRPr lang="es-CO" dirty="0"/>
          </a:p>
        </p:txBody>
      </p:sp>
      <p:pic>
        <p:nvPicPr>
          <p:cNvPr id="5" name="Marcador de contenido 4" descr="Gráfico, Diagrama&#10;&#10;El contenido generado por IA puede ser incorrecto.">
            <a:extLst>
              <a:ext uri="{FF2B5EF4-FFF2-40B4-BE49-F238E27FC236}">
                <a16:creationId xmlns:a16="http://schemas.microsoft.com/office/drawing/2014/main" id="{E2E53AFD-C8E8-5DB7-26CA-7E7746F7DE3A}"/>
              </a:ext>
            </a:extLst>
          </p:cNvPr>
          <p:cNvPicPr>
            <a:picLocks noGrp="1" noChangeAspect="1"/>
          </p:cNvPicPr>
          <p:nvPr>
            <p:ph idx="1"/>
          </p:nvPr>
        </p:nvPicPr>
        <p:blipFill>
          <a:blip r:embed="rId2"/>
          <a:stretch>
            <a:fillRect/>
          </a:stretch>
        </p:blipFill>
        <p:spPr>
          <a:xfrm>
            <a:off x="2449130" y="2286000"/>
            <a:ext cx="7446139" cy="3581400"/>
          </a:xfrm>
        </p:spPr>
      </p:pic>
    </p:spTree>
    <p:extLst>
      <p:ext uri="{BB962C8B-B14F-4D97-AF65-F5344CB8AC3E}">
        <p14:creationId xmlns:p14="http://schemas.microsoft.com/office/powerpoint/2010/main" val="2201964640"/>
      </p:ext>
    </p:extLst>
  </p:cSld>
  <p:clrMapOvr>
    <a:masterClrMapping/>
  </p:clrMapOvr>
</p:sld>
</file>

<file path=ppt/theme/theme1.xml><?xml version="1.0" encoding="utf-8"?>
<a:theme xmlns:a="http://schemas.openxmlformats.org/drawingml/2006/main" name="Recorte">
  <a:themeElements>
    <a:clrScheme name="Personalizado 1">
      <a:dk1>
        <a:sysClr val="windowText" lastClr="000000"/>
      </a:dk1>
      <a:lt1>
        <a:sysClr val="window" lastClr="FFFFFF"/>
      </a:lt1>
      <a:dk2>
        <a:srgbClr val="1A2E40"/>
      </a:dk2>
      <a:lt2>
        <a:srgbClr val="FFFFFF"/>
      </a:lt2>
      <a:accent1>
        <a:srgbClr val="69A1AB"/>
      </a:accent1>
      <a:accent2>
        <a:srgbClr val="F2C418"/>
      </a:accent2>
      <a:accent3>
        <a:srgbClr val="87492C"/>
      </a:accent3>
      <a:accent4>
        <a:srgbClr val="4A845E"/>
      </a:accent4>
      <a:accent5>
        <a:srgbClr val="DC9528"/>
      </a:accent5>
      <a:accent6>
        <a:srgbClr val="9A5D78"/>
      </a:accent6>
      <a:hlink>
        <a:srgbClr val="66C8E3"/>
      </a:hlink>
      <a:folHlink>
        <a:srgbClr val="B162A1"/>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17F9D331-421E-442F-B033-AF5B21A44854}"/>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TM10001105[[fn=Recorte]]</Template>
  <TotalTime>179</TotalTime>
  <Words>1169</Words>
  <Application>Microsoft Office PowerPoint</Application>
  <PresentationFormat>Panorámica</PresentationFormat>
  <Paragraphs>82</Paragraphs>
  <Slides>19</Slides>
  <Notes>4</Notes>
  <HiddenSlides>0</HiddenSlides>
  <MMClips>0</MMClips>
  <ScaleCrop>false</ScaleCrop>
  <HeadingPairs>
    <vt:vector size="4" baseType="variant">
      <vt:variant>
        <vt:lpstr>Tema</vt:lpstr>
      </vt:variant>
      <vt:variant>
        <vt:i4>1</vt:i4>
      </vt:variant>
      <vt:variant>
        <vt:lpstr>Títulos de diapositiva</vt:lpstr>
      </vt:variant>
      <vt:variant>
        <vt:i4>19</vt:i4>
      </vt:variant>
    </vt:vector>
  </HeadingPairs>
  <TitlesOfParts>
    <vt:vector size="20" baseType="lpstr">
      <vt:lpstr>Recorte</vt:lpstr>
      <vt:lpstr>Feature Detection SIFT</vt:lpstr>
      <vt:lpstr>Objetivo:</vt:lpstr>
      <vt:lpstr>SIFT- Scale Invariant Feature Transform</vt:lpstr>
      <vt:lpstr>Pasos</vt:lpstr>
      <vt:lpstr>Axiomas Fundamentales</vt:lpstr>
      <vt:lpstr>Primero: Definición del Espacio de Escala</vt:lpstr>
      <vt:lpstr>Relación con ecuación de calor</vt:lpstr>
      <vt:lpstr>Pirámide Gaussiana</vt:lpstr>
      <vt:lpstr>Aproximamos LoG con DoG</vt:lpstr>
      <vt:lpstr>Segundo: Detección de máximos o mínimos (keypoint)</vt:lpstr>
      <vt:lpstr>Tercero: Keypoint Localization</vt:lpstr>
      <vt:lpstr>📍 ¿Por qué es importante tener una localización precisa (subpíxel)?</vt:lpstr>
      <vt:lpstr>Presentación de PowerPoint</vt:lpstr>
      <vt:lpstr>Presentación de PowerPoint</vt:lpstr>
      <vt:lpstr>Cuarto: Orientación</vt:lpstr>
      <vt:lpstr>Presentación de PowerPoint</vt:lpstr>
      <vt:lpstr>Presentación de PowerPoint</vt:lpstr>
      <vt:lpstr>Quinto: Creamos un descriptor</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Feature Detection SIFT</dc:title>
  <dc:creator>Andrés Godoy</dc:creator>
  <cp:lastModifiedBy>Andres Daniel Godoy Ortiz</cp:lastModifiedBy>
  <cp:revision>2</cp:revision>
  <dcterms:created xsi:type="dcterms:W3CDTF">2025-03-17T01:22:52Z</dcterms:created>
  <dcterms:modified xsi:type="dcterms:W3CDTF">2025-03-17T11:47:26Z</dcterms:modified>
</cp:coreProperties>
</file>