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639" r:id="rId6"/>
    <p:sldId id="694" r:id="rId7"/>
    <p:sldId id="641" r:id="rId8"/>
    <p:sldId id="695" r:id="rId9"/>
    <p:sldId id="640" r:id="rId10"/>
    <p:sldId id="702" r:id="rId11"/>
    <p:sldId id="726" r:id="rId12"/>
    <p:sldId id="700" r:id="rId13"/>
    <p:sldId id="339" r:id="rId14"/>
    <p:sldId id="696" r:id="rId15"/>
    <p:sldId id="648" r:id="rId16"/>
    <p:sldId id="697" r:id="rId17"/>
    <p:sldId id="707" r:id="rId18"/>
    <p:sldId id="727" r:id="rId19"/>
    <p:sldId id="704" r:id="rId20"/>
    <p:sldId id="706" r:id="rId21"/>
    <p:sldId id="650" r:id="rId22"/>
    <p:sldId id="652" r:id="rId23"/>
    <p:sldId id="723" r:id="rId24"/>
    <p:sldId id="725" r:id="rId25"/>
    <p:sldId id="656" r:id="rId26"/>
    <p:sldId id="717" r:id="rId2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8" userDrawn="1">
          <p15:clr>
            <a:srgbClr val="A4A3A4"/>
          </p15:clr>
        </p15:guide>
        <p15:guide id="3" orient="horz" pos="2140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9"/>
    <a:srgbClr val="CECDD1"/>
    <a:srgbClr val="B23446"/>
    <a:srgbClr val="F2B02F"/>
    <a:srgbClr val="615E9A"/>
    <a:srgbClr val="D4D652"/>
    <a:srgbClr val="CDB686"/>
    <a:srgbClr val="94BDE5"/>
    <a:srgbClr val="402B53"/>
    <a:srgbClr val="684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2" autoAdjust="0"/>
    <p:restoredTop sz="92308" autoAdjust="0"/>
  </p:normalViewPr>
  <p:slideViewPr>
    <p:cSldViewPr>
      <p:cViewPr varScale="1">
        <p:scale>
          <a:sx n="102" d="100"/>
          <a:sy n="102" d="100"/>
        </p:scale>
        <p:origin x="20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-624" y="-108"/>
      </p:cViewPr>
      <p:guideLst>
        <p:guide orient="horz" pos="2207"/>
        <p:guide pos="2928"/>
        <p:guide orient="horz" pos="2140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6" y="1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254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6" y="6456254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09588"/>
            <a:ext cx="3402012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68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95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32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5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6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71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89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35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676400"/>
            <a:ext cx="8229600" cy="533400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2286000"/>
            <a:ext cx="5638800" cy="53340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209800" y="1905000"/>
            <a:ext cx="6439416" cy="533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09800" y="2514600"/>
            <a:ext cx="5638800" cy="53340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8229600" cy="16764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1981200"/>
            <a:ext cx="8229600" cy="533400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 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411200"/>
            <a:ext cx="4032448" cy="4826112"/>
          </a:xfrm>
        </p:spPr>
        <p:txBody>
          <a:bodyPr/>
          <a:lstStyle>
            <a:lvl1pPr>
              <a:defRPr sz="1800"/>
            </a:lvl1pPr>
            <a:lvl2pPr marL="742950" indent="-285750">
              <a:buSzPct val="130000"/>
              <a:buFont typeface="Arial" pitchFamily="34" charset="0"/>
              <a:buChar char="•"/>
              <a:defRPr sz="1800">
                <a:solidFill>
                  <a:srgbClr val="002C90"/>
                </a:solidFill>
              </a:defRPr>
            </a:lvl2pPr>
            <a:lvl3pPr marL="1143000" indent="-228600">
              <a:buFont typeface="Arial" pitchFamily="34" charset="0"/>
              <a:buChar char="•"/>
              <a:defRPr sz="1400">
                <a:solidFill>
                  <a:srgbClr val="002C90"/>
                </a:solidFill>
              </a:defRPr>
            </a:lvl3pPr>
            <a:lvl4pPr marL="1600200" indent="-228600">
              <a:buSzPct val="130000"/>
              <a:buFont typeface="Arial" pitchFamily="34" charset="0"/>
              <a:buChar char="•"/>
              <a:defRPr sz="1200">
                <a:solidFill>
                  <a:srgbClr val="002C90"/>
                </a:solidFill>
              </a:defRPr>
            </a:lvl4pPr>
            <a:lvl5pPr marL="2057400" indent="-228600">
              <a:buSzPct val="130000"/>
              <a:buFont typeface="Arial" pitchFamily="34" charset="0"/>
              <a:buChar char="•"/>
              <a:defRPr sz="1100">
                <a:solidFill>
                  <a:srgbClr val="002C9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6136" y="1411200"/>
            <a:ext cx="4168312" cy="4826112"/>
          </a:xfrm>
        </p:spPr>
        <p:txBody>
          <a:bodyPr/>
          <a:lstStyle>
            <a:lvl1pPr>
              <a:defRPr sz="1800"/>
            </a:lvl1pPr>
            <a:lvl2pPr marL="742950" indent="-285750">
              <a:buSzPct val="130000"/>
              <a:buFont typeface="Arial" pitchFamily="34" charset="0"/>
              <a:buChar char="•"/>
              <a:defRPr sz="1800">
                <a:solidFill>
                  <a:srgbClr val="002C90"/>
                </a:solidFill>
              </a:defRPr>
            </a:lvl2pPr>
            <a:lvl3pPr marL="1143000" indent="-228600">
              <a:buFont typeface="Arial" pitchFamily="34" charset="0"/>
              <a:buChar char="•"/>
              <a:defRPr sz="1400">
                <a:solidFill>
                  <a:srgbClr val="002C90"/>
                </a:solidFill>
              </a:defRPr>
            </a:lvl3pPr>
            <a:lvl4pPr marL="1543050" indent="-171450">
              <a:buSzPct val="130000"/>
              <a:buFont typeface="Arial" pitchFamily="34" charset="0"/>
              <a:buChar char="•"/>
              <a:defRPr sz="1200">
                <a:solidFill>
                  <a:srgbClr val="002C90"/>
                </a:solidFill>
              </a:defRPr>
            </a:lvl4pPr>
            <a:lvl5pPr marL="2057400" indent="-228600">
              <a:buSzPct val="130000"/>
              <a:buFont typeface="Arial" pitchFamily="34" charset="0"/>
              <a:buChar char="•"/>
              <a:defRPr sz="1100">
                <a:solidFill>
                  <a:srgbClr val="002C9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96000" y="72000"/>
            <a:ext cx="590400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90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8382000" y="6581745"/>
            <a:ext cx="914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E5007E-5B56-4F93-B63B-6CA4521F869C}" type="slidenum">
              <a:rPr lang="en-US" sz="700" b="0" i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7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  <p:sldLayoutId id="2147483660" r:id="rId7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Passenger Car Motor Oils  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Automotive Clusters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34599"/>
              </p:ext>
            </p:extLst>
          </p:nvPr>
        </p:nvGraphicFramePr>
        <p:xfrm>
          <a:off x="162001" y="1440000"/>
          <a:ext cx="8819999" cy="43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</a:t>
                      </a: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(Petrol Monograde)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oil SAE 10W, 30, 40, 50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detergency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dispersancy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wear control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effectLst/>
                        </a:rPr>
                        <a:t>PETRONAS Mach 5 SF SAE 40</a:t>
                      </a:r>
                      <a:endParaRPr lang="en-ZA" sz="800" dirty="0">
                        <a:effectLst/>
                      </a:endParaRP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</a:t>
                      </a: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(Petrol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Multigrade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0W-20,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5W-30,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0W-40, 5W-40, 15W-40,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20W-50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detergency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dispersancy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wear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Fuel efficiency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ZA" sz="800" dirty="0">
                        <a:effectLst/>
                      </a:endParaRPr>
                    </a:p>
                    <a:p>
                      <a:endParaRPr lang="en-ZA" sz="800" noProof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>
                          <a:effectLst/>
                        </a:rPr>
                        <a:t>PETRONAS M-Plus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ZA" sz="800" dirty="0">
                          <a:effectLst/>
                        </a:rPr>
                        <a:t>PETRONAS </a:t>
                      </a:r>
                      <a:r>
                        <a:rPr lang="en-ZA" sz="800" dirty="0" err="1">
                          <a:effectLst/>
                        </a:rPr>
                        <a:t>Syntium</a:t>
                      </a:r>
                      <a:r>
                        <a:rPr lang="en-ZA" sz="800" dirty="0">
                          <a:effectLst/>
                        </a:rPr>
                        <a:t> 5000 series</a:t>
                      </a:r>
                    </a:p>
                    <a:p>
                      <a:endParaRPr lang="en-ZA" sz="800" dirty="0">
                        <a:effectLst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Syntium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7000 Series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Engine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(Diesel Monograde)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oil SAE 10W, 30, 40, 50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Detergency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Dispersancy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CF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Engine</a:t>
                      </a:r>
                    </a:p>
                    <a:p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(Diesel </a:t>
                      </a:r>
                      <a:r>
                        <a:rPr lang="en-US" sz="800" baseline="0" noProof="0" dirty="0" err="1">
                          <a:solidFill>
                            <a:schemeClr val="tx1"/>
                          </a:solidFill>
                        </a:rPr>
                        <a:t>Multigrade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10W-40,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15W-40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LD 7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5000 E 15W40</a:t>
                      </a: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7000 E 10W40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 (automatic)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Dexron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series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requirement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viscosity index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Compatibility with friction material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>
                          <a:effectLst/>
                        </a:rPr>
                        <a:t>PETRONAS ATF</a:t>
                      </a:r>
                      <a:r>
                        <a:rPr lang="en-ZA" sz="800" baseline="0" dirty="0">
                          <a:effectLst/>
                        </a:rPr>
                        <a:t> D3</a:t>
                      </a:r>
                    </a:p>
                    <a:p>
                      <a:pPr algn="l" fontAlgn="t"/>
                      <a:r>
                        <a:rPr lang="en-ZA" sz="800" baseline="0" dirty="0">
                          <a:effectLst/>
                        </a:rPr>
                        <a:t>PETRONAS </a:t>
                      </a:r>
                      <a:r>
                        <a:rPr lang="en-ZA" sz="800" baseline="0" dirty="0" err="1">
                          <a:effectLst/>
                        </a:rPr>
                        <a:t>Tutela</a:t>
                      </a:r>
                      <a:r>
                        <a:rPr lang="en-ZA" sz="800" baseline="0" dirty="0">
                          <a:effectLst/>
                        </a:rPr>
                        <a:t> Transmission GI/A</a:t>
                      </a:r>
                      <a:endParaRPr lang="en-ZA" sz="800" dirty="0">
                        <a:effectLst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aseline="0" dirty="0">
                          <a:effectLst/>
                        </a:rPr>
                        <a:t>PETRONAS </a:t>
                      </a:r>
                      <a:r>
                        <a:rPr lang="en-ZA" sz="800" baseline="0" dirty="0" err="1">
                          <a:effectLst/>
                        </a:rPr>
                        <a:t>Tutela</a:t>
                      </a:r>
                      <a:r>
                        <a:rPr lang="en-ZA" sz="800" baseline="0" dirty="0">
                          <a:effectLst/>
                        </a:rPr>
                        <a:t> Transmission GI/E</a:t>
                      </a:r>
                      <a:endParaRPr lang="en-ZA" sz="800" dirty="0">
                        <a:effectLst/>
                      </a:endParaRP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>
                          <a:effectLst/>
                        </a:rPr>
                        <a:t>PETRONAS Transmission</a:t>
                      </a:r>
                      <a:r>
                        <a:rPr lang="en-ZA" sz="800" baseline="0" dirty="0">
                          <a:effectLst/>
                        </a:rPr>
                        <a:t> ATF 90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>
                          <a:effectLst/>
                        </a:rPr>
                        <a:t>PETRONAS Transmission ATF</a:t>
                      </a:r>
                      <a:r>
                        <a:rPr lang="en-ZA" sz="800" baseline="0" dirty="0">
                          <a:effectLst/>
                        </a:rPr>
                        <a:t> 120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>
                          <a:effectLst/>
                        </a:rPr>
                        <a:t>PETRONAS Transmission CVT</a:t>
                      </a:r>
                      <a:endParaRPr lang="en-ZA" sz="800" baseline="0" dirty="0">
                        <a:effectLst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>
                          <a:effectLst/>
                        </a:rPr>
                        <a:t>PETRONAS ATF</a:t>
                      </a:r>
                      <a:r>
                        <a:rPr lang="en-ZA" sz="800" baseline="0" dirty="0">
                          <a:effectLst/>
                        </a:rPr>
                        <a:t> MV3</a:t>
                      </a:r>
                      <a:endParaRPr lang="en-ZA" sz="800" dirty="0">
                        <a:effectLst/>
                      </a:endParaRP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 (manual)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75W-90, 80W-90, 80W-A,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API GL-4, OEM requirement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Compatibility with yellow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metal components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>
                          <a:effectLst/>
                        </a:rPr>
                        <a:t>PETRONAS GL-4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EG 50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Transmission FE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9800" y="6096000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 and fuel specification, check with your local PETRONAS representative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9698" y="6261556"/>
            <a:ext cx="171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dirty="0"/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33355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Agriculture &amp; Construction Lubricants 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Agricultural Clusters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60421" y="4966156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region, check with your local PETRONAS representative</a:t>
            </a:r>
          </a:p>
        </p:txBody>
      </p:sp>
      <p:graphicFrame>
        <p:nvGraphicFramePr>
          <p:cNvPr id="9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31176"/>
              </p:ext>
            </p:extLst>
          </p:nvPr>
        </p:nvGraphicFramePr>
        <p:xfrm>
          <a:off x="162001" y="1440000"/>
          <a:ext cx="8819999" cy="390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 and differentials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50, 60, 75W-90, 85W-140,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90, 80W-140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GL-5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>
                          <a:effectLst/>
                        </a:rPr>
                        <a:t>-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 err="1">
                          <a:effectLst/>
                        </a:rPr>
                        <a:t>Gearlube</a:t>
                      </a:r>
                      <a:r>
                        <a:rPr lang="en-ZA" sz="800" dirty="0">
                          <a:effectLst/>
                        </a:rPr>
                        <a:t> EP Series)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>
                          <a:effectLst/>
                        </a:rPr>
                        <a:t>-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 purpose agricultural grease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  / Lithium calcium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Functional polymer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requirements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Centralized lubricant system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</a:t>
                      </a:r>
                    </a:p>
                    <a:p>
                      <a:pPr algn="l" fontAlgn="t"/>
                      <a:endParaRPr lang="en-ZA" sz="8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2/170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</a:t>
                      </a:r>
                      <a:r>
                        <a:rPr lang="en-ZA" sz="8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 </a:t>
                      </a:r>
                      <a:r>
                        <a:rPr lang="en-ZA" sz="800" b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b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Wheel bearing Grease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GC-LB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ASTM D4950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Li-X 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/ 2.5 EP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requirement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WB Grease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 </a:t>
                      </a:r>
                      <a:r>
                        <a:rPr lang="en-ZA" sz="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2/170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CV Joint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Additives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</a:t>
                      </a:r>
                    </a:p>
                    <a:p>
                      <a:pPr algn="l" rtl="0" fontAlgn="t"/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Thread Grease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additives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Chemical corrosion resistance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LiAS</a:t>
                      </a: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/>
                        <a:t>Emission fluid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22241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acceptance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/>
                        <a:t>Air 1 </a:t>
                      </a:r>
                      <a:r>
                        <a:rPr lang="en-ZA" sz="800" dirty="0" err="1"/>
                        <a:t>AdBlue</a:t>
                      </a: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86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Agriculture &amp; Construction Lubricants 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Construction Clusters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9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96887"/>
              </p:ext>
            </p:extLst>
          </p:nvPr>
        </p:nvGraphicFramePr>
        <p:xfrm>
          <a:off x="162001" y="1440000"/>
          <a:ext cx="8819999" cy="458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68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Engine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(Diesel </a:t>
                      </a:r>
                      <a:r>
                        <a:rPr lang="en-US" sz="800" baseline="0" noProof="0" dirty="0" err="1">
                          <a:solidFill>
                            <a:schemeClr val="tx1"/>
                          </a:solidFill>
                        </a:rPr>
                        <a:t>Monograde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oil SAE 10W, 30, 40, 50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Detergency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Dispersancy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CF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(Diesel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Multigrade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LD 7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5000 10W40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5000 E 10W40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b="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b="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b="0" noProof="0" dirty="0">
                          <a:solidFill>
                            <a:schemeClr val="tx1"/>
                          </a:solidFill>
                        </a:rPr>
                        <a:t> 11 </a:t>
                      </a:r>
                    </a:p>
                    <a:p>
                      <a:endParaRPr lang="en-US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Up Ready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UTTO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requirements (ZF)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Series </a:t>
                      </a:r>
                    </a:p>
                    <a:p>
                      <a:pPr algn="l" fontAlgn="t"/>
                      <a:endParaRPr lang="en-ZA" sz="800" b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Arbor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MTF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(Steering)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10W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kern="12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kern="12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EP </a:t>
                      </a:r>
                    </a:p>
                    <a:p>
                      <a:pPr algn="l" rtl="0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Engen Hydrokin ESF Series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Rockdrill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Air Tool (oil)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Parker Denison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</a:p>
                    <a:p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Afnor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Corrosion and rust protection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air particulates / fogging (non-toxic)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downtime due to icing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ATO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800" b="0" kern="12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7741598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421" y="6324600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region, check with your local PETRONAS representative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6600" y="6490156"/>
            <a:ext cx="171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dirty="0"/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67234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Agriculture &amp; Construction Lubricants 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Construction Clusters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9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46845"/>
              </p:ext>
            </p:extLst>
          </p:nvPr>
        </p:nvGraphicFramePr>
        <p:xfrm>
          <a:off x="162001" y="1440000"/>
          <a:ext cx="8819999" cy="47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PAO</a:t>
                      </a:r>
                      <a:endParaRPr lang="en-US" sz="8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</a:t>
                      </a:r>
                    </a:p>
                    <a:p>
                      <a:pPr algn="l" rtl="0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Syn EP Series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 and differentials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50, 60, 75W-90, 85W-140,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90, 80W-140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GL-5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Powertrans T4 Series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800" b="0" kern="12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>
                          <a:effectLst/>
                        </a:rPr>
                        <a:t>-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Wheel bearing Grease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GC-LB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ASTM D4950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Li-X 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/ 2.5 EP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requirement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kern="12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WB Grease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 </a:t>
                      </a:r>
                      <a:r>
                        <a:rPr lang="en-ZA" sz="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2/170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Centralised Lubrications System Grease Points</a:t>
                      </a:r>
                      <a:endParaRPr lang="en-ZA" sz="800" b="0" i="0" u="none" strike="noStrike" baseline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/ Lithium-Calcium EP</a:t>
                      </a:r>
                    </a:p>
                    <a:p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requirements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800" kern="12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</a:t>
                      </a:r>
                    </a:p>
                    <a:p>
                      <a:pPr algn="l" fontAlgn="t"/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</a:t>
                      </a:r>
                      <a:r>
                        <a:rPr lang="en-ZA" sz="8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 </a:t>
                      </a:r>
                      <a:r>
                        <a:rPr lang="en-ZA" sz="800" b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b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65320550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Thread Grease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additives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800" kern="12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AS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624105808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Pin and Bush Grease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714177608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/>
                        <a:t>Emission fluid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800" kern="12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 err="1"/>
                        <a:t>AdBlue</a:t>
                      </a: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91023779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421" y="6248400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region, check with your local PETRONAS representative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6400800"/>
            <a:ext cx="171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dirty="0"/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00671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Agriculture &amp; Construction Lubricants 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Construction Clusters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421" y="3733800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region, check with your local PETRONAS representative</a:t>
            </a:r>
          </a:p>
        </p:txBody>
      </p:sp>
      <p:graphicFrame>
        <p:nvGraphicFramePr>
          <p:cNvPr id="10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22089"/>
              </p:ext>
            </p:extLst>
          </p:nvPr>
        </p:nvGraphicFramePr>
        <p:xfrm>
          <a:off x="162001" y="1440000"/>
          <a:ext cx="8819999" cy="229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5491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91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9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Slew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ing gear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Liebher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r, Bell (white solids)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 capability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8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kern="12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800" b="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9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Generator –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Electric Motor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416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Steel Ropes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8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992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Conveyor bearings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8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8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69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8672"/>
              </p:ext>
            </p:extLst>
          </p:nvPr>
        </p:nvGraphicFramePr>
        <p:xfrm>
          <a:off x="162000" y="1440000"/>
          <a:ext cx="8820000" cy="41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288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88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0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Cutting /</a:t>
                      </a:r>
                      <a:r>
                        <a:rPr lang="en-ZA" sz="8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Grinding 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fluids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emulsion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lubricity and anti-weld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Anti-rust, anti-corrosion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Anti-sludge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Anti-bacterial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 err="1"/>
                        <a:t>Mecafluid</a:t>
                      </a:r>
                      <a:r>
                        <a:rPr lang="en-ZA" sz="800" dirty="0"/>
                        <a:t> SM 59 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 err="1"/>
                        <a:t>Mecafluid</a:t>
                      </a:r>
                      <a:r>
                        <a:rPr lang="en-ZA" sz="800" dirty="0"/>
                        <a:t> S 2006 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3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2/170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HM</a:t>
                      </a:r>
                      <a:r>
                        <a:rPr lang="en-US" sz="8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specification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way oils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 Machine Spec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8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compressor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51506-VDL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US" sz="8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tendencies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M4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PAO </a:t>
                      </a:r>
                    </a:p>
                    <a:p>
                      <a:pPr algn="l" fontAlgn="t"/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210588728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331135973"/>
                  </a:ext>
                </a:extLst>
              </a:tr>
              <a:tr h="399479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 oils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MEP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61115020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 oils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220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Slideway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154219439"/>
                  </a:ext>
                </a:extLst>
              </a:tr>
            </a:tbl>
          </a:graphicData>
        </a:graphic>
      </p:graphicFrame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ZA" dirty="0"/>
              <a:t>Component manufacturing and assembly**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tx1"/>
                </a:solidFill>
              </a:rPr>
              <a:t>Agriculture &amp; Construction Clusters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408" y="5651956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region, check with your local PETRONAS representative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0" y="5867400"/>
            <a:ext cx="171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dirty="0"/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44671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ZA" dirty="0"/>
              <a:t>Component manufacturing and assembly**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tx1"/>
                </a:solidFill>
              </a:rPr>
              <a:t>Agriculture &amp; Construction Clusters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24408" y="3505200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region, check with your local PETRONAS representative</a:t>
            </a:r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61437"/>
              </p:ext>
            </p:extLst>
          </p:nvPr>
        </p:nvGraphicFramePr>
        <p:xfrm>
          <a:off x="162000" y="1440000"/>
          <a:ext cx="8820000" cy="205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288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88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3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Metal forming fluids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Process dependant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Process dependant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Mecafluid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Range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4358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Assembly grease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additives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Prevent swelling of rubber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Wear protection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2/170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57047499"/>
                  </a:ext>
                </a:extLst>
              </a:tr>
              <a:tr h="22543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Shock absorber fluid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dependant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</a:t>
                      </a:r>
                      <a:r>
                        <a:rPr lang="en-ZA" sz="8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global product</a:t>
                      </a:r>
                    </a:p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Only in SA 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56613"/>
                  </a:ext>
                </a:extLst>
              </a:tr>
              <a:tr h="22543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Tool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corrosion protection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dieseling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fog control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adhesiveness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>
                          <a:effectLst/>
                        </a:rPr>
                        <a:t>PETRONAS ATO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2119056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" y="3945240"/>
            <a:ext cx="4800600" cy="2107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934968"/>
            <a:ext cx="3200400" cy="21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1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ZA" dirty="0"/>
              <a:t>Rebuild and repair centres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tx1"/>
                </a:solidFill>
              </a:rPr>
              <a:t>Agriculture &amp; Construction Clusters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24408" y="4343400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region, check with your local PETRONAS representative</a:t>
            </a:r>
          </a:p>
        </p:txBody>
      </p:sp>
      <p:graphicFrame>
        <p:nvGraphicFramePr>
          <p:cNvPr id="9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99833"/>
              </p:ext>
            </p:extLst>
          </p:nvPr>
        </p:nvGraphicFramePr>
        <p:xfrm>
          <a:off x="162000" y="1440000"/>
          <a:ext cx="8820000" cy="47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288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88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0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Cutting /</a:t>
                      </a:r>
                      <a:r>
                        <a:rPr lang="en-ZA" sz="8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Grinding 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fluids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emulsion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lubricity and anti-weld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Anti-rust, anti-corrosion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Anti-sludge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Anti-bacterial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 err="1"/>
                        <a:t>Mecafluid</a:t>
                      </a:r>
                      <a:r>
                        <a:rPr lang="en-ZA" sz="800" dirty="0"/>
                        <a:t> SM 59 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 err="1"/>
                        <a:t>Mecafluid</a:t>
                      </a:r>
                      <a:r>
                        <a:rPr lang="en-ZA" sz="800" dirty="0"/>
                        <a:t> S 2006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3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2/170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HM</a:t>
                      </a:r>
                      <a:r>
                        <a:rPr lang="en-US" sz="8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specification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way oils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 Machine Spec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8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compressor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51506-VDL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US" sz="8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tendencies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M4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PAO </a:t>
                      </a:r>
                    </a:p>
                    <a:p>
                      <a:pPr algn="l" fontAlgn="t"/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210588728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331135973"/>
                  </a:ext>
                </a:extLst>
              </a:tr>
              <a:tr h="399479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 oils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MEP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61115020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Assembly grease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additives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Prevent swelling of rubber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Wear protection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PETRONAS Grease </a:t>
                      </a:r>
                      <a:r>
                        <a:rPr lang="en-ZA" sz="800" b="0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LiX</a:t>
                      </a:r>
                      <a:r>
                        <a:rPr lang="en-ZA" sz="8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 2/170</a:t>
                      </a:r>
                    </a:p>
                    <a:p>
                      <a:pPr algn="l" fontAlgn="t"/>
                      <a:endParaRPr lang="en-ZA" sz="800" b="0" i="0" u="none" strike="noStrike" kern="1200" dirty="0">
                        <a:solidFill>
                          <a:srgbClr val="333333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57047499"/>
                  </a:ext>
                </a:extLst>
              </a:tr>
              <a:tr h="22543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Tool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corrosion protection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dieseling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fog control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adhesiveness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>
                          <a:effectLst/>
                        </a:rPr>
                        <a:t>PETRONAS ATO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2119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4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Industrial Gearboxes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 Industry Clusters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24278"/>
              </p:ext>
            </p:extLst>
          </p:nvPr>
        </p:nvGraphicFramePr>
        <p:xfrm>
          <a:off x="162001" y="1440000"/>
          <a:ext cx="8819999" cy="37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3149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49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680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Generic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Gearbox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04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Worm gearbox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 resistance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rtl="0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WI </a:t>
                      </a:r>
                    </a:p>
                    <a:p>
                      <a:pPr algn="l" rtl="0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Winch gearbox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CG 1 and 2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 and resist separation</a:t>
                      </a:r>
                    </a:p>
                    <a:p>
                      <a:pPr marL="171450" indent="-171450" algn="l" defTabSz="914400" rtl="0" eaLnBrk="1" fontAlgn="t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 algn="l" defTabSz="914400" rtl="0" eaLnBrk="1" fontAlgn="t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 and extreme pressure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Clay MEP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04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 (Girth gear)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 and sprayability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504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Enclosed open gear (Grease)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0.5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 calcium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Functionalized polymer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Extended life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504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Machine tool gearboxes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specification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SYN 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36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Hydraulic 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 Industry Clusters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88842"/>
              </p:ext>
            </p:extLst>
          </p:nvPr>
        </p:nvGraphicFramePr>
        <p:xfrm>
          <a:off x="162001" y="1440000"/>
          <a:ext cx="8819999" cy="30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33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02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15, 32, 46, 68, 100</a:t>
                      </a: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51524 Standard to High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kern="12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kern="12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EP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algn="l"/>
                      <a:r>
                        <a:rPr lang="en-ZA" sz="8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 Hydraulics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51524 </a:t>
                      </a: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 to High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(Zinc free)</a:t>
                      </a:r>
                    </a:p>
                    <a:p>
                      <a:pPr algn="l"/>
                      <a:endParaRPr lang="en-ZA" sz="8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46</a:t>
                      </a: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51524 Standard to High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Fast air release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HVZF 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Machine tool hydraulics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specification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26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Refrigeration compressors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 Industry Clusters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78515"/>
              </p:ext>
            </p:extLst>
          </p:nvPr>
        </p:nvGraphicFramePr>
        <p:xfrm>
          <a:off x="162001" y="1440000"/>
          <a:ext cx="8819999" cy="242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 (Ammonia)</a:t>
                      </a:r>
                      <a:endParaRPr lang="en-ZA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68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Naphthenic / Ester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ZA" sz="800" b="0" i="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Miscible with Ammonia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volatility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</a:rPr>
                        <a:t> -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</a:rPr>
                        <a:t>PETRONAS Compressor R Syn PAO </a:t>
                      </a:r>
                    </a:p>
                    <a:p>
                      <a:pPr algn="l" fontAlgn="t"/>
                      <a:endParaRPr lang="pt-BR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 (HFC)</a:t>
                      </a:r>
                      <a:endParaRPr lang="en-ZA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68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Polyolester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Grasso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Bitzer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EF / Biodegradable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b="0" i="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Miscible with HFC 134-a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volatility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</a:rPr>
                        <a:t>PETRONAS Compressor R Syn POE </a:t>
                      </a:r>
                    </a:p>
                    <a:p>
                      <a:pPr algn="l" fontAlgn="t"/>
                      <a:endParaRPr lang="pt-BR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 / Plain Bearings (oil)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73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Passenger Car Motor Oils **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Automotive Clusters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08226"/>
              </p:ext>
            </p:extLst>
          </p:nvPr>
        </p:nvGraphicFramePr>
        <p:xfrm>
          <a:off x="162001" y="1440000"/>
          <a:ext cx="8819999" cy="410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Multi metal compatibility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11 </a:t>
                      </a: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Up Ready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209145202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Differentials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50, SAE 90, 75W-90,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80W-140, GL-5, OEM requirement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>
                          <a:effectLst/>
                        </a:rPr>
                        <a:t>PETRONAS GL-5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>
                          <a:effectLst/>
                        </a:rPr>
                        <a:t>PETRONAS </a:t>
                      </a:r>
                      <a:r>
                        <a:rPr lang="en-ZA" sz="800" dirty="0" err="1">
                          <a:effectLst/>
                        </a:rPr>
                        <a:t>Tutela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Transmission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Stargear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AX-ED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531362055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Wheel bearing Grease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GC-LB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ASTM D4950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Li-X 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/ 2.5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washout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Tutela</a:t>
                      </a:r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WB Grease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180122744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CV Joint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Additives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 Points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/ Lithium-Calcium EP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</a:t>
                      </a:r>
                      <a:r>
                        <a:rPr lang="en-US" sz="800" kern="12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approvals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Multipurpose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US" sz="800" kern="12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GP</a:t>
                      </a:r>
                    </a:p>
                    <a:p>
                      <a:pPr algn="l" fontAlgn="t"/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Assembly &amp; Thread Grease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additives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Prevent swelling of rubber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Wear protection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AS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/>
                        <a:t>Emission fluid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22241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acceptance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/>
                        <a:t>Air 1 </a:t>
                      </a:r>
                      <a:r>
                        <a:rPr lang="en-ZA" sz="800" dirty="0" err="1"/>
                        <a:t>AdBlue</a:t>
                      </a:r>
                      <a:endParaRPr lang="en-ZA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109800" y="5880556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 and fuel specification, check with your local PETRONAS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829227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Standby Power Generation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 Industry Clusters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7369"/>
              </p:ext>
            </p:extLst>
          </p:nvPr>
        </p:nvGraphicFramePr>
        <p:xfrm>
          <a:off x="162001" y="1440000"/>
          <a:ext cx="8819999" cy="18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Generator</a:t>
                      </a:r>
                      <a:r>
                        <a:rPr lang="en-ZA" sz="8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life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Grease PU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LiX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Syn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2/100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Diesel Engine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Engine Oil 15W40 / 10W40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Cold starting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idling periods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Soot handling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requirements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152400" y="3276600"/>
            <a:ext cx="876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region, check with your local PETRONAS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320880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Pumps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 Industry Clusters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72857"/>
              </p:ext>
            </p:extLst>
          </p:nvPr>
        </p:nvGraphicFramePr>
        <p:xfrm>
          <a:off x="162001" y="1440000"/>
          <a:ext cx="8819999" cy="17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33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02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CaSX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PETRONAS Grease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LiX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2/220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32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Electric motors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 Industry Clusters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35555"/>
              </p:ext>
            </p:extLst>
          </p:nvPr>
        </p:nvGraphicFramePr>
        <p:xfrm>
          <a:off x="162001" y="1440000"/>
          <a:ext cx="8819999" cy="130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2/100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 / Plain Bearings (oil)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25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Commercial Vehicle Lubricants CVL**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Automotive Clusters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22548"/>
              </p:ext>
            </p:extLst>
          </p:nvPr>
        </p:nvGraphicFramePr>
        <p:xfrm>
          <a:off x="162001" y="1440000"/>
          <a:ext cx="8819999" cy="341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68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Engine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(Diesel Monograde)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oil SAE 10W, 30, 40, 50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Detergency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Dispersancy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CF</a:t>
                      </a: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</a:t>
                      </a: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(Diesel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Multigrade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LD 7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5000 10W40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5000 E 10W40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11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Up Ready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75W-90, 80W-90, 80W-A,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API GL-4, OEM requirement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>
                          <a:effectLst/>
                        </a:rPr>
                        <a:t>PETRONAS </a:t>
                      </a:r>
                      <a:r>
                        <a:rPr lang="en-ZA" sz="800" dirty="0" err="1">
                          <a:effectLst/>
                        </a:rPr>
                        <a:t>Tutela</a:t>
                      </a:r>
                      <a:r>
                        <a:rPr lang="en-ZA" sz="800" dirty="0">
                          <a:effectLst/>
                        </a:rPr>
                        <a:t> Transmission Series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>
                          <a:effectLst/>
                        </a:rPr>
                        <a:t>PETRONAS </a:t>
                      </a:r>
                      <a:r>
                        <a:rPr lang="en-ZA" sz="800" dirty="0" err="1">
                          <a:effectLst/>
                        </a:rPr>
                        <a:t>Tutela</a:t>
                      </a:r>
                      <a:r>
                        <a:rPr lang="en-ZA" sz="800" dirty="0">
                          <a:effectLst/>
                        </a:rPr>
                        <a:t> Transmission Series</a:t>
                      </a:r>
                    </a:p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>
                          <a:effectLst/>
                        </a:rPr>
                        <a:t>PETRONAS </a:t>
                      </a:r>
                      <a:r>
                        <a:rPr lang="en-ZA" sz="800" dirty="0" err="1">
                          <a:effectLst/>
                        </a:rPr>
                        <a:t>Tutela</a:t>
                      </a:r>
                      <a:r>
                        <a:rPr lang="en-ZA" sz="800" dirty="0">
                          <a:effectLst/>
                        </a:rPr>
                        <a:t> Transmission Series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ATF type fluids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>
                          <a:effectLst/>
                        </a:rPr>
                        <a:t>PETRONAS </a:t>
                      </a:r>
                      <a:r>
                        <a:rPr lang="en-ZA" sz="800" dirty="0" err="1">
                          <a:effectLst/>
                        </a:rPr>
                        <a:t>Tutela</a:t>
                      </a:r>
                      <a:r>
                        <a:rPr lang="en-ZA" sz="800" dirty="0">
                          <a:effectLst/>
                        </a:rPr>
                        <a:t> Transmission ATF Series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 and differentials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50, 60, 75W-90, 85W-140,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90, 80W-140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GL-5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dirty="0">
                          <a:effectLst/>
                        </a:rPr>
                        <a:t>PETRONAS TUTELA TRANSMISSION STARGEAR AX-ED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52400" y="5270956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 and fuel specification, check with your local PETRONAS representative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5486400"/>
            <a:ext cx="171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dirty="0"/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55176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Commercial Vehicle Lubricants CVL**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Automotive Clusters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12315"/>
              </p:ext>
            </p:extLst>
          </p:nvPr>
        </p:nvGraphicFramePr>
        <p:xfrm>
          <a:off x="162001" y="1440000"/>
          <a:ext cx="8819999" cy="410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Wheel bearing Grease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GC-LB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ASTM D4950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Li-X 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/ 2.5 EP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requirement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washout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WB Grease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Grease </a:t>
                      </a:r>
                      <a:r>
                        <a:rPr lang="en-ZA" sz="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2/170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800" b="0" u="none" strike="noStrike" kern="1200" baseline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r>
                        <a:rPr lang="en-ZA" sz="8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</a:t>
                      </a: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Wheel Grease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2.5</a:t>
                      </a:r>
                    </a:p>
                    <a:p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 Calcium</a:t>
                      </a:r>
                    </a:p>
                    <a:p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additives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solid additive content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washout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8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Centralised Lubrications System / Grease Points / Chassis Grease</a:t>
                      </a:r>
                      <a:endParaRPr lang="en-ZA" sz="800" b="0" i="0" u="none" strike="noStrike" baseline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/ Lithium-Calcium EP</a:t>
                      </a:r>
                    </a:p>
                    <a:p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requirements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</a:t>
                      </a:r>
                      <a:r>
                        <a:rPr lang="en-US" sz="800" kern="12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approvals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Multipurpose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US" sz="800" kern="12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2/170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800" b="0" u="none" strike="noStrike" kern="1200" baseline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Assembly Grease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additives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Prevent swelling of rubber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Wear protection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Thread Grease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additives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Anti-seize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AS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660128696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Pin and Bush Grease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XHL</a:t>
                      </a: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/>
                        <a:t>Emission fluid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22241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acceptance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/>
                        <a:t>Air 1 </a:t>
                      </a:r>
                      <a:r>
                        <a:rPr lang="en-ZA" sz="800" dirty="0" err="1"/>
                        <a:t>AdBlue</a:t>
                      </a: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152400" y="5575756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 and fuel specification, check with your local PETRONAS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123785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Motor Cycle Oils 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Automotive Clusters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24798"/>
              </p:ext>
            </p:extLst>
          </p:nvPr>
        </p:nvGraphicFramePr>
        <p:xfrm>
          <a:off x="162001" y="1440000"/>
          <a:ext cx="8819999" cy="43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4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(Petrol)</a:t>
                      </a:r>
                    </a:p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 Stroke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API TC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JASO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EGD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carbon deposits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Extended spark plug life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miscibility &amp; fluidity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dirty="0"/>
                        <a:t>PETRONAS </a:t>
                      </a:r>
                      <a:r>
                        <a:rPr lang="en-ZA" sz="800" b="0" dirty="0" err="1"/>
                        <a:t>Sprinta</a:t>
                      </a:r>
                      <a:r>
                        <a:rPr lang="en-ZA" sz="800" b="0" dirty="0"/>
                        <a:t> 2XT</a:t>
                      </a:r>
                      <a:endParaRPr lang="en-US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ZA" sz="800" b="0" dirty="0"/>
                        <a:t>PETRONAS </a:t>
                      </a:r>
                      <a:r>
                        <a:rPr lang="en-ZA" sz="800" b="0" dirty="0" err="1"/>
                        <a:t>Syntium</a:t>
                      </a:r>
                      <a:r>
                        <a:rPr lang="en-ZA" sz="800" b="0" dirty="0"/>
                        <a:t> Moto 2SP </a:t>
                      </a:r>
                      <a:endParaRPr lang="en-US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ZA" sz="800" b="0" dirty="0"/>
                        <a:t>PETRONAS </a:t>
                      </a:r>
                      <a:r>
                        <a:rPr lang="en-ZA" sz="800" b="0" dirty="0" err="1"/>
                        <a:t>Syntium</a:t>
                      </a:r>
                      <a:r>
                        <a:rPr lang="en-ZA" sz="800" b="0" dirty="0"/>
                        <a:t> Moto RS-2</a:t>
                      </a:r>
                      <a:endParaRPr lang="en-US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(Petrol)</a:t>
                      </a:r>
                    </a:p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 Stroke</a:t>
                      </a: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API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JASO MA2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detergency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dispersancy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wear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Fuel efficiency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Wet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clutch compatibility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dirty="0"/>
                        <a:t>PETRONAS </a:t>
                      </a:r>
                      <a:r>
                        <a:rPr lang="en-ZA" sz="800" b="0" dirty="0" err="1"/>
                        <a:t>Sprinta</a:t>
                      </a:r>
                      <a:r>
                        <a:rPr lang="en-ZA" sz="800" b="0" dirty="0"/>
                        <a:t> 4XP</a:t>
                      </a:r>
                      <a:endParaRPr lang="en-US" sz="800" b="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dirty="0"/>
                        <a:t>PETRONAS </a:t>
                      </a:r>
                      <a:r>
                        <a:rPr lang="en-ZA" sz="800" b="0" dirty="0" err="1"/>
                        <a:t>Syntium</a:t>
                      </a:r>
                      <a:r>
                        <a:rPr lang="en-ZA" sz="800" b="0" dirty="0"/>
                        <a:t> Moto 4SP</a:t>
                      </a:r>
                      <a:endParaRPr lang="en-US" sz="800" b="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dirty="0"/>
                        <a:t>PETRONAS </a:t>
                      </a:r>
                      <a:r>
                        <a:rPr lang="en-ZA" sz="800" b="0" dirty="0" err="1"/>
                        <a:t>Syntium</a:t>
                      </a:r>
                      <a:r>
                        <a:rPr lang="en-ZA" sz="800" b="0" dirty="0"/>
                        <a:t> Moto RS-4 </a:t>
                      </a:r>
                      <a:endParaRPr lang="en-US" sz="800" b="0" noProof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11 </a:t>
                      </a: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Up Ready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requirements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requirements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noProof="0" dirty="0">
                          <a:solidFill>
                            <a:schemeClr val="tx1"/>
                          </a:solidFill>
                        </a:rPr>
                        <a:t>Use same engine oil (wet clutch)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noProof="0" dirty="0">
                          <a:solidFill>
                            <a:schemeClr val="tx1"/>
                          </a:solidFill>
                        </a:rPr>
                        <a:t>Uses the same engine oil (wet clutch)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Uses the same engine oil (wet clutch)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Uses the same engine oil (wet clutch)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requirements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requirements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US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US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676938490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Brake / Clutch Fluid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DOT 4 or higher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boiling point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service life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Chemical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Protects metal and rubbers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Extreme HT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Dot 5.1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 Lubricant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water wash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Durance Chain Lubricant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606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Fork oil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requirements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Very high VI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Anti-foaming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Seal compatibility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Tutela</a:t>
                      </a: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Fork Oil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67316682"/>
                  </a:ext>
                </a:extLst>
              </a:tr>
            </a:tbl>
          </a:graphicData>
        </a:graphic>
      </p:graphicFrame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24408" y="5880556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region, check with your local PETRONAS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183510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ZA" dirty="0"/>
              <a:t>Automotive component manufacturing and assembly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Automotive Clusters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408" y="4343400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region, check with your local PETRONAS representative</a:t>
            </a:r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23905"/>
              </p:ext>
            </p:extLst>
          </p:nvPr>
        </p:nvGraphicFramePr>
        <p:xfrm>
          <a:off x="162000" y="1440000"/>
          <a:ext cx="8820000" cy="41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288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88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0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Cutting /</a:t>
                      </a:r>
                      <a:r>
                        <a:rPr lang="en-ZA" sz="8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Grinding 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fluids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emulsion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lubricity and anti-weld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Anti-rust, anti-corrosion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Anti-sludge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Anti-bacterial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 err="1"/>
                        <a:t>Mecafluid</a:t>
                      </a:r>
                      <a:r>
                        <a:rPr lang="en-ZA" sz="800" dirty="0"/>
                        <a:t> SM 59 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 err="1"/>
                        <a:t>Mecafluid</a:t>
                      </a:r>
                      <a:r>
                        <a:rPr lang="en-ZA" sz="800" dirty="0"/>
                        <a:t> S 2006 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3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2/170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HM</a:t>
                      </a:r>
                      <a:r>
                        <a:rPr lang="en-US" sz="8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specification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way oils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 Machine Spec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8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compressor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51506-VDL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US" sz="8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tendencies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M4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PAO </a:t>
                      </a:r>
                    </a:p>
                    <a:p>
                      <a:pPr algn="l" fontAlgn="t"/>
                      <a:endParaRPr lang="pt-BR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210588728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331135973"/>
                  </a:ext>
                </a:extLst>
              </a:tr>
              <a:tr h="399479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 oils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MEP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61115020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 oils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220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Slideway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1542194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9000" y="5651956"/>
            <a:ext cx="171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dirty="0"/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5710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ZA" dirty="0"/>
              <a:t>Automotive component manufacturing and assembly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Automotive Clusters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3429"/>
              </p:ext>
            </p:extLst>
          </p:nvPr>
        </p:nvGraphicFramePr>
        <p:xfrm>
          <a:off x="162000" y="1440000"/>
          <a:ext cx="8820000" cy="205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288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88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3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Metal forming fluids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Process dependant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Process dependant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Mecafluid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Range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4358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Assembly grease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additives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Prevent swelling of rubber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Wear protection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PETRONAS Grease </a:t>
                      </a:r>
                      <a:r>
                        <a:rPr lang="en-ZA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LiX</a:t>
                      </a:r>
                      <a:r>
                        <a:rPr lang="en-ZA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2/170</a:t>
                      </a:r>
                    </a:p>
                    <a:p>
                      <a:pPr algn="l" fontAlgn="t"/>
                      <a:endParaRPr lang="en-ZA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7499"/>
                  </a:ext>
                </a:extLst>
              </a:tr>
              <a:tr h="22543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Shock absorber fluid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dependant</a:t>
                      </a: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71450" algn="l" defTabSz="914400" rtl="0" eaLnBrk="1" fontAlgn="t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fontAlgn="t" latinLnBrk="0" hangingPunct="1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CE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56613"/>
                  </a:ext>
                </a:extLst>
              </a:tr>
              <a:tr h="22543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Tool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corrosion protection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dieseling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fog control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adhesiveness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>
                          <a:effectLst/>
                        </a:rPr>
                        <a:t>PETRONAS ATO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2119056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10000"/>
            <a:ext cx="3286125" cy="2200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31" y="3867721"/>
            <a:ext cx="2975769" cy="21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1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ZA" dirty="0"/>
              <a:t>Rebuild and repair centres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Automotive Clusters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24408" y="4343400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region, check with your local PETRONAS representative</a:t>
            </a:r>
          </a:p>
        </p:txBody>
      </p:sp>
      <p:graphicFrame>
        <p:nvGraphicFramePr>
          <p:cNvPr id="9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95060"/>
              </p:ext>
            </p:extLst>
          </p:nvPr>
        </p:nvGraphicFramePr>
        <p:xfrm>
          <a:off x="162000" y="1440000"/>
          <a:ext cx="8820000" cy="47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288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88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01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Cutting /</a:t>
                      </a:r>
                      <a:r>
                        <a:rPr lang="en-ZA" sz="8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Grinding 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fluids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emulsion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lubricity and anti-weld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Anti-rust, anti-corrosion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Anti-sludge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Anti-bacterial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 err="1"/>
                        <a:t>Mecafluid</a:t>
                      </a:r>
                      <a:r>
                        <a:rPr lang="en-ZA" sz="800" dirty="0"/>
                        <a:t> SM 59 </a:t>
                      </a:r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 err="1"/>
                        <a:t>Mecafluid</a:t>
                      </a:r>
                      <a:r>
                        <a:rPr lang="en-ZA" sz="800" dirty="0"/>
                        <a:t> S 2006 </a:t>
                      </a:r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3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2/170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HM</a:t>
                      </a:r>
                      <a:r>
                        <a:rPr lang="en-US" sz="8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specification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way oils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 Machine Spec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8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compressor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51506-VDL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US" sz="8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tendencies</a:t>
                      </a:r>
                      <a:endParaRPr lang="en-US" sz="8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M4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PAO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210588728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331135973"/>
                  </a:ext>
                </a:extLst>
              </a:tr>
              <a:tr h="399479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 oils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MEP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61115020"/>
                  </a:ext>
                </a:extLst>
              </a:tr>
              <a:tr h="312457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Assembly grease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Lithium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additives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washout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Prevent swelling of rubber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Wear protection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PETRONAS Grease </a:t>
                      </a:r>
                      <a:r>
                        <a:rPr lang="en-ZA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LiX</a:t>
                      </a:r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2/170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57047499"/>
                  </a:ext>
                </a:extLst>
              </a:tr>
              <a:tr h="22543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Tool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corrosion protection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dieseling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fog control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adhesiveness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dirty="0">
                          <a:effectLst/>
                        </a:rPr>
                        <a:t>PETRONAS ATO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2119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92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Agriculture &amp; Construction Lubricants 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Agricultural Clusters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421" y="4966156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i="1" dirty="0"/>
              <a:t>** Products may vary by region, check with your local PETRONAS representative</a:t>
            </a:r>
          </a:p>
        </p:txBody>
      </p:sp>
      <p:graphicFrame>
        <p:nvGraphicFramePr>
          <p:cNvPr id="9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18058"/>
              </p:ext>
            </p:extLst>
          </p:nvPr>
        </p:nvGraphicFramePr>
        <p:xfrm>
          <a:off x="162001" y="1440000"/>
          <a:ext cx="8819999" cy="341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68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Engine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(Diesel </a:t>
                      </a:r>
                      <a:r>
                        <a:rPr lang="en-US" sz="800" baseline="0" noProof="0" dirty="0" err="1">
                          <a:solidFill>
                            <a:schemeClr val="tx1"/>
                          </a:solidFill>
                        </a:rPr>
                        <a:t>Monograde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oil SAE 10W, 30, 40, 50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Detergency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Dispersancy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CF</a:t>
                      </a: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9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(Diesel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Multigrade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STOU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LD 7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5000 10W40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5000 E 10W40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11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Up Ready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UTTO</a:t>
                      </a:r>
                    </a:p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requirements (ZF/Allison)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Series </a:t>
                      </a:r>
                    </a:p>
                    <a:p>
                      <a:pPr algn="l" fontAlgn="t"/>
                      <a:endParaRPr lang="en-ZA" sz="8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Arbor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MTF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UTTO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Arbor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MTF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72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brakes / Oil immersed brakes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UTTO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Anti-squawk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Arbor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MTF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604943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9000" y="5181600"/>
            <a:ext cx="171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dirty="0"/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832191501"/>
      </p:ext>
    </p:extLst>
  </p:cSld>
  <p:clrMapOvr>
    <a:masterClrMapping/>
  </p:clrMapOvr>
</p:sld>
</file>

<file path=ppt/theme/theme1.xml><?xml version="1.0" encoding="utf-8"?>
<a:theme xmlns:a="http://schemas.openxmlformats.org/drawingml/2006/main" name="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894df29-9e07-45ae-95a6-4e7eb881815a">
  <element uid="01a40373-b9dd-4b9b-9ec4-eb7a27c52a46" value=""/>
</sis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F0DF5DE404F4F9CE3CDE4FDFF513F" ma:contentTypeVersion="0" ma:contentTypeDescription="Create a new document." ma:contentTypeScope="" ma:versionID="a9a616d320ccb473da87bed7c8dd77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C25FE7-E72F-4052-B665-9E79FBDB0A64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03ED227A-C355-4334-AAAF-87A92E7C74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8D088F-EBD4-404A-A48D-936FC984F2E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2693202-4C90-4E0C-A160-EB9FED31BA97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Template_PowerPoint_Presentation</Template>
  <TotalTime>5118</TotalTime>
  <Words>3740</Words>
  <Application>Microsoft Office PowerPoint</Application>
  <PresentationFormat>On-screen Show (4:3)</PresentationFormat>
  <Paragraphs>1384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Verdana</vt:lpstr>
      <vt:lpstr>PETRONAS Default Template</vt:lpstr>
      <vt:lpstr>Automotive Clusters</vt:lpstr>
      <vt:lpstr>Automotive Clusters</vt:lpstr>
      <vt:lpstr>Automotive Clusters</vt:lpstr>
      <vt:lpstr>Automotive Clusters</vt:lpstr>
      <vt:lpstr>Automotive Clusters</vt:lpstr>
      <vt:lpstr>Automotive Clusters</vt:lpstr>
      <vt:lpstr>Automotive Clusters</vt:lpstr>
      <vt:lpstr>Automotive Clusters</vt:lpstr>
      <vt:lpstr>Agricultural Clusters</vt:lpstr>
      <vt:lpstr>Agricultural Clusters</vt:lpstr>
      <vt:lpstr>Construction Clusters</vt:lpstr>
      <vt:lpstr>Construction Clusters</vt:lpstr>
      <vt:lpstr>Construction Clusters</vt:lpstr>
      <vt:lpstr>Agriculture &amp; Construction Clusters</vt:lpstr>
      <vt:lpstr>Agriculture &amp; Construction Clusters</vt:lpstr>
      <vt:lpstr>Agriculture &amp; Construction Clusters</vt:lpstr>
      <vt:lpstr>General Industry Clusters</vt:lpstr>
      <vt:lpstr>General Industry Clusters</vt:lpstr>
      <vt:lpstr>General Industry Clusters</vt:lpstr>
      <vt:lpstr>General Industry Clusters</vt:lpstr>
      <vt:lpstr>General Industry Clusters</vt:lpstr>
      <vt:lpstr>General Industry Clusters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P37r0n45DCS_Open</dc:subject>
  <dc:creator>Samantha.Evans@engenoil.com</dc:creator>
  <cp:lastModifiedBy>Ashlin Darius Govindasamy</cp:lastModifiedBy>
  <cp:revision>772</cp:revision>
  <cp:lastPrinted>2016-08-24T09:37:23Z</cp:lastPrinted>
  <dcterms:created xsi:type="dcterms:W3CDTF">2015-01-06T03:25:52Z</dcterms:created>
  <dcterms:modified xsi:type="dcterms:W3CDTF">2024-04-08T12:48:04Z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0x01010093AF0DF5DE404F4F9CE3CDE4FDFF513F</vt:lpwstr>
  </property>
  <property fmtid="{D5CDD505-2E9C-101B-9397-08002B2CF9AE}" pid="3" name="docIndexRef">
    <vt:lpwstr>21665506-dcc7-4254-b937-0dc6516a0a8b</vt:lpwstr>
  </property>
  <property fmtid="{D5CDD505-2E9C-101B-9397-08002B2CF9AE}" pid="4" name="bjSaver">
    <vt:lpwstr>64pn7ybKpPo8UuuHeFpMaho8ltPdKMg+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</vt:lpwstr>
  </property>
</Properties>
</file>