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0"/>
  </p:notesMasterIdLst>
  <p:handoutMasterIdLst>
    <p:handoutMasterId r:id="rId41"/>
  </p:handoutMasterIdLst>
  <p:sldIdLst>
    <p:sldId id="331" r:id="rId6"/>
    <p:sldId id="333" r:id="rId7"/>
    <p:sldId id="337" r:id="rId8"/>
    <p:sldId id="339" r:id="rId9"/>
    <p:sldId id="341" r:id="rId10"/>
    <p:sldId id="343" r:id="rId11"/>
    <p:sldId id="345" r:id="rId12"/>
    <p:sldId id="349" r:id="rId13"/>
    <p:sldId id="351" r:id="rId14"/>
    <p:sldId id="355" r:id="rId15"/>
    <p:sldId id="357" r:id="rId16"/>
    <p:sldId id="359" r:id="rId17"/>
    <p:sldId id="367" r:id="rId18"/>
    <p:sldId id="369" r:id="rId19"/>
    <p:sldId id="373" r:id="rId20"/>
    <p:sldId id="374" r:id="rId21"/>
    <p:sldId id="378" r:id="rId22"/>
    <p:sldId id="380" r:id="rId23"/>
    <p:sldId id="384" r:id="rId24"/>
    <p:sldId id="386" r:id="rId25"/>
    <p:sldId id="388" r:id="rId26"/>
    <p:sldId id="392" r:id="rId27"/>
    <p:sldId id="394" r:id="rId28"/>
    <p:sldId id="397" r:id="rId29"/>
    <p:sldId id="399" r:id="rId30"/>
    <p:sldId id="401" r:id="rId31"/>
    <p:sldId id="403" r:id="rId32"/>
    <p:sldId id="405" r:id="rId33"/>
    <p:sldId id="407" r:id="rId34"/>
    <p:sldId id="410" r:id="rId35"/>
    <p:sldId id="412" r:id="rId36"/>
    <p:sldId id="414" r:id="rId37"/>
    <p:sldId id="416" r:id="rId38"/>
    <p:sldId id="418" r:id="rId39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E9A"/>
    <a:srgbClr val="D4D652"/>
    <a:srgbClr val="F2B02F"/>
    <a:srgbClr val="CDB686"/>
    <a:srgbClr val="94BDE5"/>
    <a:srgbClr val="402B53"/>
    <a:srgbClr val="68468B"/>
    <a:srgbClr val="3A5441"/>
    <a:srgbClr val="3C3835"/>
    <a:srgbClr val="D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2325" autoAdjust="0"/>
  </p:normalViewPr>
  <p:slideViewPr>
    <p:cSldViewPr>
      <p:cViewPr varScale="1">
        <p:scale>
          <a:sx n="76" d="100"/>
          <a:sy n="76" d="100"/>
        </p:scale>
        <p:origin x="95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62"/>
    </p:cViewPr>
  </p:sorterViewPr>
  <p:notesViewPr>
    <p:cSldViewPr showGuides="1">
      <p:cViewPr varScale="1">
        <p:scale>
          <a:sx n="109" d="100"/>
          <a:sy n="109" d="100"/>
        </p:scale>
        <p:origin x="2538" y="96"/>
      </p:cViewPr>
      <p:guideLst>
        <p:guide orient="horz" pos="220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928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928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02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7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21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1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29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3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88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35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43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0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84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1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92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04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85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17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68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37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90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4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18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95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125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03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9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1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9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2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8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11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1676400"/>
            <a:ext cx="10972800" cy="533400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06400" y="2286000"/>
            <a:ext cx="7518400" cy="53340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946400" y="1905000"/>
            <a:ext cx="8585888" cy="533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946400" y="2514600"/>
            <a:ext cx="7518400" cy="53340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990600"/>
            <a:ext cx="10972800" cy="16764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06400" y="1981200"/>
            <a:ext cx="10972800" cy="533400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11176000" y="6581756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700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7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609600" y="12954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</p:sldLayoutIdLst>
  <p:hf hdr="0" ftr="0"/>
  <p:txStyles>
    <p:titleStyle>
      <a:lvl1pPr algn="l" defTabSz="914377" rtl="0" eaLnBrk="1" latinLnBrk="0" hangingPunct="1">
        <a:spcBef>
          <a:spcPct val="0"/>
        </a:spcBef>
        <a:buNone/>
        <a:defRPr sz="28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Dump Trucks, Wheel Loaders, Bulldozers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Quarrying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6030"/>
              </p:ext>
            </p:extLst>
          </p:nvPr>
        </p:nvGraphicFramePr>
        <p:xfrm>
          <a:off x="609600" y="1600200"/>
          <a:ext cx="10972799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858"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58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53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19"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353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30W **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353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10W **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353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  <a:p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50W **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0353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MEP 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9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Vertical Mill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>
                <a:solidFill>
                  <a:schemeClr val="tx1"/>
                </a:solidFill>
              </a:rPr>
              <a:t>Milling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08858"/>
              </p:ext>
            </p:extLst>
          </p:nvPr>
        </p:nvGraphicFramePr>
        <p:xfrm>
          <a:off x="609600" y="1600200"/>
          <a:ext cx="10972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485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85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2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64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- Plain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64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Mill Trunnion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64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22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Mill Bearing / Worm Gear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  <a:p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US" sz="1000" kern="12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PAG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264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84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Horizontal Mill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>
                <a:solidFill>
                  <a:schemeClr val="tx1"/>
                </a:solidFill>
              </a:rPr>
              <a:t>Milling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44968"/>
              </p:ext>
            </p:extLst>
          </p:nvPr>
        </p:nvGraphicFramePr>
        <p:xfrm>
          <a:off x="609600" y="1371600"/>
          <a:ext cx="10972800" cy="480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571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7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8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640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 (Oil)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88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series</a:t>
                      </a:r>
                    </a:p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series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885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Slipper pad bearing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rtl="0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885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Slipper pad bearing (Oil)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series  </a:t>
                      </a:r>
                    </a:p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640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6640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27000"/>
            <a:ext cx="12192000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66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Homogenizer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>
                <a:solidFill>
                  <a:schemeClr val="tx1"/>
                </a:solidFill>
              </a:rPr>
              <a:t>Milling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80589"/>
              </p:ext>
            </p:extLst>
          </p:nvPr>
        </p:nvGraphicFramePr>
        <p:xfrm>
          <a:off x="609600" y="1371600"/>
          <a:ext cx="10972799" cy="480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720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25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M2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M4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548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Blowers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9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548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- Plain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99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Plummer block bearing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99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7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Cyclone (preheater to kiln)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Firing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15356"/>
              </p:ext>
            </p:extLst>
          </p:nvPr>
        </p:nvGraphicFramePr>
        <p:xfrm>
          <a:off x="628650" y="1371600"/>
          <a:ext cx="10953748" cy="480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1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1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1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72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Electric Motor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38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Separator Shaft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38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72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Compressors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M2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M4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Compressor A Syn </a:t>
                      </a:r>
                      <a:endParaRPr lang="pt-BR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672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Fan Bearings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672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Fan Bearings (Oil)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2672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Damper / Actuator valves (flue gas line)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3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Fine fuel feeder (coal or solid waste)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Firing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47799"/>
              </p:ext>
            </p:extLst>
          </p:nvPr>
        </p:nvGraphicFramePr>
        <p:xfrm>
          <a:off x="613954" y="1676400"/>
          <a:ext cx="10968446" cy="346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2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88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83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971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</a:t>
                      </a:r>
                    </a:p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971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Kiln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Firing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81469"/>
              </p:ext>
            </p:extLst>
          </p:nvPr>
        </p:nvGraphicFramePr>
        <p:xfrm>
          <a:off x="609600" y="1341237"/>
          <a:ext cx="10972800" cy="4876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689"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89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72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Girth Gear</a:t>
                      </a:r>
                      <a:b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1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9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72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Thrust Bearings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1000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PETRONAS </a:t>
                      </a:r>
                      <a:r>
                        <a:rPr lang="en-ZA" sz="9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Circula</a:t>
                      </a:r>
                      <a:r>
                        <a:rPr lang="en-ZA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PETRONAS </a:t>
                      </a:r>
                      <a:r>
                        <a:rPr lang="en-ZA" sz="900" b="1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Circula</a:t>
                      </a:r>
                      <a:r>
                        <a:rPr lang="en-ZA" sz="9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 </a:t>
                      </a:r>
                      <a:r>
                        <a:rPr lang="en-ZA" sz="900" b="1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Syn</a:t>
                      </a:r>
                      <a:r>
                        <a:rPr lang="en-ZA" sz="9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 1000</a:t>
                      </a:r>
                    </a:p>
                    <a:p>
                      <a:pPr marL="0" algn="l" defTabSz="914400" rtl="0" eaLnBrk="1" fontAlgn="t" latinLnBrk="0" hangingPunct="1"/>
                      <a:endParaRPr lang="en-ZA" sz="900" b="1" i="0" u="none" strike="noStrike" kern="1200" dirty="0">
                        <a:solidFill>
                          <a:schemeClr val="tx2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72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Kiln Support Roller Bearings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1000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PETRONAS </a:t>
                      </a:r>
                      <a:r>
                        <a:rPr lang="en-ZA" sz="9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Circula</a:t>
                      </a:r>
                      <a:r>
                        <a:rPr lang="en-ZA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</a:t>
                      </a:r>
                    </a:p>
                    <a:p>
                      <a:pPr marL="0" algn="l" defTabSz="914400" rtl="0" eaLnBrk="1" fontAlgn="t" latinLnBrk="0" hangingPunct="1"/>
                      <a:endParaRPr lang="en-ZA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PETRONAS </a:t>
                      </a:r>
                      <a:r>
                        <a:rPr lang="en-ZA" sz="900" b="1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Circula</a:t>
                      </a:r>
                      <a:r>
                        <a:rPr lang="en-ZA" sz="9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 </a:t>
                      </a:r>
                      <a:r>
                        <a:rPr lang="en-ZA" sz="900" b="1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Syn</a:t>
                      </a:r>
                      <a:r>
                        <a:rPr lang="en-ZA" sz="9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 1000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ZA" sz="9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072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Auxiliary Diesel Engine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 starting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323"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323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Auxiliary Reducers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9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440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– Bearings (Grease)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32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Electric Motor Bearings (Oil)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Premium VI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High VI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 defTabSz="914400" rtl="0" eaLnBrk="1" fontAlgn="t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Water </a:t>
                      </a:r>
                      <a:r>
                        <a:rPr lang="en-ZA" sz="900" b="0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separability</a:t>
                      </a:r>
                      <a:endParaRPr lang="en-ZA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t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Wet and Dry Filterability</a:t>
                      </a:r>
                    </a:p>
                    <a:p>
                      <a:pPr marL="0" indent="-171450" algn="l" defTabSz="914400" rtl="0" eaLnBrk="1" fontAlgn="t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Multi metal compatibility</a:t>
                      </a:r>
                    </a:p>
                    <a:p>
                      <a:pPr marL="0" indent="-171450" algn="l" defTabSz="914400" rtl="0" eaLnBrk="1" fontAlgn="t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Rust and corrosion protection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PETRONAS </a:t>
                      </a:r>
                      <a:r>
                        <a:rPr lang="en-ZA" sz="900" b="0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Circula</a:t>
                      </a:r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endParaRPr lang="en-ZA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PETRONAS </a:t>
                      </a:r>
                      <a:r>
                        <a:rPr lang="en-ZA" sz="900" b="0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Circula</a:t>
                      </a:r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 </a:t>
                      </a:r>
                      <a:r>
                        <a:rPr lang="en-ZA" sz="900" b="0" i="0" u="none" strike="noStrike" kern="1200" dirty="0" err="1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Syn</a:t>
                      </a:r>
                      <a:r>
                        <a:rPr lang="en-ZA" sz="9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t" latinLnBrk="0" hangingPunct="1"/>
                      <a:endParaRPr lang="en-ZA" sz="900" b="0" i="0" u="none" strike="noStrike" kern="1200" dirty="0">
                        <a:solidFill>
                          <a:srgbClr val="333333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4800" y="54000"/>
            <a:ext cx="12187199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8839200" y="6324600"/>
            <a:ext cx="171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800" dirty="0"/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5622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Kiln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Firing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65301"/>
              </p:ext>
            </p:extLst>
          </p:nvPr>
        </p:nvGraphicFramePr>
        <p:xfrm>
          <a:off x="609600" y="1600200"/>
          <a:ext cx="10972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575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75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77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Drive 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0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Couplings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ZA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1 and 2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64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Live Ring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Product / Graphite Powder</a:t>
                      </a:r>
                      <a:endParaRPr lang="en-ZA" sz="10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27000"/>
            <a:ext cx="12192000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565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Grate Cooler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Clinker Cooling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98369"/>
              </p:ext>
            </p:extLst>
          </p:nvPr>
        </p:nvGraphicFramePr>
        <p:xfrm>
          <a:off x="609600" y="1371600"/>
          <a:ext cx="10972800" cy="46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3652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52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08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2/100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08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Motor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45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 (Grid)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</a:p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flash point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Product / High temperature chain lubricant</a:t>
                      </a:r>
                      <a:endParaRPr lang="en-ZA" sz="1000" b="0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08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Sprocket bearing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45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27000"/>
            <a:ext cx="12192000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745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Screen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Clinker Cooling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68599"/>
              </p:ext>
            </p:extLst>
          </p:nvPr>
        </p:nvGraphicFramePr>
        <p:xfrm>
          <a:off x="609600" y="1524000"/>
          <a:ext cx="10972801" cy="256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6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6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4408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08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83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5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05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</a:t>
                      </a:r>
                    </a:p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76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Roller Press (Pre-Milling)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Cement Milling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13713"/>
              </p:ext>
            </p:extLst>
          </p:nvPr>
        </p:nvGraphicFramePr>
        <p:xfrm>
          <a:off x="609600" y="1359715"/>
          <a:ext cx="10972801" cy="481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6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6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098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98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97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1" i="0" u="none" strike="noStrike" dirty="0">
                        <a:solidFill>
                          <a:schemeClr val="tx2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778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778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Press bearings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</a:t>
                      </a:r>
                    </a:p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2/380 </a:t>
                      </a:r>
                    </a:p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10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10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778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Press bearings (Oil)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197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27000"/>
            <a:ext cx="12192000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279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Drill Rigs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Quarrying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66650"/>
              </p:ext>
            </p:extLst>
          </p:nvPr>
        </p:nvGraphicFramePr>
        <p:xfrm>
          <a:off x="609600" y="1371600"/>
          <a:ext cx="10972800" cy="494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8954"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Urania 5000 E 15W40 ** </a:t>
                      </a:r>
                    </a:p>
                    <a:p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50W **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</a:p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M2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M4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Thread compound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Chemical corrosion resistance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AS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Vertical bearing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capability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9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 2/220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Slewing ring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9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9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MG HL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922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Pneumatic drill head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100 or 150</a:t>
                      </a:r>
                    </a:p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51524 Part III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ATO 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07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Vertical Roller Mill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Cement Milling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21282"/>
              </p:ext>
            </p:extLst>
          </p:nvPr>
        </p:nvGraphicFramePr>
        <p:xfrm>
          <a:off x="609600" y="1371600"/>
          <a:ext cx="10972799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574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7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4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Mill Bearing (Oil)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680</a:t>
                      </a:r>
                    </a:p>
                    <a:p>
                      <a:pPr algn="l" rtl="0" fontAlgn="ctr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 PAG 680</a:t>
                      </a:r>
                    </a:p>
                    <a:p>
                      <a:pPr algn="l" fontAlgn="t"/>
                      <a:endParaRPr lang="en-ZA" sz="1000" b="1" i="0" u="none" strike="noStrike" dirty="0">
                        <a:solidFill>
                          <a:schemeClr val="tx2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64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- Plain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64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Mill Bearing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MEP</a:t>
                      </a:r>
                    </a:p>
                    <a:p>
                      <a:pPr algn="l" fontAlgn="t"/>
                      <a:endParaRPr lang="nl-NL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27000"/>
            <a:ext cx="12192000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798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Horizontal Ball Mill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Cement Milling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72122"/>
              </p:ext>
            </p:extLst>
          </p:nvPr>
        </p:nvGraphicFramePr>
        <p:xfrm>
          <a:off x="609600" y="1371600"/>
          <a:ext cx="10972801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4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4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574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7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series 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10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1000" b="1" i="0" u="none" strike="noStrike" dirty="0">
                        <a:solidFill>
                          <a:schemeClr val="tx2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64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Slipper pad bearing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1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649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Slipper pad bearing (Oil)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series 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10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1000" b="1" i="0" u="none" strike="noStrike" dirty="0">
                        <a:solidFill>
                          <a:schemeClr val="tx2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64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 (Oil)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27000"/>
            <a:ext cx="12192000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495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/>
              <a:t>Bag Filling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Packing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16046"/>
              </p:ext>
            </p:extLst>
          </p:nvPr>
        </p:nvGraphicFramePr>
        <p:xfrm>
          <a:off x="609600" y="1371600"/>
          <a:ext cx="10972800" cy="411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9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9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033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33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65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48" marR="348" marT="348" marB="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64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48" marR="348" marT="348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65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Compressors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48" marR="348" marT="348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0000" marR="90000" marT="46800" marB="468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M2 </a:t>
                      </a:r>
                    </a:p>
                    <a:p>
                      <a:pPr algn="l" fontAlgn="t"/>
                      <a:endParaRPr lang="pt-BR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Compressor A M4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65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Blowers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48" marR="348" marT="348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792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Blowers /Gears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3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Palletising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Packing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52883"/>
              </p:ext>
            </p:extLst>
          </p:nvPr>
        </p:nvGraphicFramePr>
        <p:xfrm>
          <a:off x="609600" y="1371600"/>
          <a:ext cx="109727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039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039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64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Plummer block bearing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</a:t>
                      </a:r>
                      <a:r>
                        <a:rPr lang="en-ZA" sz="10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2/380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964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41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964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grease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properties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MEP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541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981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Conveyors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17384"/>
              </p:ext>
            </p:extLst>
          </p:nvPr>
        </p:nvGraphicFramePr>
        <p:xfrm>
          <a:off x="609600" y="1295400"/>
          <a:ext cx="10972799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595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95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744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65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</a:p>
                    <a:p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10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744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744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1</a:t>
                      </a:r>
                    </a:p>
                    <a:p>
                      <a:r>
                        <a:rPr lang="en-ZA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1 and 2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 HS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22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Idler roller 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Filled for life - special low viscosity grease (contact OEM for initial fill)</a:t>
                      </a:r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0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Blowers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Transfers</a:t>
            </a:r>
            <a:endParaRPr lang="en-MY" dirty="0"/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96492"/>
              </p:ext>
            </p:extLst>
          </p:nvPr>
        </p:nvGraphicFramePr>
        <p:xfrm>
          <a:off x="609600" y="1343848"/>
          <a:ext cx="10972801" cy="208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6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6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386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86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443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Blowers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3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949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Bucket Elevators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Transfers</a:t>
            </a:r>
            <a:endParaRPr lang="en-MY" dirty="0"/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67456"/>
              </p:ext>
            </p:extLst>
          </p:nvPr>
        </p:nvGraphicFramePr>
        <p:xfrm>
          <a:off x="609600" y="1371600"/>
          <a:ext cx="109728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521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52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43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Plummer block bearing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algn="l" fontAlgn="t"/>
                      <a:endParaRPr lang="en-ZA" sz="10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43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61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Screw Conveyors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Transfers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8298"/>
              </p:ext>
            </p:extLst>
          </p:nvPr>
        </p:nvGraphicFramePr>
        <p:xfrm>
          <a:off x="609600" y="1371600"/>
          <a:ext cx="10972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9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9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521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52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43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Plummer block bearing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algn="l" fontAlgn="t"/>
                      <a:endParaRPr lang="en-ZA" sz="10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43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  <a:p>
                      <a:pPr algn="l" fontAlgn="t"/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88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622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Coal Tippler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Coal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56336"/>
              </p:ext>
            </p:extLst>
          </p:nvPr>
        </p:nvGraphicFramePr>
        <p:xfrm>
          <a:off x="622005" y="1371600"/>
          <a:ext cx="1096039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543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43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84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Plummer block bearing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012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Open Gears</a:t>
                      </a:r>
                      <a:b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10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10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84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Electric Motor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1012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Gearbox / Reducer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83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Milling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Coal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91333"/>
              </p:ext>
            </p:extLst>
          </p:nvPr>
        </p:nvGraphicFramePr>
        <p:xfrm>
          <a:off x="609600" y="1348440"/>
          <a:ext cx="10972800" cy="497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297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97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7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Mill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trunion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1-7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8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800" b="1" i="0" u="none" strike="noStrike" dirty="0">
                        <a:solidFill>
                          <a:schemeClr val="tx2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Mill Bearing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80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1" i="0" u="none" strike="noStrike" dirty="0">
                          <a:solidFill>
                            <a:schemeClr val="tx2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7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1" u="none" strike="noStrike" kern="1200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07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b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8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07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819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- Plain Bearings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819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1-7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819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07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Fans - Plain Bearings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27000"/>
            <a:ext cx="12192000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641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Jaw Crusher (Primary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67809"/>
              </p:ext>
            </p:extLst>
          </p:nvPr>
        </p:nvGraphicFramePr>
        <p:xfrm>
          <a:off x="606458" y="1371600"/>
          <a:ext cx="10975941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7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7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5579"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79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486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 / Roller bearings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9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900" b="1" u="none" strike="noStrike" dirty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9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486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835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separability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MEP*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9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6835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27000"/>
            <a:ext cx="12192000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260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Blowers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81814"/>
              </p:ext>
            </p:extLst>
          </p:nvPr>
        </p:nvGraphicFramePr>
        <p:xfrm>
          <a:off x="609600" y="1371600"/>
          <a:ext cx="10972800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934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3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20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10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733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/ Bearings (Oil)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20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890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Pumps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98728"/>
              </p:ext>
            </p:extLst>
          </p:nvPr>
        </p:nvGraphicFramePr>
        <p:xfrm>
          <a:off x="609600" y="1371600"/>
          <a:ext cx="10972800" cy="342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4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4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466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66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68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10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68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2/170)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68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72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63801"/>
              </p:ext>
            </p:extLst>
          </p:nvPr>
        </p:nvGraphicFramePr>
        <p:xfrm>
          <a:off x="609600" y="1354125"/>
          <a:ext cx="10972798" cy="207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6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6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949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49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488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10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10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488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Air Compressors</a:t>
            </a:r>
          </a:p>
        </p:txBody>
      </p:sp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210800" y="972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85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5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34166"/>
              </p:ext>
            </p:extLst>
          </p:nvPr>
        </p:nvGraphicFramePr>
        <p:xfrm>
          <a:off x="609600" y="1371600"/>
          <a:ext cx="10972800" cy="487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1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1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013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13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75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75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75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Diesel Engine Oil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35"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10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10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75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75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Turbine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75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Back Up Generators - Diesel &amp; Gas Turbine</a:t>
            </a:r>
          </a:p>
        </p:txBody>
      </p:sp>
      <p:sp>
        <p:nvSpPr>
          <p:cNvPr id="6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210800" y="972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847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15644"/>
              </p:ext>
            </p:extLst>
          </p:nvPr>
        </p:nvGraphicFramePr>
        <p:xfrm>
          <a:off x="609600" y="1413900"/>
          <a:ext cx="10972799" cy="4072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6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6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704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0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58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Cutting fluids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n-US" sz="10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emulsion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 and anti-weld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Anti-rust, anti-corrosion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Anti-sludge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Anti-bacterial</a:t>
                      </a:r>
                      <a:endParaRPr lang="en-US" sz="10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dirty="0" err="1"/>
                        <a:t>Mecafluid</a:t>
                      </a:r>
                      <a:r>
                        <a:rPr lang="en-ZA" sz="1000" dirty="0"/>
                        <a:t> SM 59**</a:t>
                      </a:r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dirty="0" err="1"/>
                        <a:t>Mecafluid</a:t>
                      </a:r>
                      <a:r>
                        <a:rPr lang="en-ZA" sz="1000" dirty="0"/>
                        <a:t> S 2006**</a:t>
                      </a:r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81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34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10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10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34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oils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10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10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endParaRPr lang="en-ZA" sz="10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Machinery Workshops</a:t>
            </a:r>
          </a:p>
        </p:txBody>
      </p:sp>
      <p:sp>
        <p:nvSpPr>
          <p:cNvPr id="8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210800" y="972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62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Cone Crusher (Secondary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58050"/>
              </p:ext>
            </p:extLst>
          </p:nvPr>
        </p:nvGraphicFramePr>
        <p:xfrm>
          <a:off x="609600" y="1371600"/>
          <a:ext cx="109728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718"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18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62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336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9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2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858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4-7EP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series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9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858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9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3858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  </a:t>
                      </a:r>
                    </a:p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15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Gyratory Crusher (Secondary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05712"/>
              </p:ext>
            </p:extLst>
          </p:nvPr>
        </p:nvGraphicFramePr>
        <p:xfrm>
          <a:off x="609600" y="1524000"/>
          <a:ext cx="10972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064"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9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9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9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9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6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3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13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9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13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88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4-7EP</a:t>
                      </a: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FL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9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88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 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9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088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2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Impact Crusher (Secondary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63605"/>
              </p:ext>
            </p:extLst>
          </p:nvPr>
        </p:nvGraphicFramePr>
        <p:xfrm>
          <a:off x="609600" y="1371599"/>
          <a:ext cx="10972799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692"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9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9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9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9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92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6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8" marR="878" marT="878" marB="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6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8" marR="878" marT="878" marB="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9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9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767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8" marR="878" marT="878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9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9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8" marR="878" marT="878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8" marR="878" marT="878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8" marR="878" marT="878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305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8" marR="878" marT="878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4-7EP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FL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9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9525" marR="9525" marT="9525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6305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8" marR="878" marT="878" marB="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</a:t>
                      </a:r>
                      <a:r>
                        <a:rPr lang="en-ZA" sz="9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Syn</a:t>
                      </a:r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PAO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6305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78" marR="878" marT="878" marB="0"/>
                </a:tc>
                <a:tc>
                  <a:txBody>
                    <a:bodyPr/>
                    <a:lstStyle/>
                    <a:p>
                      <a:r>
                        <a:rPr lang="en-US" sz="9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9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900" noProof="0" dirty="0" err="1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9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9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9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06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Breaker Screen / Feeders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Crushing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4923"/>
              </p:ext>
            </p:extLst>
          </p:nvPr>
        </p:nvGraphicFramePr>
        <p:xfrm>
          <a:off x="609600" y="1371600"/>
          <a:ext cx="10972801" cy="31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6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6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9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709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9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9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endParaRPr lang="en-ZA" sz="9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2290"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rtl="0" fontAlgn="ctr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9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9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9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HV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Hydraulic ESF</a:t>
                      </a:r>
                    </a:p>
                    <a:p>
                      <a:pPr algn="l" fontAlgn="t"/>
                      <a:endParaRPr lang="en-ZA" sz="9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27000"/>
            <a:ext cx="12192000" cy="680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695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Stacker / Re-claimer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Storage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75636"/>
              </p:ext>
            </p:extLst>
          </p:nvPr>
        </p:nvGraphicFramePr>
        <p:xfrm>
          <a:off x="609600" y="1371600"/>
          <a:ext cx="10972799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8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574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7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5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</a:t>
                      </a:r>
                      <a:r>
                        <a:rPr lang="en-ZA" sz="10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EP 2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834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834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10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10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834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10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65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650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</a:p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Slideway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42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Collectors (Re-claimer)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Storage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54987"/>
              </p:ext>
            </p:extLst>
          </p:nvPr>
        </p:nvGraphicFramePr>
        <p:xfrm>
          <a:off x="638175" y="1371600"/>
          <a:ext cx="10944226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574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74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4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1000" u="none" strike="noStrike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 4-7 EP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PETRONAS Gear MEP*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FL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Gear </a:t>
                      </a:r>
                      <a:r>
                        <a:rPr lang="en-ZA" sz="1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PAO 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10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10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64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649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</a:t>
                      </a:r>
                      <a:endParaRPr lang="en-ZA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</a:p>
                    <a:p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10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Slideway</a:t>
                      </a:r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Botão de ação: Início 1">
            <a:hlinkClick r:id="" action="ppaction://hlinkshowjump?jump=previousslide" highlightClick="1"/>
          </p:cNvPr>
          <p:cNvSpPr/>
          <p:nvPr/>
        </p:nvSpPr>
        <p:spPr>
          <a:xfrm>
            <a:off x="10189200" y="75600"/>
            <a:ext cx="360000" cy="360000"/>
          </a:xfrm>
          <a:prstGeom prst="actionButtonBeginning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365113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F0DF5DE404F4F9CE3CDE4FDFF513F" ma:contentTypeVersion="0" ma:contentTypeDescription="Create a new document." ma:contentTypeScope="" ma:versionID="a9a616d320ccb473da87bed7c8dd77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sisl xmlns:xsi="http://www.w3.org/2001/XMLSchema-instance" xmlns:xsd="http://www.w3.org/2001/XMLSchema" xmlns="http://www.boldonjames.com/2008/01/sie/internal/label" sislVersion="0" policy="a894df29-9e07-45ae-95a6-4e7eb881815a">
  <element uid="01a40373-b9dd-4b9b-9ec4-eb7a27c52a46" value=""/>
</sis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ED227A-C355-4334-AAAF-87A92E7C74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B2693202-4C90-4E0C-A160-EB9FED31BA97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Template_PowerPoint_Presentation</Template>
  <TotalTime>360</TotalTime>
  <Words>4777</Words>
  <Application>Microsoft Office PowerPoint</Application>
  <PresentationFormat>Widescreen</PresentationFormat>
  <Paragraphs>1821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Verdana</vt:lpstr>
      <vt:lpstr>PETRONAS Default Template</vt:lpstr>
      <vt:lpstr>Quarrying</vt:lpstr>
      <vt:lpstr>Quarrying</vt:lpstr>
      <vt:lpstr>Crushing</vt:lpstr>
      <vt:lpstr>Crushing</vt:lpstr>
      <vt:lpstr>Crushing</vt:lpstr>
      <vt:lpstr>Crushing</vt:lpstr>
      <vt:lpstr>Crushing</vt:lpstr>
      <vt:lpstr>Storage</vt:lpstr>
      <vt:lpstr>Storage</vt:lpstr>
      <vt:lpstr>Milling</vt:lpstr>
      <vt:lpstr>Milling</vt:lpstr>
      <vt:lpstr>Milling</vt:lpstr>
      <vt:lpstr>Firing</vt:lpstr>
      <vt:lpstr>Firing</vt:lpstr>
      <vt:lpstr>Firing</vt:lpstr>
      <vt:lpstr>Firing</vt:lpstr>
      <vt:lpstr>Clinker Cooling</vt:lpstr>
      <vt:lpstr>Clinker Cooling</vt:lpstr>
      <vt:lpstr>Cement Milling</vt:lpstr>
      <vt:lpstr>Cement Milling</vt:lpstr>
      <vt:lpstr>Cement Milling</vt:lpstr>
      <vt:lpstr>Packing</vt:lpstr>
      <vt:lpstr>Packing</vt:lpstr>
      <vt:lpstr>Transfers</vt:lpstr>
      <vt:lpstr>Transfers</vt:lpstr>
      <vt:lpstr>Transfers</vt:lpstr>
      <vt:lpstr>Transfers</vt:lpstr>
      <vt:lpstr>Coal Plant</vt:lpstr>
      <vt:lpstr>Coal Plant</vt:lpstr>
      <vt:lpstr>General</vt:lpstr>
      <vt:lpstr>General</vt:lpstr>
      <vt:lpstr>General</vt:lpstr>
      <vt:lpstr>General</vt:lpstr>
      <vt:lpstr>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Norfaila Bt Hassan (EVP_Downstream/PETH)</dc:creator>
  <cp:lastModifiedBy>Ashlin Darius Govindasamy</cp:lastModifiedBy>
  <cp:revision>85</cp:revision>
  <cp:lastPrinted>2014-04-08T03:31:13Z</cp:lastPrinted>
  <dcterms:created xsi:type="dcterms:W3CDTF">2015-01-06T03:25:52Z</dcterms:created>
  <dcterms:modified xsi:type="dcterms:W3CDTF">2024-04-08T12:27:30Z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0x01010093AF0DF5DE404F4F9CE3CDE4FDFF513F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