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2"/>
  </p:notesMasterIdLst>
  <p:handoutMasterIdLst>
    <p:handoutMasterId r:id="rId33"/>
  </p:handoutMasterIdLst>
  <p:sldIdLst>
    <p:sldId id="414" r:id="rId6"/>
    <p:sldId id="329" r:id="rId7"/>
    <p:sldId id="410" r:id="rId8"/>
    <p:sldId id="420" r:id="rId9"/>
    <p:sldId id="412" r:id="rId10"/>
    <p:sldId id="336" r:id="rId11"/>
    <p:sldId id="334" r:id="rId12"/>
    <p:sldId id="416" r:id="rId13"/>
    <p:sldId id="418" r:id="rId14"/>
    <p:sldId id="344" r:id="rId15"/>
    <p:sldId id="506" r:id="rId16"/>
    <p:sldId id="508" r:id="rId17"/>
    <p:sldId id="510" r:id="rId18"/>
    <p:sldId id="512" r:id="rId19"/>
    <p:sldId id="348" r:id="rId20"/>
    <p:sldId id="352" r:id="rId21"/>
    <p:sldId id="489" r:id="rId22"/>
    <p:sldId id="452" r:id="rId23"/>
    <p:sldId id="495" r:id="rId24"/>
    <p:sldId id="520" r:id="rId25"/>
    <p:sldId id="479" r:id="rId26"/>
    <p:sldId id="545" r:id="rId27"/>
    <p:sldId id="547" r:id="rId28"/>
    <p:sldId id="448" r:id="rId29"/>
    <p:sldId id="446" r:id="rId30"/>
    <p:sldId id="456" r:id="rId31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7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02F"/>
    <a:srgbClr val="E8E8E9"/>
    <a:srgbClr val="CC99FF"/>
    <a:srgbClr val="CC66FF"/>
    <a:srgbClr val="615E9A"/>
    <a:srgbClr val="D4D652"/>
    <a:srgbClr val="CDB686"/>
    <a:srgbClr val="94BDE5"/>
    <a:srgbClr val="402B53"/>
    <a:srgbClr val="684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1" autoAdjust="0"/>
    <p:restoredTop sz="50067" autoAdjust="0"/>
  </p:normalViewPr>
  <p:slideViewPr>
    <p:cSldViewPr>
      <p:cViewPr varScale="1">
        <p:scale>
          <a:sx n="146" d="100"/>
          <a:sy n="146" d="100"/>
        </p:scale>
        <p:origin x="99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91" d="100"/>
          <a:sy n="91" d="100"/>
        </p:scale>
        <p:origin x="-624" y="-108"/>
      </p:cViewPr>
      <p:guideLst>
        <p:guide orient="horz" pos="2207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928" y="0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26DC-C34F-421A-ACE5-6E20E671228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94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928" y="6658294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9E055-C25F-46F7-9789-838019C1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02BD9-51FA-4910-A824-A11CA7F76F98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3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3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CA3D-5882-497C-9ED3-6B30E0923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202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257300"/>
            <a:ext cx="8229600" cy="400050"/>
          </a:xfrm>
        </p:spPr>
        <p:txBody>
          <a:bodyPr>
            <a:no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04800" y="1714500"/>
            <a:ext cx="5638800" cy="40005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92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209800" y="1428750"/>
            <a:ext cx="6439416" cy="400050"/>
          </a:xfrm>
        </p:spPr>
        <p:txBody>
          <a:bodyPr>
            <a:no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2209800" y="1885950"/>
            <a:ext cx="5638800" cy="40005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7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742950"/>
            <a:ext cx="8229600" cy="1257300"/>
          </a:xfrm>
        </p:spPr>
        <p:txBody>
          <a:bodyPr>
            <a:noAutofit/>
          </a:bodyPr>
          <a:lstStyle>
            <a:lvl1pPr marL="0" indent="0" algn="just">
              <a:buNone/>
              <a:defRPr sz="1200"/>
            </a:lvl1pPr>
            <a:lvl2pPr algn="just">
              <a:defRPr sz="1200"/>
            </a:lvl2pPr>
            <a:lvl3pPr algn="just">
              <a:defRPr sz="1200"/>
            </a:lvl3pPr>
            <a:lvl4pPr algn="just">
              <a:defRPr sz="1200"/>
            </a:lvl4pPr>
            <a:lvl5pPr algn="just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000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8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000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8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79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04800" y="1485900"/>
            <a:ext cx="8229600" cy="400050"/>
          </a:xfrm>
        </p:spPr>
        <p:txBody>
          <a:bodyPr>
            <a:noAutofit/>
          </a:bodyPr>
          <a:lstStyle>
            <a:lvl1pPr>
              <a:defRPr sz="255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590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8382000" y="4936309"/>
            <a:ext cx="91440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CE5007E-5B56-4F93-B63B-6CA4521F869C}" type="slidenum">
              <a:rPr lang="en-US" sz="525" b="0" i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en-US" sz="525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457200" y="1543050"/>
            <a:ext cx="8229600" cy="28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400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2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9" r:id="rId6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2100" b="1" kern="1200">
          <a:solidFill>
            <a:srgbClr val="00B1A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0000" y="730800"/>
            <a:ext cx="8229600" cy="1257300"/>
          </a:xfrm>
        </p:spPr>
        <p:txBody>
          <a:bodyPr/>
          <a:lstStyle/>
          <a:p>
            <a:r>
              <a:rPr lang="en-ZA" dirty="0"/>
              <a:t>Coal Tippler	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Coal Yard - Transport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63548"/>
              </p:ext>
            </p:extLst>
          </p:nvPr>
        </p:nvGraphicFramePr>
        <p:xfrm>
          <a:off x="450000" y="1217838"/>
          <a:ext cx="8222400" cy="251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5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4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4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7924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24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153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Plummer block bearing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224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Gears</a:t>
                      </a:r>
                      <a:b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153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224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</a:t>
                      </a: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74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Boiler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Steam Generation Plant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59728"/>
              </p:ext>
            </p:extLst>
          </p:nvPr>
        </p:nvGraphicFramePr>
        <p:xfrm>
          <a:off x="457200" y="1200150"/>
          <a:ext cx="8229601" cy="94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Dampers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</a:t>
                      </a:r>
                      <a:r>
                        <a:rPr lang="en-US" sz="7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life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Pressure relief valves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lubricants (white)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</a:t>
                      </a:r>
                      <a:r>
                        <a:rPr lang="en-US" sz="7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life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</a:t>
                      </a:r>
                    </a:p>
                    <a:p>
                      <a:pPr algn="l" rtl="0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u="none" strike="noStrike" kern="12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86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Feed water &amp; Condensate Pumps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Steam Generation Plant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226345"/>
              </p:ext>
            </p:extLst>
          </p:nvPr>
        </p:nvGraphicFramePr>
        <p:xfrm>
          <a:off x="457200" y="1200150"/>
          <a:ext cx="8229600" cy="24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Turbine Drive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CaSx</a:t>
                      </a:r>
                      <a:endParaRPr lang="en-ZA" sz="700" u="none" strike="noStrike" kern="12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 (Variable Speed)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700" u="none" strike="noStrike" kern="12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260516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Soot Blower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Steam Generation Plant</a:t>
            </a:r>
            <a:endParaRPr lang="en-ZA" sz="1200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40174"/>
              </p:ext>
            </p:extLst>
          </p:nvPr>
        </p:nvGraphicFramePr>
        <p:xfrm>
          <a:off x="457200" y="1200150"/>
          <a:ext cx="8229601" cy="13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 (Grease)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Clay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b="1" u="none" strike="noStrike" kern="1200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 (oil)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</a:t>
                      </a:r>
                      <a:r>
                        <a:rPr lang="en-ZA" sz="70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4-7 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b="1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WI </a:t>
                      </a:r>
                      <a:endParaRPr lang="en-ZA" sz="7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1" u="none" strike="noStrike" kern="1200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1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1" u="none" strike="noStrike" kern="1200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1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1" u="none" strike="noStrike" kern="1200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298588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Draught Group - Fans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Steam Generation Plant</a:t>
            </a: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01935"/>
              </p:ext>
            </p:extLst>
          </p:nvPr>
        </p:nvGraphicFramePr>
        <p:xfrm>
          <a:off x="457200" y="1200150"/>
          <a:ext cx="8229599" cy="36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Primary Air Fan Bearings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6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Secondary Air Fan Bearings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1" u="none" strike="noStrike" kern="1200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Forced</a:t>
                      </a:r>
                      <a:r>
                        <a:rPr lang="en-ZA" sz="6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Draught Fan Bearings  (grease)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6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Forced</a:t>
                      </a:r>
                      <a:r>
                        <a:rPr lang="en-ZA" sz="6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Draught Fan Bearings  (oil)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6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6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6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6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Induced Draught Fan Bearings  (grease)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6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Induced Draught Fan Bearings  (oil)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 (oil)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  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 (grease)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1 and 3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oil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centrifugal force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PE HS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 (Grease)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 (Oil)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32 or 46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properties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58232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Pre-Heater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Steam Generation Plant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042485"/>
              </p:ext>
            </p:extLst>
          </p:nvPr>
        </p:nvGraphicFramePr>
        <p:xfrm>
          <a:off x="470262" y="1216950"/>
          <a:ext cx="8216537" cy="2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5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1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1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1/1500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</a:t>
                      </a:r>
                      <a:r>
                        <a:rPr lang="en-ZA" sz="70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in circulating system)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PAG 680</a:t>
                      </a:r>
                      <a:r>
                        <a:rPr lang="en-ZA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algn="l" fontAlgn="t"/>
                      <a:endParaRPr lang="en-ZA" sz="7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Worm Gearbox / Reducer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WI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378299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Turbine &amp; Generator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Power Generation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18281"/>
              </p:ext>
            </p:extLst>
          </p:nvPr>
        </p:nvGraphicFramePr>
        <p:xfrm>
          <a:off x="457200" y="1229310"/>
          <a:ext cx="8229601" cy="17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Turbine Control System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properties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2836224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Transformer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Voltage step up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83756"/>
              </p:ext>
            </p:extLst>
          </p:nvPr>
        </p:nvGraphicFramePr>
        <p:xfrm>
          <a:off x="474616" y="1221690"/>
          <a:ext cx="8212183" cy="99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2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Reservoir (Uninhibited)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IEC 60296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Elektron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Reservoir (Inhibited)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IEC 60296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Elektron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X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92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Fans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Water Supply - Cooling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42921"/>
              </p:ext>
            </p:extLst>
          </p:nvPr>
        </p:nvGraphicFramePr>
        <p:xfrm>
          <a:off x="457200" y="1200150"/>
          <a:ext cx="8229599" cy="14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06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Drum Screen Strainer / Rack Rake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Water Supply</a:t>
            </a:r>
            <a:endParaRPr lang="en-ZA" b="0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46091"/>
              </p:ext>
            </p:extLst>
          </p:nvPr>
        </p:nvGraphicFramePr>
        <p:xfrm>
          <a:off x="457200" y="1200150"/>
          <a:ext cx="8229600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05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087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Emission 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Flue gas path and cleaning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027785"/>
              </p:ext>
            </p:extLst>
          </p:nvPr>
        </p:nvGraphicFramePr>
        <p:xfrm>
          <a:off x="457200" y="1178460"/>
          <a:ext cx="8229600" cy="16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05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pPr algn="l" rtl="0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27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Dump Truck, Wheel Loaders, Front End Loaders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Coal Yard - Transport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84321"/>
              </p:ext>
            </p:extLst>
          </p:nvPr>
        </p:nvGraphicFramePr>
        <p:xfrm>
          <a:off x="470263" y="1200150"/>
          <a:ext cx="8216538" cy="286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5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5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Converter</a:t>
                      </a: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SAE 30</a:t>
                      </a:r>
                      <a:endParaRPr lang="en-ZA" sz="7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TO-4 series</a:t>
                      </a:r>
                      <a:endParaRPr lang="en-ZA" sz="7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marL="171450" lvl="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Long drain intervals</a:t>
                      </a:r>
                      <a:endParaRPr lang="en-ZA" sz="7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71450" lvl="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High temperature handling</a:t>
                      </a:r>
                      <a:endParaRPr lang="en-ZA" sz="7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71450" lvl="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High load capability</a:t>
                      </a:r>
                      <a:endParaRPr lang="en-ZA" sz="7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PETRONAS </a:t>
                      </a:r>
                      <a:r>
                        <a:rPr lang="en-ZA" sz="7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Powertrans</a:t>
                      </a: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 T4 </a:t>
                      </a: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-</a:t>
                      </a: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-</a:t>
                      </a:r>
                    </a:p>
                  </a:txBody>
                  <a:tcPr marL="27146" marR="27146" marT="27146" marB="271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Engine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periods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Maintenance in the field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Urania 5000 E 15W40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 Up Ready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Final Drive</a:t>
                      </a: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SAE 50</a:t>
                      </a:r>
                      <a:endParaRPr lang="en-ZA" sz="7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TO-4 series</a:t>
                      </a:r>
                      <a:endParaRPr lang="en-ZA" sz="7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marL="171450" lvl="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Long drain intervals</a:t>
                      </a:r>
                      <a:endParaRPr lang="en-ZA" sz="7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71450" lvl="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High temperature handling</a:t>
                      </a:r>
                      <a:endParaRPr lang="en-ZA" sz="7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71450" lvl="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High load capability</a:t>
                      </a:r>
                      <a:endParaRPr lang="en-ZA" sz="7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PETRONAS </a:t>
                      </a:r>
                      <a:r>
                        <a:rPr lang="en-ZA" sz="7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Powertrans</a:t>
                      </a: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 T4 ** </a:t>
                      </a: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-</a:t>
                      </a: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-</a:t>
                      </a:r>
                    </a:p>
                  </a:txBody>
                  <a:tcPr marL="27146" marR="27146" marT="27146" marB="2714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7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Grease points</a:t>
                      </a: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NLGI 2 EP</a:t>
                      </a:r>
                      <a:endParaRPr lang="en-ZA" sz="7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marL="171450" lvl="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With solid lubricants</a:t>
                      </a:r>
                      <a:endParaRPr lang="en-ZA" sz="7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71450" lvl="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Water tolerance</a:t>
                      </a:r>
                      <a:endParaRPr lang="en-ZA" sz="7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71450" lvl="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High load capability</a:t>
                      </a:r>
                      <a:endParaRPr lang="en-ZA" sz="7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PETRONAS Grease </a:t>
                      </a:r>
                      <a:r>
                        <a:rPr lang="en-ZA" sz="7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LiX</a:t>
                      </a: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 MEP </a:t>
                      </a: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PETRONAS Grease </a:t>
                      </a:r>
                      <a:r>
                        <a:rPr lang="en-ZA" sz="7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LiCa</a:t>
                      </a: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 MG HL</a:t>
                      </a: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7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PETRONAS Grease LiCa MG XHL</a:t>
                      </a:r>
                    </a:p>
                  </a:txBody>
                  <a:tcPr marL="27146" marR="27146" marT="27146" marB="2714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7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Hydraulics / Steering</a:t>
                      </a: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SAE 10W</a:t>
                      </a:r>
                      <a:endParaRPr lang="en-ZA" sz="7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TO-4 series</a:t>
                      </a:r>
                      <a:endParaRPr lang="en-ZA" sz="7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marL="171450" lvl="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Long drain intervals</a:t>
                      </a:r>
                      <a:endParaRPr lang="en-ZA" sz="7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71450" lvl="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High temperature handling</a:t>
                      </a:r>
                      <a:endParaRPr lang="en-ZA" sz="7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71450" lvl="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High load capability</a:t>
                      </a:r>
                      <a:endParaRPr lang="en-ZA" sz="7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PETRONAS </a:t>
                      </a:r>
                      <a:r>
                        <a:rPr lang="en-ZA" sz="7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Powertrans</a:t>
                      </a: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 T4 10W </a:t>
                      </a: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-</a:t>
                      </a: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-</a:t>
                      </a:r>
                    </a:p>
                  </a:txBody>
                  <a:tcPr marL="27146" marR="27146" marT="27146" marB="2714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Transmission</a:t>
                      </a: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SAE 30</a:t>
                      </a:r>
                      <a:endParaRPr lang="en-ZA" sz="7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TO-4 series</a:t>
                      </a:r>
                      <a:endParaRPr lang="en-ZA" sz="7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marL="171450" lvl="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Long drain intervals</a:t>
                      </a:r>
                      <a:endParaRPr lang="en-ZA" sz="7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71450" lvl="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High temperature handling</a:t>
                      </a:r>
                      <a:endParaRPr lang="en-ZA" sz="7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71450" lvl="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High load capability</a:t>
                      </a:r>
                      <a:endParaRPr lang="en-ZA" sz="7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PETRONAS </a:t>
                      </a:r>
                      <a:r>
                        <a:rPr lang="en-ZA" sz="7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Powertrans</a:t>
                      </a: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 T4 30W ** </a:t>
                      </a: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-</a:t>
                      </a:r>
                    </a:p>
                  </a:txBody>
                  <a:tcPr marL="27146" marR="27146" marT="27146" marB="2714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</a:rPr>
                        <a:t>-</a:t>
                      </a:r>
                    </a:p>
                  </a:txBody>
                  <a:tcPr marL="27146" marR="27146" marT="27146" marB="2714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169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Electrostatic Precipitators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Flue gas path and cleaning</a:t>
            </a:r>
          </a:p>
        </p:txBody>
      </p:sp>
      <p:graphicFrame>
        <p:nvGraphicFramePr>
          <p:cNvPr id="8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871223"/>
              </p:ext>
            </p:extLst>
          </p:nvPr>
        </p:nvGraphicFramePr>
        <p:xfrm>
          <a:off x="457200" y="1183590"/>
          <a:ext cx="8229600" cy="18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Rapper Bearings (Grease)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CaSx</a:t>
                      </a:r>
                      <a:endParaRPr lang="en-ZA" sz="7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 (grease)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PAG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CaSx</a:t>
                      </a:r>
                      <a:endParaRPr lang="en-ZA" sz="7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337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Ash crusher, scraper chains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Ash Handling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58790"/>
              </p:ext>
            </p:extLst>
          </p:nvPr>
        </p:nvGraphicFramePr>
        <p:xfrm>
          <a:off x="457200" y="1200150"/>
          <a:ext cx="8229599" cy="25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Crusher Bearings (Grease)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Chains / Sprockets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68 and 220</a:t>
                      </a:r>
                    </a:p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 Machine Spec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7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Slideway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</a:t>
                      </a:r>
                      <a:r>
                        <a:rPr lang="en-ZA" sz="70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4-7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700" u="none" strike="noStrike" kern="12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</a:p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7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576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Blowers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83901"/>
              </p:ext>
            </p:extLst>
          </p:nvPr>
        </p:nvGraphicFramePr>
        <p:xfrm>
          <a:off x="457200" y="1200150"/>
          <a:ext cx="8229601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2/170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 / Bearings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897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Pumps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99336"/>
              </p:ext>
            </p:extLst>
          </p:nvPr>
        </p:nvGraphicFramePr>
        <p:xfrm>
          <a:off x="457200" y="1200150"/>
          <a:ext cx="8229599" cy="14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68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HV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ESF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2/170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581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Air Compressors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55646"/>
              </p:ext>
            </p:extLst>
          </p:nvPr>
        </p:nvGraphicFramePr>
        <p:xfrm>
          <a:off x="478971" y="1200150"/>
          <a:ext cx="8207830" cy="10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6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6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6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Air compressor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51506-VDL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Foam</a:t>
                      </a:r>
                      <a:r>
                        <a:rPr lang="en-US" sz="7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tendencies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M2 </a:t>
                      </a:r>
                    </a:p>
                    <a:p>
                      <a:pPr algn="l" fontAlgn="t"/>
                      <a:endParaRPr lang="pt-BR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M4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Syn PAO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295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Back Up Generators - Diesel &amp; Gas Turbine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5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18697"/>
              </p:ext>
            </p:extLst>
          </p:nvPr>
        </p:nvGraphicFramePr>
        <p:xfrm>
          <a:off x="457200" y="1200150"/>
          <a:ext cx="8229602" cy="286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Diesel Engine Oil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Gas Turbine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properties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860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Machinery Workshops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43134"/>
              </p:ext>
            </p:extLst>
          </p:nvPr>
        </p:nvGraphicFramePr>
        <p:xfrm>
          <a:off x="457200" y="1200150"/>
          <a:ext cx="8229599" cy="187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Cutting fluids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endParaRPr lang="en-US" sz="6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emulsion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Excellent lubricity and anti-weld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Anti-rust, anti-corrosion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Anti-sludge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Anti-bacterial</a:t>
                      </a:r>
                      <a:endParaRPr lang="en-US" sz="6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dirty="0" err="1"/>
                        <a:t>Mecafluid</a:t>
                      </a:r>
                      <a:r>
                        <a:rPr lang="en-ZA" sz="600" dirty="0"/>
                        <a:t> SM 59 **</a:t>
                      </a:r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dirty="0" err="1"/>
                        <a:t>Mecafluid</a:t>
                      </a:r>
                      <a:r>
                        <a:rPr lang="en-ZA" sz="600" dirty="0"/>
                        <a:t> S 2006 **</a:t>
                      </a:r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7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HM</a:t>
                      </a:r>
                      <a:r>
                        <a:rPr lang="en-US" sz="6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specification</a:t>
                      </a:r>
                      <a:endParaRPr lang="en-US" sz="6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 way oils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68 and 220</a:t>
                      </a:r>
                    </a:p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 Machine Spec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6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6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Slideway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55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Stacker / </a:t>
            </a:r>
            <a:r>
              <a:rPr lang="en-ZA" dirty="0" err="1"/>
              <a:t>Reclaimer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Coal Yard - Transfers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37830"/>
              </p:ext>
            </p:extLst>
          </p:nvPr>
        </p:nvGraphicFramePr>
        <p:xfrm>
          <a:off x="457200" y="1200150"/>
          <a:ext cx="8229601" cy="376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2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 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Cables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OIPEEC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 penetration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Elasticity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GEP 2.5</a:t>
                      </a:r>
                    </a:p>
                    <a:p>
                      <a:pPr algn="l" fontAlgn="t"/>
                      <a:endParaRPr lang="en-ZA" sz="7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(Stationary)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 / 68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viscosity index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and dust tolerance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HV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ESF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Slewing Ring Bearing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load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White solids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Thermal and 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-PETRONAS Grease </a:t>
                      </a:r>
                      <a:r>
                        <a:rPr lang="en-ZA" sz="7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HL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XHL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Reclaimer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Chains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life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Semi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5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Silos and stock piles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Coal Yard - Storage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24467"/>
              </p:ext>
            </p:extLst>
          </p:nvPr>
        </p:nvGraphicFramePr>
        <p:xfrm>
          <a:off x="476249" y="1200150"/>
          <a:ext cx="8191501" cy="2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u="none" strike="noStrike" kern="12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 drives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(stationary)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 / 68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viscosity index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0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Feeders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Coal Yard - Transfers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231248"/>
              </p:ext>
            </p:extLst>
          </p:nvPr>
        </p:nvGraphicFramePr>
        <p:xfrm>
          <a:off x="457200" y="1200150"/>
          <a:ext cx="8229598" cy="35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3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 (Grease)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CG 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 and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oil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centrifugal force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PE HS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 (oil)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(stationary)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 / 68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viscosity index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and dust tolerance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HV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ESF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Reclaimer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Chains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life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61675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Crusher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Coal Yard - Crushing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8987"/>
              </p:ext>
            </p:extLst>
          </p:nvPr>
        </p:nvGraphicFramePr>
        <p:xfrm>
          <a:off x="457200" y="1200150"/>
          <a:ext cx="8229599" cy="25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u="none" strike="noStrike" kern="12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(Stationary)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 / 68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viscosity index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356028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Conveyors / Handlers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Coal Yard - Transfers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65184"/>
              </p:ext>
            </p:extLst>
          </p:nvPr>
        </p:nvGraphicFramePr>
        <p:xfrm>
          <a:off x="457200" y="1082184"/>
          <a:ext cx="8229599" cy="3581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6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</a:t>
                      </a:r>
                      <a:endParaRPr lang="en-ZA" sz="600" u="none" strike="noStrike" kern="12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 (Oil)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93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 (Grease)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1 and 3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oil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centrifugal force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PE HS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(Stationary)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 / 68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viscosity index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</a:p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6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6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6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30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Conveyor Back stop</a:t>
                      </a:r>
                    </a:p>
                  </a:txBody>
                  <a:tcPr marL="659" marR="659" marT="659" marB="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32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Pulveriser (Vertical)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Coal Pulverising</a:t>
            </a: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67081"/>
              </p:ext>
            </p:extLst>
          </p:nvPr>
        </p:nvGraphicFramePr>
        <p:xfrm>
          <a:off x="457200" y="1180350"/>
          <a:ext cx="8229599" cy="27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b="1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lubricants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Shock loading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1" u="none" strike="noStrike" kern="1200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1" u="none" strike="noStrike" kern="1200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1/1500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(stationary)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 / 68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viscosity index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 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 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306326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Ball Mill / Tube Mill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Coal Pulverising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93318"/>
              </p:ext>
            </p:extLst>
          </p:nvPr>
        </p:nvGraphicFramePr>
        <p:xfrm>
          <a:off x="457200" y="1095279"/>
          <a:ext cx="8229601" cy="33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9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6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6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6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6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Thrust Bearing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6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6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6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6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</a:p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6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600" u="none" strike="noStrike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1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6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6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6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 (grease)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1 and 3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oil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centrifugal force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PE HS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 (Grease)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 (Oil)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32 or 46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properties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6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6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1766857641"/>
      </p:ext>
    </p:extLst>
  </p:cSld>
  <p:clrMapOvr>
    <a:masterClrMapping/>
  </p:clrMapOvr>
</p:sld>
</file>

<file path=ppt/theme/theme1.xml><?xml version="1.0" encoding="utf-8"?>
<a:theme xmlns:a="http://schemas.openxmlformats.org/drawingml/2006/main" name="PETRONAS Default Template">
  <a:themeElements>
    <a:clrScheme name="PETRONAS">
      <a:dk1>
        <a:srgbClr val="333333"/>
      </a:dk1>
      <a:lt1>
        <a:srgbClr val="FFFFFF"/>
      </a:lt1>
      <a:dk2>
        <a:srgbClr val="00B1A9"/>
      </a:dk2>
      <a:lt2>
        <a:srgbClr val="FFFFFF"/>
      </a:lt2>
      <a:accent1>
        <a:srgbClr val="402B53"/>
      </a:accent1>
      <a:accent2>
        <a:srgbClr val="68468B"/>
      </a:accent2>
      <a:accent3>
        <a:srgbClr val="615E9A"/>
      </a:accent3>
      <a:accent4>
        <a:srgbClr val="94BDE5"/>
      </a:accent4>
      <a:accent5>
        <a:srgbClr val="3A5441"/>
      </a:accent5>
      <a:accent6>
        <a:srgbClr val="D4D652"/>
      </a:accent6>
      <a:hlink>
        <a:srgbClr val="0000FF"/>
      </a:hlink>
      <a:folHlink>
        <a:srgbClr val="800080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S_POWERPOINT_2014_Verdana (cropped).pptx" id="{4F3C02E4-4AD6-476C-A6BE-40B09D8BD9D3}" vid="{BD33EC4C-5F21-4062-9DFF-AC0D9EE6A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ED2CE278BF7645949FF48407ACF404" ma:contentTypeVersion="0" ma:contentTypeDescription="Create a new document." ma:contentTypeScope="" ma:versionID="da576ff0bfc29ae747c76780365ba1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
</file>

<file path=customXml/itemProps1.xml><?xml version="1.0" encoding="utf-8"?>
<ds:datastoreItem xmlns:ds="http://schemas.openxmlformats.org/officeDocument/2006/customXml" ds:itemID="{B2693202-4C90-4E0C-A160-EB9FED31BA97}">
  <ds:schemaRefs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A8D088F-EBD4-404A-A48D-936FC984F2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CA0CE2-4164-4DBC-B988-294D2D2E99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BAC25FE7-E72F-4052-B665-9E79FBDB0A64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</TotalTime>
  <Words>3578</Words>
  <Application>Microsoft Office PowerPoint</Application>
  <PresentationFormat>On-screen Show (16:9)</PresentationFormat>
  <Paragraphs>1333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Verdana</vt:lpstr>
      <vt:lpstr>PETRONAS Default Template</vt:lpstr>
      <vt:lpstr>Coal Yard - Transport</vt:lpstr>
      <vt:lpstr>Coal Yard - Transport</vt:lpstr>
      <vt:lpstr>Coal Yard - Transfers</vt:lpstr>
      <vt:lpstr>Coal Yard - Storage</vt:lpstr>
      <vt:lpstr>Coal Yard - Transfers</vt:lpstr>
      <vt:lpstr>Coal Yard - Crushing</vt:lpstr>
      <vt:lpstr>Coal Yard - Transfers</vt:lpstr>
      <vt:lpstr>Coal Pulverising</vt:lpstr>
      <vt:lpstr>Coal Pulverising</vt:lpstr>
      <vt:lpstr>Steam Generation Plant</vt:lpstr>
      <vt:lpstr>Steam Generation Plant</vt:lpstr>
      <vt:lpstr>Steam Generation Plant</vt:lpstr>
      <vt:lpstr>Steam Generation Plant</vt:lpstr>
      <vt:lpstr>Steam Generation Plant</vt:lpstr>
      <vt:lpstr>Power Generation</vt:lpstr>
      <vt:lpstr>Voltage step up</vt:lpstr>
      <vt:lpstr>Water Supply - Cooling</vt:lpstr>
      <vt:lpstr>Water Supply</vt:lpstr>
      <vt:lpstr>Flue gas path and cleaning</vt:lpstr>
      <vt:lpstr>Flue gas path and cleaning</vt:lpstr>
      <vt:lpstr>Ash Handling</vt:lpstr>
      <vt:lpstr>General</vt:lpstr>
      <vt:lpstr>General</vt:lpstr>
      <vt:lpstr>General</vt:lpstr>
      <vt:lpstr>General</vt:lpstr>
      <vt:lpstr>General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P37r0n45DCS_Open</dc:subject>
  <dc:creator>Samantha.Evans@engenoil.com</dc:creator>
  <cp:lastModifiedBy>Ashlin Darius Govindasamy</cp:lastModifiedBy>
  <cp:revision>614</cp:revision>
  <cp:lastPrinted>2014-04-08T03:31:13Z</cp:lastPrinted>
  <dcterms:created xsi:type="dcterms:W3CDTF">2015-01-06T03:25:52Z</dcterms:created>
  <dcterms:modified xsi:type="dcterms:W3CDTF">2024-04-08T12:31:19Z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0x010100C0ED2CE278BF7645949FF48407ACF404</vt:lpwstr>
  </property>
  <property fmtid="{D5CDD505-2E9C-101B-9397-08002B2CF9AE}" pid="3" name="docIndexRef">
    <vt:lpwstr>21665506-dcc7-4254-b937-0dc6516a0a8b</vt:lpwstr>
  </property>
  <property fmtid="{D5CDD505-2E9C-101B-9397-08002B2CF9AE}" pid="4" name="bjSaver">
    <vt:lpwstr>64pn7ybKpPo8UuuHeFpMaho8ltPdKMg+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policy="a894df29-9e07-45ae-95a6-4e7eb881815a" xmlns="http://www.boldonjames.com/2008/01/sie/i</vt:lpwstr>
  </property>
  <property fmtid="{D5CDD505-2E9C-101B-9397-08002B2CF9AE}" pid="6" name="bjDocumentLabelXML-0">
    <vt:lpwstr>nternal/label"&gt;&lt;element uid="01a40373-b9dd-4b9b-9ec4-eb7a27c52a46" value="" /&gt;&lt;/sisl&gt;</vt:lpwstr>
  </property>
  <property fmtid="{D5CDD505-2E9C-101B-9397-08002B2CF9AE}" pid="7" name="bjDocumentSecurityLabel">
    <vt:lpwstr>[Open] </vt:lpwstr>
  </property>
  <property fmtid="{D5CDD505-2E9C-101B-9397-08002B2CF9AE}" pid="8" name="DCSMetadata">
    <vt:lpwstr>P37r0n45DCS_Open</vt:lpwstr>
  </property>
</Properties>
</file>