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796" r:id="rId6"/>
    <p:sldId id="760" r:id="rId7"/>
    <p:sldId id="762" r:id="rId8"/>
    <p:sldId id="693" r:id="rId9"/>
    <p:sldId id="758" r:id="rId10"/>
    <p:sldId id="576" r:id="rId11"/>
    <p:sldId id="580" r:id="rId12"/>
    <p:sldId id="582" r:id="rId13"/>
    <p:sldId id="763" r:id="rId14"/>
    <p:sldId id="699" r:id="rId15"/>
    <p:sldId id="695" r:id="rId16"/>
    <p:sldId id="697" r:id="rId17"/>
    <p:sldId id="768" r:id="rId18"/>
    <p:sldId id="701" r:id="rId19"/>
    <p:sldId id="772" r:id="rId20"/>
    <p:sldId id="802" r:id="rId21"/>
    <p:sldId id="770" r:id="rId22"/>
    <p:sldId id="756" r:id="rId23"/>
    <p:sldId id="689" r:id="rId24"/>
    <p:sldId id="705" r:id="rId2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000000"/>
    <a:srgbClr val="615E9A"/>
    <a:srgbClr val="F2B02F"/>
    <a:srgbClr val="E8E8E9"/>
    <a:srgbClr val="CECDD1"/>
    <a:srgbClr val="D4D652"/>
    <a:srgbClr val="CDB686"/>
    <a:srgbClr val="94B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55" autoAdjust="0"/>
    <p:restoredTop sz="97542" autoAdjust="0"/>
  </p:normalViewPr>
  <p:slideViewPr>
    <p:cSldViewPr>
      <p:cViewPr varScale="1">
        <p:scale>
          <a:sx n="106" d="100"/>
          <a:sy n="106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579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  <p:guide orient="horz" pos="2140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6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6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2012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00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0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2860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905000"/>
            <a:ext cx="6439416" cy="533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25146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981200"/>
            <a:ext cx="8229600" cy="533400"/>
          </a:xfrm>
        </p:spPr>
        <p:txBody>
          <a:bodyPr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6581745"/>
            <a:ext cx="914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700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7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2 Stroke Main propulsion engine system  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Marine - Shipping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88680"/>
              </p:ext>
            </p:extLst>
          </p:nvPr>
        </p:nvGraphicFramePr>
        <p:xfrm>
          <a:off x="188268" y="1550880"/>
          <a:ext cx="8819999" cy="154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954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/>
                        <a:t>Crosshead Marine Diesel Engine (Cylinder 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TBN 70 or 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Silub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50-100LS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/>
                        <a:t>Crosshead Marine Diesel Engine (System 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SAE 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TBN 6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Disrol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6 LS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429000"/>
            <a:ext cx="350520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04" y="5515897"/>
            <a:ext cx="1061287" cy="1037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4614"/>
            <a:ext cx="3962400" cy="3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1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Gears - Reduction gears, Crane Slewing gears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70547"/>
              </p:ext>
            </p:extLst>
          </p:nvPr>
        </p:nvGraphicFramePr>
        <p:xfrm>
          <a:off x="162001" y="1524000"/>
          <a:ext cx="8819999" cy="2182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224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2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5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Gear Drives</a:t>
                      </a:r>
                    </a:p>
                  </a:txBody>
                  <a:tcPr marL="9258" marR="9258" marT="9258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PAG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51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Worm Gear Drives</a:t>
                      </a: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</a:t>
                      </a: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kern="12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8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8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</a:t>
                      </a:r>
                    </a:p>
                    <a:p>
                      <a:pPr algn="l" fontAlgn="t"/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51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gears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(white solids)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8" t="3150" r="12860" b="3412"/>
          <a:stretch/>
        </p:blipFill>
        <p:spPr bwMode="auto">
          <a:xfrm>
            <a:off x="6526774" y="3859996"/>
            <a:ext cx="2286000" cy="234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87" y="3813918"/>
            <a:ext cx="2667000" cy="2451287"/>
          </a:xfrm>
          <a:prstGeom prst="rect">
            <a:avLst/>
          </a:prstGeom>
        </p:spPr>
      </p:pic>
      <p:sp>
        <p:nvSpPr>
          <p:cNvPr id="2" name="AutoShape 2" descr="Image result for Images of Crane slewing gears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849586"/>
            <a:ext cx="2744886" cy="23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Cables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88873"/>
              </p:ext>
            </p:extLst>
          </p:nvPr>
        </p:nvGraphicFramePr>
        <p:xfrm>
          <a:off x="162001" y="1440000"/>
          <a:ext cx="8819999" cy="9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Marine guidelines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PETRONAS WR EF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07" y="2952000"/>
            <a:ext cx="4653794" cy="261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5" y="2952000"/>
            <a:ext cx="3937299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5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Hydraulics </a:t>
            </a:r>
            <a:r>
              <a:rPr lang="en-ZA" sz="1050" dirty="0"/>
              <a:t>- </a:t>
            </a:r>
            <a:r>
              <a:rPr lang="en-ZA" sz="1050" dirty="0">
                <a:solidFill>
                  <a:srgbClr val="000000"/>
                </a:solidFill>
              </a:rPr>
              <a:t>Winch and Windlass drives, Deck cranes, tween and lifting decks, Cargo valve control systems,  Main Engine control systems, Cargo hatch systems, Controllable pitch propellers, Bow thrusters</a:t>
            </a:r>
            <a:endParaRPr lang="en-ZA" sz="1050" dirty="0"/>
          </a:p>
          <a:p>
            <a:pPr lvl="0"/>
            <a:endParaRPr lang="en-ZA" sz="1050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99080"/>
              </p:ext>
            </p:extLst>
          </p:nvPr>
        </p:nvGraphicFramePr>
        <p:xfrm>
          <a:off x="152401" y="1524001"/>
          <a:ext cx="8829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6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6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905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67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764">
                <a:tc>
                  <a:txBody>
                    <a:bodyPr/>
                    <a:lstStyle/>
                    <a:p>
                      <a:pPr algn="l" fontAlgn="ctr"/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Hydraulics</a:t>
                      </a:r>
                    </a:p>
                  </a:txBody>
                  <a:tcPr marL="9258" marR="9258" marT="9258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6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52" y="3276601"/>
            <a:ext cx="5383332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Fuel transfer, oil, Ballast, Bilge and Cooling Pumps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3244"/>
              </p:ext>
            </p:extLst>
          </p:nvPr>
        </p:nvGraphicFramePr>
        <p:xfrm>
          <a:off x="162001" y="1495483"/>
          <a:ext cx="8819999" cy="193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089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8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4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4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4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69" y="3726881"/>
            <a:ext cx="3575531" cy="26816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26881"/>
            <a:ext cx="4025139" cy="26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Heat Transfer Equipment – </a:t>
            </a:r>
            <a:r>
              <a:rPr lang="en-ZA" dirty="0" err="1"/>
              <a:t>Thermo</a:t>
            </a:r>
            <a:r>
              <a:rPr lang="en-ZA" dirty="0"/>
              <a:t> Pack and Tank Heating coils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34022"/>
              </p:ext>
            </p:extLst>
          </p:nvPr>
        </p:nvGraphicFramePr>
        <p:xfrm>
          <a:off x="162001" y="1752600"/>
          <a:ext cx="881999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714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1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972">
                <a:tc>
                  <a:txBody>
                    <a:bodyPr/>
                    <a:lstStyle/>
                    <a:p>
                      <a:pPr algn="l" fontAlgn="ctr"/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Transfer equipment</a:t>
                      </a:r>
                    </a:p>
                  </a:txBody>
                  <a:tcPr marL="9258" marR="9258" marT="9258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 22/32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Mineral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Oxidation stability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Volatility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HTO 22 &amp; 32)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kern="1200" noProof="0" dirty="0">
                        <a:solidFill>
                          <a:schemeClr val="tx2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6" y="3269461"/>
            <a:ext cx="3922404" cy="2964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69461"/>
            <a:ext cx="3937783" cy="29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Ships Tail Shaft 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75987"/>
              </p:ext>
            </p:extLst>
          </p:nvPr>
        </p:nvGraphicFramePr>
        <p:xfrm>
          <a:off x="162001" y="1495483"/>
          <a:ext cx="8819999" cy="96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089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8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4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SYN PAO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85291"/>
            <a:ext cx="51720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58" y="0"/>
            <a:ext cx="8229600" cy="12192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Rudder Stock bearing assembly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1723"/>
              </p:ext>
            </p:extLst>
          </p:nvPr>
        </p:nvGraphicFramePr>
        <p:xfrm>
          <a:off x="162001" y="1066801"/>
          <a:ext cx="8819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294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21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AutoShape 2" descr="Image result for image of a Tug rudder stock"/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0" y="2133600"/>
            <a:ext cx="9144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2" y="2819400"/>
            <a:ext cx="4286250" cy="3219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73" y="2819400"/>
            <a:ext cx="456443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Fuel Fired boiler and economiser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57645"/>
              </p:ext>
            </p:extLst>
          </p:nvPr>
        </p:nvGraphicFramePr>
        <p:xfrm>
          <a:off x="162001" y="1420239"/>
          <a:ext cx="8819999" cy="225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732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3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 Bearings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93" y="3742507"/>
            <a:ext cx="3601953" cy="2701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2" y="3742507"/>
            <a:ext cx="3535149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Cargo Cranes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Coastal Marine Port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82015"/>
              </p:ext>
            </p:extLst>
          </p:nvPr>
        </p:nvGraphicFramePr>
        <p:xfrm>
          <a:off x="162001" y="1440000"/>
          <a:ext cx="8819999" cy="422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79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26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Marine guidelines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/>
                        <a:t>PETRONAS WR EF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Winches (Worm Gear)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Winches (Open Gear)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 1 and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 and 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 separation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 and extreme pressure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MGHL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Winch bearings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/2.5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Calcium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 Lithium Complex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Salt water corrosion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protection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load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Environmentally friendly (where required)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Tutela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WB Grease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 </a:t>
                      </a:r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15W40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239000" y="5867400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7769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Cargo Cranes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Coastal Marine Port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02305"/>
              </p:ext>
            </p:extLst>
          </p:nvPr>
        </p:nvGraphicFramePr>
        <p:xfrm>
          <a:off x="162001" y="1440000"/>
          <a:ext cx="8819999" cy="31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79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8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9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 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4 Stroke Medium Speed Engines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84808"/>
              </p:ext>
            </p:extLst>
          </p:nvPr>
        </p:nvGraphicFramePr>
        <p:xfrm>
          <a:off x="188268" y="1550880"/>
          <a:ext cx="8819999" cy="154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954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Trunk Piston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Engines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(Medium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Speed)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SAE 40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TBN 15 Fuel S 1-2%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TBN 30 HFO S 2-3%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TBN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40 HFO S &gt;3%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Disrol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15, 30, 40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50 and 55 MS Series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Trunk Piston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Engines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(Medium Speed)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SAE 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TBN 15 Fuel S 1-2%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TBN 30 HFO S 2-3%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TBN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40 HFO S &gt;3%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Disrol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15, 30, 40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MS Series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70720"/>
            <a:ext cx="4114800" cy="29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Conveyors, bucket elevators, screw conveyors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Marine Cargo Services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86400" y="3970907"/>
            <a:ext cx="3495600" cy="2526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27490"/>
              </p:ext>
            </p:extLst>
          </p:nvPr>
        </p:nvGraphicFramePr>
        <p:xfrm>
          <a:off x="162001" y="1440000"/>
          <a:ext cx="8819999" cy="24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43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43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6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7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6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6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 HS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2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3970907"/>
            <a:ext cx="1905000" cy="2900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8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High Speed Power Generation Engines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Coastal Marine - Shipping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20228"/>
              </p:ext>
            </p:extLst>
          </p:nvPr>
        </p:nvGraphicFramePr>
        <p:xfrm>
          <a:off x="162001" y="1440000"/>
          <a:ext cx="8819999" cy="13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-Petronas Grease Li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PU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Diesel Engine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Oil 15W40 / 10W40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Disrol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12 HS 30/40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Disrol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10 HS 15W40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37" y="3276600"/>
            <a:ext cx="4271563" cy="3051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4060200" cy="30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Steering gear and stern tube Equipment 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2009"/>
              </p:ext>
            </p:extLst>
          </p:nvPr>
        </p:nvGraphicFramePr>
        <p:xfrm>
          <a:off x="193852" y="1600200"/>
          <a:ext cx="7573091" cy="283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02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2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58">
                <a:tc>
                  <a:txBody>
                    <a:bodyPr/>
                    <a:lstStyle/>
                    <a:p>
                      <a:r>
                        <a:rPr lang="en-ZA" sz="800" dirty="0"/>
                        <a:t>Steering gear</a:t>
                      </a:r>
                    </a:p>
                    <a:p>
                      <a:endParaRPr lang="en-ZA" sz="800" dirty="0"/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Series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Series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058">
                <a:tc>
                  <a:txBody>
                    <a:bodyPr/>
                    <a:lstStyle/>
                    <a:p>
                      <a:r>
                        <a:rPr lang="en-ZA" sz="800" dirty="0"/>
                        <a:t>Grease points</a:t>
                      </a: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ZA" sz="800" dirty="0"/>
                        <a:t>Stern tube</a:t>
                      </a:r>
                    </a:p>
                  </a:txBody>
                  <a:tcPr marL="9258" marR="9258" marT="9258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dirty="0"/>
                        <a:t>Emulsion @ 60min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dirty="0"/>
                        <a:t>Timken salt water test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dirty="0"/>
                        <a:t>Sea water rust test</a:t>
                      </a:r>
                    </a:p>
                    <a:p>
                      <a:endParaRPr lang="en-ZA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  <a:p>
                      <a:endParaRPr lang="en-ZA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ZA" sz="800" dirty="0" err="1">
                          <a:solidFill>
                            <a:srgbClr val="FF0000"/>
                          </a:solidFill>
                        </a:rPr>
                        <a:t>Disrol</a:t>
                      </a:r>
                      <a:r>
                        <a:rPr lang="en-ZA" sz="800" dirty="0">
                          <a:solidFill>
                            <a:srgbClr val="FF0000"/>
                          </a:solidFill>
                        </a:rPr>
                        <a:t> 6 until new product available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ZA" sz="800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Fans - </a:t>
            </a:r>
            <a:r>
              <a:rPr lang="en-ZA" sz="1400" dirty="0"/>
              <a:t>Axial Flow Fans, Deck Mounting, Centrifugal Fans 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1700"/>
            <a:ext cx="8229600" cy="5334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75010"/>
              </p:ext>
            </p:extLst>
          </p:nvPr>
        </p:nvGraphicFramePr>
        <p:xfrm>
          <a:off x="162001" y="1440000"/>
          <a:ext cx="8819999" cy="13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79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26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22885"/>
            <a:ext cx="24003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137477"/>
            <a:ext cx="2838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Transformers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800" y="242100"/>
            <a:ext cx="8229600" cy="5334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91970"/>
              </p:ext>
            </p:extLst>
          </p:nvPr>
        </p:nvGraphicFramePr>
        <p:xfrm>
          <a:off x="162001" y="1440000"/>
          <a:ext cx="8819999" cy="8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Transformers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Uninhibited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BDV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corrosive sulphur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Dry oil (10ppm max)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l-PL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Elektron </a:t>
                      </a:r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t"/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89123"/>
            <a:ext cx="3200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8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Refrigeration plants: </a:t>
            </a:r>
            <a:r>
              <a:rPr lang="en-ZA" sz="1400" dirty="0"/>
              <a:t>Provision Storage, Air Conditioner Plants, Control air Dryers, Cargo Refrigeration Plants.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31689"/>
              </p:ext>
            </p:extLst>
          </p:nvPr>
        </p:nvGraphicFramePr>
        <p:xfrm>
          <a:off x="152401" y="1752600"/>
          <a:ext cx="8829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4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662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6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1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(Ammonia)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/ Ester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Ammonia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Compressor R Syn PAO </a:t>
                      </a:r>
                    </a:p>
                    <a:p>
                      <a:pPr algn="l" fontAlgn="t"/>
                      <a:endParaRPr lang="pt-BR" sz="8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234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(HFC)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Polyolester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Grasso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Bitzer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 / Biodegradable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HFC 134-a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Compressor R Syn POE </a:t>
                      </a:r>
                    </a:p>
                    <a:p>
                      <a:pPr algn="l" fontAlgn="t"/>
                      <a:endParaRPr lang="pt-BR" sz="8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1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AutoShape 2" descr="Image result for Images industrial refrigeration compressors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4125925"/>
            <a:ext cx="2618966" cy="23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8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Compressed Air system – Compressors Air tools and pneumatic control valves 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54859"/>
              </p:ext>
            </p:extLst>
          </p:nvPr>
        </p:nvGraphicFramePr>
        <p:xfrm>
          <a:off x="228599" y="1905000"/>
          <a:ext cx="8753401" cy="24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27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7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2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36000" marR="3600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noProof="0" dirty="0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  </a:t>
                      </a:r>
                      <a:endParaRPr lang="en-US" sz="800" b="1" kern="1200" noProof="0" dirty="0">
                        <a:solidFill>
                          <a:schemeClr val="tx2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22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line Lubricators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water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68</a:t>
                      </a: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22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dryer (HFC)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Polyolester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Grasso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Bitzer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 / Biodegradable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HFC 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R Syn POE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62834"/>
            <a:ext cx="1905000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50" y="4557944"/>
            <a:ext cx="1457850" cy="2210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50" y="4707600"/>
            <a:ext cx="1540800" cy="1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Fuel and lubricant centrifuges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Ship </a:t>
            </a:r>
            <a:r>
              <a:rPr lang="en-ZA" dirty="0" err="1">
                <a:solidFill>
                  <a:schemeClr val="tx1"/>
                </a:solidFill>
              </a:rPr>
              <a:t>Auxillary</a:t>
            </a:r>
            <a:r>
              <a:rPr lang="en-ZA" dirty="0">
                <a:solidFill>
                  <a:schemeClr val="tx1"/>
                </a:solidFill>
              </a:rPr>
              <a:t> Equipment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8358"/>
              </p:ext>
            </p:extLst>
          </p:nvPr>
        </p:nvGraphicFramePr>
        <p:xfrm>
          <a:off x="162001" y="1524000"/>
          <a:ext cx="8819999" cy="15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224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2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5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51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Worm Gear Drives</a:t>
                      </a:r>
                    </a:p>
                  </a:txBody>
                  <a:tcPr marL="36000" marR="3600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</a:t>
                      </a:r>
                    </a:p>
                  </a:txBody>
                  <a:tcPr marL="36000" marR="3600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kern="12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oxidation stability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8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8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</a:t>
                      </a:r>
                    </a:p>
                    <a:p>
                      <a:pPr algn="l" fontAlgn="t"/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AutoShape 2" descr="Image result for Images of Crane slewing gears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1" y="3925526"/>
            <a:ext cx="3470899" cy="2603174"/>
          </a:xfrm>
          <a:prstGeom prst="rect">
            <a:avLst/>
          </a:prstGeom>
        </p:spPr>
      </p:pic>
      <p:sp>
        <p:nvSpPr>
          <p:cNvPr id="11" name="AutoShape 2" descr="Image result for Images of worm gear drives"/>
          <p:cNvSpPr>
            <a:spLocks noChangeAspect="1" noChangeArrowheads="1"/>
          </p:cNvSpPr>
          <p:nvPr/>
        </p:nvSpPr>
        <p:spPr bwMode="auto">
          <a:xfrm>
            <a:off x="12065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925526"/>
            <a:ext cx="2514600" cy="26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11174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01a40373-b9dd-4b9b-9ec4-eb7a27c52a46" value=""/>
</sis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F0DF5DE404F4F9CE3CDE4FDFF513F" ma:contentTypeVersion="0" ma:contentTypeDescription="Create a new document." ma:contentTypeScope="" ma:versionID="a9a616d320ccb473da87bed7c8dd77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03ED227A-C355-4334-AAAF-87A92E7C7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2693202-4C90-4E0C-A160-EB9FED31BA97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6301</TotalTime>
  <Words>1744</Words>
  <Application>Microsoft Office PowerPoint</Application>
  <PresentationFormat>On-screen Show (4:3)</PresentationFormat>
  <Paragraphs>643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PETRONAS Default Template</vt:lpstr>
      <vt:lpstr>Marine - Shipping</vt:lpstr>
      <vt:lpstr>4 Stroke Medium Speed Engines</vt:lpstr>
      <vt:lpstr>Coastal Marine - Shipping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Ship Auxillary Equipment</vt:lpstr>
      <vt:lpstr>Rudder Stock bearing assembly</vt:lpstr>
      <vt:lpstr>Ship Auxillary Equipment</vt:lpstr>
      <vt:lpstr>Coastal Marine Port Services</vt:lpstr>
      <vt:lpstr>Coastal Marine Port Services</vt:lpstr>
      <vt:lpstr>Marine Cargo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675</cp:revision>
  <cp:lastPrinted>2016-08-24T09:37:23Z</cp:lastPrinted>
  <dcterms:created xsi:type="dcterms:W3CDTF">2015-01-06T03:25:52Z</dcterms:created>
  <dcterms:modified xsi:type="dcterms:W3CDTF">2024-04-08T00:38:12Z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0x01010093AF0DF5DE404F4F9CE3CDE4FDFF513F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