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583" r:id="rId6"/>
    <p:sldId id="585" r:id="rId7"/>
    <p:sldId id="582" r:id="rId8"/>
    <p:sldId id="586" r:id="rId9"/>
    <p:sldId id="584" r:id="rId10"/>
    <p:sldId id="591" r:id="rId11"/>
    <p:sldId id="593" r:id="rId12"/>
    <p:sldId id="595" r:id="rId13"/>
    <p:sldId id="597" r:id="rId14"/>
    <p:sldId id="564" r:id="rId15"/>
    <p:sldId id="562" r:id="rId16"/>
    <p:sldId id="572" r:id="rId17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02F"/>
    <a:srgbClr val="E8E8E9"/>
    <a:srgbClr val="CECDD1"/>
    <a:srgbClr val="D9272C"/>
    <a:srgbClr val="615E9A"/>
    <a:srgbClr val="D4D652"/>
    <a:srgbClr val="CDB686"/>
    <a:srgbClr val="94BDE5"/>
    <a:srgbClr val="402B53"/>
    <a:srgbClr val="684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95027" autoAdjust="0"/>
  </p:normalViewPr>
  <p:slideViewPr>
    <p:cSldViewPr>
      <p:cViewPr varScale="1">
        <p:scale>
          <a:sx n="139" d="100"/>
          <a:sy n="139" d="100"/>
        </p:scale>
        <p:origin x="98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422"/>
    </p:cViewPr>
  </p:sorterViewPr>
  <p:notesViewPr>
    <p:cSldViewPr showGuides="1">
      <p:cViewPr varScale="1">
        <p:scale>
          <a:sx n="91" d="100"/>
          <a:sy n="91" d="100"/>
        </p:scale>
        <p:origin x="-624" y="-108"/>
      </p:cViewPr>
      <p:guideLst>
        <p:guide orient="horz" pos="220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928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928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1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3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4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573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171450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209800" y="1428750"/>
            <a:ext cx="6439416" cy="40005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09800" y="188595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742950"/>
            <a:ext cx="8229600" cy="1257300"/>
          </a:xfrm>
        </p:spPr>
        <p:txBody>
          <a:bodyPr>
            <a:noAutofit/>
          </a:bodyPr>
          <a:lstStyle>
            <a:lvl1pPr marL="0" indent="0" algn="just">
              <a:buNone/>
              <a:defRPr sz="1200"/>
            </a:lvl1pPr>
            <a:lvl2pPr algn="just">
              <a:defRPr sz="1200"/>
            </a:lvl2pPr>
            <a:lvl3pPr algn="just">
              <a:defRPr sz="1200"/>
            </a:lvl3pPr>
            <a:lvl4pPr algn="just">
              <a:defRPr sz="1200"/>
            </a:lvl4pPr>
            <a:lvl5pPr algn="just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14859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0"/>
          <p:cNvSpPr txBox="1">
            <a:spLocks noChangeArrowheads="1"/>
          </p:cNvSpPr>
          <p:nvPr/>
        </p:nvSpPr>
        <p:spPr bwMode="auto">
          <a:xfrm>
            <a:off x="6348413" y="5247085"/>
            <a:ext cx="2122376" cy="1615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808080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rgbClr val="808080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rgbClr val="808080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rgbClr val="808080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rgbClr val="808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08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08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08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08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en-US" sz="1050" b="1"/>
              <a:t>Bildunterschriften in Arial 15‘ fett</a:t>
            </a:r>
          </a:p>
        </p:txBody>
      </p:sp>
      <p:sp>
        <p:nvSpPr>
          <p:cNvPr id="6" name="Line 78"/>
          <p:cNvSpPr>
            <a:spLocks noChangeShapeType="1"/>
          </p:cNvSpPr>
          <p:nvPr/>
        </p:nvSpPr>
        <p:spPr bwMode="auto">
          <a:xfrm>
            <a:off x="1168400" y="5543550"/>
            <a:ext cx="7916863" cy="0"/>
          </a:xfrm>
          <a:prstGeom prst="line">
            <a:avLst/>
          </a:prstGeom>
          <a:noFill/>
          <a:ln w="19050">
            <a:solidFill>
              <a:srgbClr val="F5D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 sz="1350"/>
          </a:p>
        </p:txBody>
      </p:sp>
      <p:sp>
        <p:nvSpPr>
          <p:cNvPr id="4176" name="Rectangle 80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086850" cy="2024063"/>
          </a:xfrm>
        </p:spPr>
        <p:txBody>
          <a:bodyPr lIns="2250000" tIns="1800000" rIns="0" anchor="b"/>
          <a:lstStyle>
            <a:lvl1pPr>
              <a:lnSpc>
                <a:spcPct val="80000"/>
              </a:lnSpc>
              <a:defRPr sz="2700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175" name="Rectangle 79"/>
          <p:cNvSpPr>
            <a:spLocks noGrp="1" noChangeArrowheads="1"/>
          </p:cNvSpPr>
          <p:nvPr>
            <p:ph type="ctrTitle"/>
          </p:nvPr>
        </p:nvSpPr>
        <p:spPr>
          <a:xfrm>
            <a:off x="0" y="2064544"/>
            <a:ext cx="9086850" cy="823913"/>
          </a:xfrm>
        </p:spPr>
        <p:txBody>
          <a:bodyPr lIns="1260000" rIns="360000" anchor="t"/>
          <a:lstStyle>
            <a:lvl1pPr>
              <a:lnSpc>
                <a:spcPts val="3225"/>
              </a:lnSpc>
              <a:defRPr sz="27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91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326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82000" y="4936309"/>
            <a:ext cx="91440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E5007E-5B56-4F93-B63B-6CA4521F869C}" type="slidenum">
              <a:rPr lang="en-US" sz="525" b="0" i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525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1543050"/>
            <a:ext cx="8229600" cy="2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  <p:sldLayoutId id="2147483661" r:id="rId7"/>
    <p:sldLayoutId id="2147483662" r:id="rId8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21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altLang="en-US" dirty="0"/>
              <a:t>High Speed Passenger Locomotive Electric / Diesel Electric </a:t>
            </a:r>
            <a:endParaRPr lang="en-ZA" dirty="0"/>
          </a:p>
        </p:txBody>
      </p:sp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Rolling Stock</a:t>
            </a:r>
            <a:endParaRPr lang="de-DE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777"/>
              </p:ext>
            </p:extLst>
          </p:nvPr>
        </p:nvGraphicFramePr>
        <p:xfrm>
          <a:off x="457200" y="1107346"/>
          <a:ext cx="8229599" cy="34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endParaRPr lang="en-ZA" sz="7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Alternator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Polyurea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Axlebox</a:t>
                      </a: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bearings (medium speed, high load)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 complex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Synthetic PAO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Functional additives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</a:rPr>
                        <a:t>LiX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SYN 2/460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Axlebox</a:t>
                      </a: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bearings (high speed)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 complex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Synthetic PAO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Functional additives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</a:rPr>
                        <a:t>LiX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SYN 2/100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Cooling fan (grease)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Polyurea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Cooling fan (oil)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</a:t>
                      </a: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</a:t>
                      </a: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HDDO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7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CF40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Cooling system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Diesel Engine </a:t>
                      </a:r>
                    </a:p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(Zinc free)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20W-40 / SAE 40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 TBN (high sulfur</a:t>
                      </a: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fuel)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 TBN (low sulfur fuel)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Zinc free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TBN retention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Proven field performance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Genrail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Genrail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VI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Genrail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VI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Diesel Engine</a:t>
                      </a:r>
                    </a:p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(Zinc based)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15W-40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approvals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TBN retention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Proven field performance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47150" y="4749284"/>
            <a:ext cx="1282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600" dirty="0"/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2257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Trucks and loaders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Secondary Services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49745"/>
              </p:ext>
            </p:extLst>
          </p:nvPr>
        </p:nvGraphicFramePr>
        <p:xfrm>
          <a:off x="457200" y="1123950"/>
          <a:ext cx="8229599" cy="34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>
                          <a:latin typeface="+mn-lt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6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6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5000 E 15W40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30W ** 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Converter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30W **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10W ** 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50W ** 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Wheel bearing grease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2.5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capabilities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Corrosion</a:t>
                      </a:r>
                      <a:r>
                        <a:rPr lang="en-US" sz="6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US" sz="6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WB Grease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4079255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71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ZA" dirty="0"/>
              <a:t>Cranes, forklifts 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schemeClr val="tx1"/>
                </a:solidFill>
              </a:rPr>
              <a:t>Secondary Services</a:t>
            </a:r>
            <a:endParaRPr lang="en-ZA" sz="1200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77669"/>
              </p:ext>
            </p:extLst>
          </p:nvPr>
        </p:nvGraphicFramePr>
        <p:xfrm>
          <a:off x="457200" y="1193736"/>
          <a:ext cx="8229598" cy="33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>
                          <a:latin typeface="+mn-lt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6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6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30W **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50W **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320 or 460</a:t>
                      </a:r>
                    </a:p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  <a:r>
                        <a:rPr lang="en-ZA" sz="6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 PAG*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798038610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401381488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Steel Ropes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6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29331431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76600" y="4552950"/>
            <a:ext cx="5181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244952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5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448388"/>
              </p:ext>
            </p:extLst>
          </p:nvPr>
        </p:nvGraphicFramePr>
        <p:xfrm>
          <a:off x="457200" y="1186740"/>
          <a:ext cx="8229602" cy="13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Diesel Engine Oil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Back Up Generators - Diesel</a:t>
            </a:r>
          </a:p>
        </p:txBody>
      </p:sp>
    </p:spTree>
    <p:extLst>
      <p:ext uri="{BB962C8B-B14F-4D97-AF65-F5344CB8AC3E}">
        <p14:creationId xmlns:p14="http://schemas.microsoft.com/office/powerpoint/2010/main" val="294949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altLang="en-US" dirty="0"/>
              <a:t>High Speed Passenger Locomotive Electric / Diesel Electric </a:t>
            </a:r>
            <a:endParaRPr lang="en-ZA" dirty="0"/>
          </a:p>
        </p:txBody>
      </p:sp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Rolling Stock</a:t>
            </a:r>
            <a:endParaRPr lang="de-DE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24009"/>
              </p:ext>
            </p:extLst>
          </p:nvPr>
        </p:nvGraphicFramePr>
        <p:xfrm>
          <a:off x="457200" y="1200150"/>
          <a:ext cx="8229599" cy="35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endParaRPr lang="en-ZA" sz="7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Disc</a:t>
                      </a:r>
                      <a:r>
                        <a:rPr lang="en-ZA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Brakes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Synthetic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Bentone</a:t>
                      </a: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Gel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Non-melt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friction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Oil</a:t>
                      </a: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separation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US" sz="7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FF0000"/>
                          </a:solidFill>
                        </a:rPr>
                        <a:t>PETRONAS Grease </a:t>
                      </a:r>
                      <a:r>
                        <a:rPr lang="en-US" sz="700" noProof="0" dirty="0" err="1">
                          <a:solidFill>
                            <a:srgbClr val="FF0000"/>
                          </a:solidFill>
                        </a:rPr>
                        <a:t>LiX</a:t>
                      </a:r>
                      <a:r>
                        <a:rPr lang="en-US" sz="700" noProof="0" dirty="0">
                          <a:solidFill>
                            <a:srgbClr val="FF0000"/>
                          </a:solidFill>
                        </a:rPr>
                        <a:t> SYN 2/220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428016176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Exhauster / Compressor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approvals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Varies according to OEM requirement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Varies according to OEM requirement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Varies according to OEM requirement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43437699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Gear coupling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Polyethylene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Oil separation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PE HS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Pantograph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 Complex or Lithium Calcium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additives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Friction reduction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LiCa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GEP 2.5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Traction motors bearings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Polyurea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Traction motor blowers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Polyurea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Traction motors gears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/ 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Grease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</a:rPr>
                        <a:t>LiCa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TMG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U-tube bearings</a:t>
                      </a:r>
                    </a:p>
                    <a:p>
                      <a:pPr algn="l" fontAlgn="b"/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 complex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Synthetic PAO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Functional additives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</a:rPr>
                        <a:t>LiX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SYN 2/460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5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altLang="en-US" dirty="0"/>
              <a:t>Freight / Passenger Locomotive Electric / Diesel Electric</a:t>
            </a:r>
            <a:endParaRPr lang="en-ZA" dirty="0"/>
          </a:p>
        </p:txBody>
      </p:sp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Rolling Stock</a:t>
            </a:r>
            <a:endParaRPr lang="de-DE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49849"/>
              </p:ext>
            </p:extLst>
          </p:nvPr>
        </p:nvGraphicFramePr>
        <p:xfrm>
          <a:off x="457200" y="1062928"/>
          <a:ext cx="8229599" cy="36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endParaRPr lang="en-ZA" sz="70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Alternator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Polyurea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Axlebox</a:t>
                      </a: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bearings (medium speed, high load)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 complex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Synthetic PAO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Functional additives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</a:rPr>
                        <a:t>LiX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SYN 2/460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Axlebox</a:t>
                      </a: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bearings (high speed)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 complex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Synthetic PAO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Functional additives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</a:rPr>
                        <a:t>LiX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SYN 2/100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Cardan</a:t>
                      </a: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shaft joints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 complex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Functional and</a:t>
                      </a: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solid additive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Friction reduction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Oil separation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LiX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MEP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Cooling fan (grease)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Polyurea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Cooling fan (oil)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</a:t>
                      </a: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</a:t>
                      </a: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HDDO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7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CF40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Diesel Engine </a:t>
                      </a:r>
                    </a:p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(Zinc free)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20W-40 / </a:t>
                      </a:r>
                      <a:r>
                        <a:rPr lang="en-US" sz="700" kern="1200" noProof="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functionalised</a:t>
                      </a: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SAE 40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 TBN (high sulfur</a:t>
                      </a: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fuel)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 TBN (low sulfur fuel)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Zinc free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TBN retention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Proven field performance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Genrail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Genrail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Genrail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VI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Diesel Engine</a:t>
                      </a:r>
                    </a:p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(Zinc based)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15W-40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approvals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TBN retention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Proven field performance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39000" y="4922023"/>
            <a:ext cx="1282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600" dirty="0"/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00594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altLang="en-US" dirty="0"/>
              <a:t>Freight / Passenger Locomotive Electric / Diesel Electric</a:t>
            </a:r>
            <a:endParaRPr lang="en-ZA" dirty="0"/>
          </a:p>
        </p:txBody>
      </p:sp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Rolling Stock</a:t>
            </a:r>
            <a:endParaRPr lang="de-DE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44075"/>
              </p:ext>
            </p:extLst>
          </p:nvPr>
        </p:nvGraphicFramePr>
        <p:xfrm>
          <a:off x="462356" y="1213366"/>
          <a:ext cx="8224444" cy="34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endParaRPr lang="en-ZA" sz="70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Cooling system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87160297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Exhauster / Compressor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approvals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Varies according to OEM requirement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Varies according to OEM requirement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Varies according to OEM requirement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Gear coupling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Polyethylene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Oil separation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PE HS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Pantograph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 Complex or Lithium Calcium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additives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Friction reduction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LiCa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GEP 2.5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Traction motors bearings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Polyurea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Traction motor blowers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Polyurea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Traction motors gears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or Synthetic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/ 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Grease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</a:rPr>
                        <a:t>LiCa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TMG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U-tube bearings</a:t>
                      </a:r>
                    </a:p>
                    <a:p>
                      <a:pPr algn="l" fontAlgn="b"/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 complex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Synthetic PAO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Functional additives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</a:rPr>
                        <a:t>LiX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SYN 2/460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92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altLang="en-US"/>
              <a:t>Passengener and Freight Wagons</a:t>
            </a:r>
            <a:endParaRPr lang="en-ZA" dirty="0"/>
          </a:p>
        </p:txBody>
      </p:sp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Rolling Stock</a:t>
            </a:r>
            <a:endParaRPr lang="de-DE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92007"/>
              </p:ext>
            </p:extLst>
          </p:nvPr>
        </p:nvGraphicFramePr>
        <p:xfrm>
          <a:off x="450898" y="1200150"/>
          <a:ext cx="8235903" cy="334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endParaRPr lang="en-ZA" sz="70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Axlebox</a:t>
                      </a: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Journal 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 complex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Synthetic PAO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Functional additives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</a:rPr>
                        <a:t>LiX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SYN 2/460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Axlebox</a:t>
                      </a: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Journal bearings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57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ZA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  <a:endParaRPr lang="en-ZA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C00000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rgbClr val="C00000"/>
                          </a:solidFill>
                        </a:rPr>
                        <a:t>Circula</a:t>
                      </a:r>
                      <a:endParaRPr lang="en-US" sz="70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Circula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Bolts, nuts and</a:t>
                      </a:r>
                      <a:r>
                        <a:rPr lang="en-ZA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assembly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additives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/ synthetic</a:t>
                      </a: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base oil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Anti-seize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Corrosion and</a:t>
                      </a: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rust protection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US" sz="7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LiAS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Ceramic Paste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b"/>
                      <a:r>
                        <a:rPr lang="de-DE" altLang="en-US" sz="700" dirty="0"/>
                        <a:t>Buffer head and coupling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0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Bentone</a:t>
                      </a: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Gel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Synthetic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Non-melt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friction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Oil</a:t>
                      </a: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separation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US" sz="7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LiCa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GEP 2.5</a:t>
                      </a:r>
                    </a:p>
                    <a:p>
                      <a:endParaRPr lang="en-US" sz="7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Disc brakes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Synthetic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Bentone</a:t>
                      </a: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Gel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Non-melt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friction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Oil</a:t>
                      </a: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separation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US" sz="7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Clay SYN 2/220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700" b="0" dirty="0">
                          <a:solidFill>
                            <a:schemeClr val="tx1"/>
                          </a:solidFill>
                        </a:rPr>
                        <a:t>Doors, seals, general applications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Mineral / synthetic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Premium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Grease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LiX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100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344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HVAC (Heating Ventilation Air Conditioning) system or Refrigerated Cars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Polyol ester (POE)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</a:t>
                      </a:r>
                      <a:r>
                        <a:rPr lang="en-US" sz="7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68</a:t>
                      </a: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Compatibility with refrigerant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friction properties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Biodegradable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pt-BR" sz="700" noProof="0" dirty="0">
                          <a:solidFill>
                            <a:schemeClr val="tx1"/>
                          </a:solidFill>
                        </a:rPr>
                        <a:t>PETRONAS Compressor R Syn POE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17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schemeClr val="tx1"/>
                </a:solidFill>
              </a:rPr>
              <a:t>Track Infrastructure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97244"/>
              </p:ext>
            </p:extLst>
          </p:nvPr>
        </p:nvGraphicFramePr>
        <p:xfrm>
          <a:off x="457200" y="1200150"/>
          <a:ext cx="8229601" cy="20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Switches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temperatures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Environmentally Friendly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rgbClr val="FF0000"/>
                          </a:solidFill>
                        </a:rPr>
                        <a:t>No product available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FF0000"/>
                          </a:solidFill>
                        </a:rPr>
                        <a:t>No product available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FF0000"/>
                          </a:solidFill>
                        </a:rPr>
                        <a:t>No product available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Rail Curve / Flange Grease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 to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temperatures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Environmentally Friendly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Signals (mechanical)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EP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temperatures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Environmentally Friendly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233569839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ZA" dirty="0"/>
              <a:t>Track Lubrication – Track, Switches, Signals </a:t>
            </a:r>
          </a:p>
        </p:txBody>
      </p:sp>
    </p:spTree>
    <p:extLst>
      <p:ext uri="{BB962C8B-B14F-4D97-AF65-F5344CB8AC3E}">
        <p14:creationId xmlns:p14="http://schemas.microsoft.com/office/powerpoint/2010/main" val="337351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schemeClr val="tx1"/>
                </a:solidFill>
              </a:rPr>
              <a:t>Track Infrastructure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98633"/>
              </p:ext>
            </p:extLst>
          </p:nvPr>
        </p:nvGraphicFramePr>
        <p:xfrm>
          <a:off x="457200" y="1227650"/>
          <a:ext cx="8229601" cy="83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Catenary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EP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temperatures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ZA" dirty="0"/>
              <a:t>Catenary / Overhead Cables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2457450"/>
            <a:ext cx="3094216" cy="2064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6639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schemeClr val="tx1"/>
                </a:solidFill>
              </a:rPr>
              <a:t>Track Infrastructure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86173"/>
              </p:ext>
            </p:extLst>
          </p:nvPr>
        </p:nvGraphicFramePr>
        <p:xfrm>
          <a:off x="457200" y="1504950"/>
          <a:ext cx="8229601" cy="27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HM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specification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22238734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15W-40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approvals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TBN retention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Proven field performance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406408061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3906240847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GL-5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80W-90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temperature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prevention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???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Global name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66886499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</a:t>
                      </a:r>
                      <a:r>
                        <a:rPr lang="en-ZA" sz="7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 points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EP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temperatures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208118846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compressor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51506-VDL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tendencies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M4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Syn) PAO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ZA" dirty="0"/>
              <a:t>Maintenance - Ballast Cleaning &amp; Regulating, Material Conveying, Tamping. Dynamic Ballast Stabilising, Flash Butt Welding, Overhead Traction Equipment</a:t>
            </a:r>
          </a:p>
        </p:txBody>
      </p:sp>
    </p:spTree>
    <p:extLst>
      <p:ext uri="{BB962C8B-B14F-4D97-AF65-F5344CB8AC3E}">
        <p14:creationId xmlns:p14="http://schemas.microsoft.com/office/powerpoint/2010/main" val="5323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Secondary Services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61820"/>
              </p:ext>
            </p:extLst>
          </p:nvPr>
        </p:nvGraphicFramePr>
        <p:xfrm>
          <a:off x="462356" y="1200150"/>
          <a:ext cx="8224444" cy="282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9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Cutting /</a:t>
                      </a:r>
                      <a:r>
                        <a:rPr lang="en-ZA" sz="7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Grinding 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fluids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emulsion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lubricity and anti-weld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Anti-rust, anti-corrosion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Anti-sludge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Anti-bacterial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dirty="0" err="1"/>
                        <a:t>Mecafluid</a:t>
                      </a:r>
                      <a:r>
                        <a:rPr lang="en-ZA" sz="700" dirty="0"/>
                        <a:t> SM 59 **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dirty="0" err="1"/>
                        <a:t>Mecafluid</a:t>
                      </a:r>
                      <a:r>
                        <a:rPr lang="en-ZA" sz="700" dirty="0"/>
                        <a:t> S 2006 **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7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Semi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HM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specification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way oils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 Machine Spec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compressor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51506-VDL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tendencies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M4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PAO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221058872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3331135973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Machinery Workshops</a:t>
            </a:r>
          </a:p>
        </p:txBody>
      </p:sp>
    </p:spTree>
    <p:extLst>
      <p:ext uri="{BB962C8B-B14F-4D97-AF65-F5344CB8AC3E}">
        <p14:creationId xmlns:p14="http://schemas.microsoft.com/office/powerpoint/2010/main" val="3124289236"/>
      </p:ext>
    </p:extLst>
  </p:cSld>
  <p:clrMapOvr>
    <a:masterClrMapping/>
  </p:clrMapOvr>
</p:sld>
</file>

<file path=ppt/theme/theme1.xml><?xml version="1.0" encoding="utf-8"?>
<a:theme xmlns:a="http://schemas.openxmlformats.org/drawingml/2006/main" name="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F5D300"/>
    </a:accent1>
    <a:accent2>
      <a:srgbClr val="808080"/>
    </a:accent2>
    <a:accent3>
      <a:srgbClr val="FFFFFF"/>
    </a:accent3>
    <a:accent4>
      <a:srgbClr val="000000"/>
    </a:accent4>
    <a:accent5>
      <a:srgbClr val="F9E6AA"/>
    </a:accent5>
    <a:accent6>
      <a:srgbClr val="737373"/>
    </a:accent6>
    <a:hlink>
      <a:srgbClr val="FF33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F0DF5DE404F4F9CE3CDE4FDFF513F" ma:contentTypeVersion="0" ma:contentTypeDescription="Create a new document." ma:contentTypeScope="" ma:versionID="a9a616d320ccb473da87bed7c8dd77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8D088F-EBD4-404A-A48D-936FC984F2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C25FE7-E72F-4052-B665-9E79FBDB0A64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B2693202-4C90-4E0C-A160-EB9FED31BA97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03ED227A-C355-4334-AAAF-87A92E7C74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9883</TotalTime>
  <Words>2014</Words>
  <Application>Microsoft Office PowerPoint</Application>
  <PresentationFormat>On-screen Show (16:9)</PresentationFormat>
  <Paragraphs>794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PETRONAS Default Template</vt:lpstr>
      <vt:lpstr>Rolling Stock</vt:lpstr>
      <vt:lpstr>Rolling Stock</vt:lpstr>
      <vt:lpstr>Rolling Stock</vt:lpstr>
      <vt:lpstr>Rolling Stock</vt:lpstr>
      <vt:lpstr>Rolling Stock</vt:lpstr>
      <vt:lpstr>Track Infrastructure</vt:lpstr>
      <vt:lpstr>Track Infrastructure</vt:lpstr>
      <vt:lpstr>Track Infrastructure</vt:lpstr>
      <vt:lpstr>Secondary Services</vt:lpstr>
      <vt:lpstr>Secondary Services</vt:lpstr>
      <vt:lpstr>Secondary Services</vt:lpstr>
      <vt:lpstr>General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P37r0n45DCS_Open</dc:subject>
  <dc:creator>Samantha.Evans@engenoil.com</dc:creator>
  <cp:lastModifiedBy>Ashlin Darius Govindasamy</cp:lastModifiedBy>
  <cp:revision>694</cp:revision>
  <cp:lastPrinted>2014-04-08T03:31:13Z</cp:lastPrinted>
  <dcterms:created xsi:type="dcterms:W3CDTF">2015-01-06T03:25:52Z</dcterms:created>
  <dcterms:modified xsi:type="dcterms:W3CDTF">2024-04-08T12:42:12Z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0x01010093AF0DF5DE404F4F9CE3CDE4FDFF513F</vt:lpwstr>
  </property>
  <property fmtid="{D5CDD505-2E9C-101B-9397-08002B2CF9AE}" pid="3" name="docIndexRef">
    <vt:lpwstr>21665506-dcc7-4254-b937-0dc6516a0a8b</vt:lpwstr>
  </property>
  <property fmtid="{D5CDD505-2E9C-101B-9397-08002B2CF9AE}" pid="4" name="bjSaver">
    <vt:lpwstr>64pn7ybKpPo8UuuHeFpMaho8ltPdKMg+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</vt:lpwstr>
  </property>
</Properties>
</file>