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4"/>
  </p:notesMasterIdLst>
  <p:handoutMasterIdLst>
    <p:handoutMasterId r:id="rId35"/>
  </p:handoutMasterIdLst>
  <p:sldIdLst>
    <p:sldId id="411" r:id="rId6"/>
    <p:sldId id="412" r:id="rId7"/>
    <p:sldId id="419" r:id="rId8"/>
    <p:sldId id="423" r:id="rId9"/>
    <p:sldId id="425" r:id="rId10"/>
    <p:sldId id="427" r:id="rId11"/>
    <p:sldId id="434" r:id="rId12"/>
    <p:sldId id="430" r:id="rId13"/>
    <p:sldId id="432" r:id="rId14"/>
    <p:sldId id="340" r:id="rId15"/>
    <p:sldId id="435" r:id="rId16"/>
    <p:sldId id="436" r:id="rId17"/>
    <p:sldId id="441" r:id="rId18"/>
    <p:sldId id="362" r:id="rId19"/>
    <p:sldId id="366" r:id="rId20"/>
    <p:sldId id="376" r:id="rId21"/>
    <p:sldId id="381" r:id="rId22"/>
    <p:sldId id="453" r:id="rId23"/>
    <p:sldId id="388" r:id="rId24"/>
    <p:sldId id="393" r:id="rId25"/>
    <p:sldId id="351" r:id="rId26"/>
    <p:sldId id="469" r:id="rId27"/>
    <p:sldId id="493" r:id="rId28"/>
    <p:sldId id="473" r:id="rId29"/>
    <p:sldId id="475" r:id="rId30"/>
    <p:sldId id="477" r:id="rId31"/>
    <p:sldId id="479" r:id="rId32"/>
    <p:sldId id="481" r:id="rId33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7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02F"/>
    <a:srgbClr val="E8E8E9"/>
    <a:srgbClr val="CECDD1"/>
    <a:srgbClr val="D9272C"/>
    <a:srgbClr val="615E9A"/>
    <a:srgbClr val="D4D652"/>
    <a:srgbClr val="CDB686"/>
    <a:srgbClr val="94BDE5"/>
    <a:srgbClr val="402B53"/>
    <a:srgbClr val="68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 autoAdjust="0"/>
    <p:restoredTop sz="96271" autoAdjust="0"/>
  </p:normalViewPr>
  <p:slideViewPr>
    <p:cSldViewPr>
      <p:cViewPr varScale="1">
        <p:scale>
          <a:sx n="140" d="100"/>
          <a:sy n="140" d="100"/>
        </p:scale>
        <p:origin x="105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-624" y="-108"/>
      </p:cViewPr>
      <p:guideLst>
        <p:guide orient="horz" pos="220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928" y="0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26DC-C34F-421A-ACE5-6E20E671228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928" y="6658294"/>
            <a:ext cx="4028985" cy="3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E055-C25F-46F7-9789-838019C1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02BD9-51FA-4910-A824-A11CA7F76F98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3"/>
            <a:ext cx="4028440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CA3D-5882-497C-9ED3-6B30E09239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02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0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30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CA3D-5882-497C-9ED3-6B30E09239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573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04800" y="171450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209800" y="1428750"/>
            <a:ext cx="6439416" cy="400050"/>
          </a:xfrm>
        </p:spPr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09800" y="1885950"/>
            <a:ext cx="5638800" cy="400050"/>
          </a:xfrm>
        </p:spPr>
        <p:txBody>
          <a:bodyPr/>
          <a:lstStyle>
            <a:lvl1pPr marL="0" indent="0">
              <a:buNone/>
              <a:defRPr>
                <a:solidFill>
                  <a:srgbClr val="00B1A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7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742950"/>
            <a:ext cx="8229600" cy="1257300"/>
          </a:xfrm>
        </p:spPr>
        <p:txBody>
          <a:bodyPr>
            <a:noAutofit/>
          </a:bodyPr>
          <a:lstStyle>
            <a:lvl1pPr marL="0" indent="0" algn="just">
              <a:buNone/>
              <a:defRPr sz="1200"/>
            </a:lvl1pPr>
            <a:lvl2pPr algn="just">
              <a:defRPr sz="1200"/>
            </a:lvl2pPr>
            <a:lvl3pPr algn="just">
              <a:defRPr sz="1200"/>
            </a:lvl3pPr>
            <a:lvl4pPr algn="just">
              <a:defRPr sz="1200"/>
            </a:lvl4pPr>
            <a:lvl5pPr algn="just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00050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Page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0"/>
            <a:ext cx="9144000" cy="30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1485900"/>
            <a:ext cx="8229600" cy="400050"/>
          </a:xfrm>
        </p:spPr>
        <p:txBody>
          <a:bodyPr>
            <a:noAutofit/>
          </a:bodyPr>
          <a:lstStyle>
            <a:lvl1pPr>
              <a:defRPr sz="255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590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2000" y="4936309"/>
            <a:ext cx="9144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E5007E-5B56-4F93-B63B-6CA4521F869C}" type="slidenum">
              <a:rPr lang="en-US" sz="525" b="0" i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57200" y="1543050"/>
            <a:ext cx="8229600" cy="28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00400" y="4855517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5" b="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©Petroliam Nasional </a:t>
            </a:r>
            <a:r>
              <a:rPr lang="en-US" sz="525" b="0" i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Berhad</a:t>
            </a:r>
            <a:r>
              <a:rPr lang="en-US" sz="525" b="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(PETRONAS) 2016</a:t>
            </a:r>
          </a:p>
          <a:p>
            <a:pPr algn="ctr"/>
            <a:r>
              <a:rPr lang="en-US" sz="525" b="0" i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STRICTLY</a:t>
            </a:r>
            <a:r>
              <a:rPr lang="en-US" sz="525" b="0" i="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CONFIDENTIAL – FOR INTERNAL USE ONLY</a:t>
            </a:r>
            <a:endParaRPr lang="en-US" sz="525" b="0" i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0735"/>
            <a:ext cx="451338" cy="5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9" r:id="rId6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2100" b="1" kern="1200">
          <a:solidFill>
            <a:srgbClr val="00B1A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Stacker/re-claimer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 – Coal yard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5085"/>
              </p:ext>
            </p:extLst>
          </p:nvPr>
        </p:nvGraphicFramePr>
        <p:xfrm>
          <a:off x="457200" y="1200150"/>
          <a:ext cx="8153400" cy="29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consumption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Cables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OIPEEC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penetration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Elasticity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GEP 2.5</a:t>
                      </a:r>
                    </a:p>
                    <a:p>
                      <a:pPr algn="l" fontAlgn="t"/>
                      <a:endParaRPr lang="en-ZA" sz="70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Chains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220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Machine Spec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Tackiness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Lubricity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Slideway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5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Coke oven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99057"/>
              </p:ext>
            </p:extLst>
          </p:nvPr>
        </p:nvGraphicFramePr>
        <p:xfrm>
          <a:off x="457200" y="1216890"/>
          <a:ext cx="8229601" cy="31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Resistance Hydraulic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Contact Bearing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</a:t>
                      </a:r>
                      <a:r>
                        <a:rPr lang="en-ZA" sz="700" b="0" kern="1200" noProof="0" dirty="0" err="1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baseline="0" noProof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kern="1200" noProof="0" dirty="0">
                        <a:solidFill>
                          <a:srgbClr val="FF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</a:t>
                      </a:r>
                      <a:r>
                        <a:rPr lang="en-ZA" sz="70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points (Charge &amp; pusher car)</a:t>
                      </a:r>
                      <a:endParaRPr lang="en-ZA" sz="7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endParaRPr lang="en-US" sz="700" baseline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1" kern="1200" noProof="0" dirty="0">
                        <a:solidFill>
                          <a:schemeClr val="tx2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320 or 460</a:t>
                      </a:r>
                    </a:p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range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PAG**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r>
                        <a:rPr lang="en-US" sz="7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</a:t>
                      </a: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Butterfly / actuator valve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ZA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ZA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GEP 2.5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MEP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700" b="0" kern="1200" noProof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US" sz="700" noProof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53000" y="4596884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ZA" sz="600" dirty="0">
                <a:ea typeface="Verdana" panose="020B0604030504040204" pitchFamily="34" charset="0"/>
                <a:cs typeface="Verdana" panose="020B0604030504040204" pitchFamily="34" charset="0"/>
              </a:rPr>
              <a:t>**special precautions needed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424775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Quench Car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28604"/>
              </p:ext>
            </p:extLst>
          </p:nvPr>
        </p:nvGraphicFramePr>
        <p:xfrm>
          <a:off x="457200" y="1200150"/>
          <a:ext cx="8229601" cy="25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Journal 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ZA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  <a:endParaRPr lang="en-ZA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Journal 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ZA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  <a:endParaRPr lang="en-ZA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pt-BR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Grease LiX EP 2/380 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Grease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LiX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Syn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Diesel engine (Two stroke)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20W-40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Rail type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 starting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  	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VI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320 or 460</a:t>
                      </a:r>
                    </a:p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  <a:r>
                        <a:rPr lang="en-ZA" sz="7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 PAG**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Resistance Hydraulic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4139684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ZA" sz="600" dirty="0">
                <a:ea typeface="Verdana" panose="020B0604030504040204" pitchFamily="34" charset="0"/>
                <a:cs typeface="Verdana" panose="020B0604030504040204" pitchFamily="34" charset="0"/>
              </a:rPr>
              <a:t>**special precautions needed</a:t>
            </a:r>
          </a:p>
        </p:txBody>
      </p:sp>
    </p:spTree>
    <p:extLst>
      <p:ext uri="{BB962C8B-B14F-4D97-AF65-F5344CB8AC3E}">
        <p14:creationId xmlns:p14="http://schemas.microsoft.com/office/powerpoint/2010/main" val="54327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Quenching tower (in quench car)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09373"/>
              </p:ext>
            </p:extLst>
          </p:nvPr>
        </p:nvGraphicFramePr>
        <p:xfrm>
          <a:off x="457200" y="1200150"/>
          <a:ext cx="8229601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309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Screening plant</a:t>
            </a:r>
            <a:endParaRPr lang="en-ZA" sz="7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 - Screening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53317"/>
              </p:ext>
            </p:extLst>
          </p:nvPr>
        </p:nvGraphicFramePr>
        <p:xfrm>
          <a:off x="457200" y="1200150"/>
          <a:ext cx="8229601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1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Greased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2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Blast Furnace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Iron Production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46832"/>
              </p:ext>
            </p:extLst>
          </p:nvPr>
        </p:nvGraphicFramePr>
        <p:xfrm>
          <a:off x="457200" y="1200150"/>
          <a:ext cx="8229598" cy="38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Contact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380 – 460 base oil viscosity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1" kern="1200" noProof="0" dirty="0">
                          <a:solidFill>
                            <a:schemeClr val="tx2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1" kern="1200" noProof="0" dirty="0" err="1">
                          <a:solidFill>
                            <a:schemeClr val="tx2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1" kern="1200" noProof="0" dirty="0">
                          <a:solidFill>
                            <a:schemeClr val="tx2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1" kern="1200" noProof="0" dirty="0" err="1">
                          <a:solidFill>
                            <a:schemeClr val="tx2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1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1" kern="1200" noProof="0" dirty="0">
                        <a:solidFill>
                          <a:schemeClr val="tx2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Turbine (</a:t>
                      </a:r>
                      <a:r>
                        <a:rPr lang="en-ZA" sz="7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Tuyeres)</a:t>
                      </a:r>
                      <a:endParaRPr lang="en-ZA" sz="700" b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Siemens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 foaming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Rapid</a:t>
                      </a: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air release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Water separability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Thermal stability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Jenteram</a:t>
                      </a: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6800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endParaRPr lang="en-ZA" sz="7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Compressors (Tuyeres)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</a:t>
                      </a: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Blower (Fan)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</a:t>
                      </a:r>
                      <a:r>
                        <a:rPr lang="en-ZA" sz="700" b="0" kern="1200" noProof="0" dirty="0" err="1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2/100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Blower (Compressor)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Reduced deposits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</a:t>
                      </a: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Actuator</a:t>
                      </a:r>
                      <a:r>
                        <a:rPr lang="en-ZA" sz="70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valves</a:t>
                      </a:r>
                      <a:endParaRPr lang="en-ZA" sz="7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GEP 2.5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MEP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700" b="0" kern="1200" noProof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LiCa MG HL</a:t>
                      </a:r>
                      <a:endParaRPr lang="en-US" sz="700" noProof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Tap hole drill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Mud Gun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</p:spTree>
    <p:extLst>
      <p:ext uri="{BB962C8B-B14F-4D97-AF65-F5344CB8AC3E}">
        <p14:creationId xmlns:p14="http://schemas.microsoft.com/office/powerpoint/2010/main" val="98900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Torpedo Cars / ladle</a:t>
            </a:r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Hot Metal Pre-treatment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33406"/>
              </p:ext>
            </p:extLst>
          </p:nvPr>
        </p:nvGraphicFramePr>
        <p:xfrm>
          <a:off x="457200" y="1200150"/>
          <a:ext cx="8229598" cy="27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/>
                      <a:r>
                        <a:rPr lang="pt-BR" sz="6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Contact</a:t>
                      </a:r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6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380 – 460 base oil viscosity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sparks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</a:t>
                      </a:r>
                      <a:r>
                        <a:rPr lang="en-ZA" sz="6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pt-BR" sz="6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Rail</a:t>
                      </a:r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</a:t>
                      </a:r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sparks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Grease LiX EP 2/380 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Grease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LiX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Syn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PAG**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</a:t>
                      </a:r>
                      <a:r>
                        <a:rPr lang="en-ZA" sz="60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points (Rails)</a:t>
                      </a:r>
                      <a:endParaRPr lang="en-ZA" sz="6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sparks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pt-BR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Grease LiX EP 2/380 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Grease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LiX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Syn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 2/460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Diesel engine (Two stroke)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20W-40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Rail type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 starting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 	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Genrail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VI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Journal </a:t>
                      </a:r>
                      <a:r>
                        <a:rPr lang="en-ZA" sz="60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6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 150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</a:t>
                      </a:r>
                      <a:r>
                        <a:rPr lang="en-ZA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stability</a:t>
                      </a:r>
                      <a:endParaRPr lang="en-ZA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Circula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</a:t>
                      </a:r>
                      <a:r>
                        <a:rPr lang="en-ZA" sz="6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</a:t>
                      </a:r>
                    </a:p>
                  </a:txBody>
                  <a:tcPr marL="7144" marR="7144" marT="7144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53000" y="4215884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ZA" sz="600" dirty="0">
                <a:ea typeface="Verdana" panose="020B0604030504040204" pitchFamily="34" charset="0"/>
                <a:cs typeface="Verdana" panose="020B0604030504040204" pitchFamily="34" charset="0"/>
              </a:rPr>
              <a:t>**special precautions needed</a:t>
            </a:r>
          </a:p>
        </p:txBody>
      </p:sp>
    </p:spTree>
    <p:extLst>
      <p:ext uri="{BB962C8B-B14F-4D97-AF65-F5344CB8AC3E}">
        <p14:creationId xmlns:p14="http://schemas.microsoft.com/office/powerpoint/2010/main" val="337421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Converter / Basic Oxygen Furnace</a:t>
            </a:r>
            <a:r>
              <a:rPr lang="en-ZA" dirty="0">
                <a:solidFill>
                  <a:srgbClr val="333333"/>
                </a:solidFill>
              </a:rPr>
              <a:t> / Re-</a:t>
            </a:r>
            <a:r>
              <a:rPr lang="en-ZA" dirty="0" err="1">
                <a:solidFill>
                  <a:srgbClr val="333333"/>
                </a:solidFill>
              </a:rPr>
              <a:t>melter</a:t>
            </a:r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Primary Steelmaking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62413"/>
              </p:ext>
            </p:extLst>
          </p:nvPr>
        </p:nvGraphicFramePr>
        <p:xfrm>
          <a:off x="457200" y="1200150"/>
          <a:ext cx="8229598" cy="14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Contact bearing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380 – 460 base oil viscosity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320 or 460</a:t>
                      </a:r>
                    </a:p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PAG**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Movable seal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Solid lubricants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capability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Ceramic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paste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2983087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ZA" sz="600" dirty="0">
                <a:ea typeface="Verdana" panose="020B0604030504040204" pitchFamily="34" charset="0"/>
                <a:cs typeface="Verdana" panose="020B0604030504040204" pitchFamily="34" charset="0"/>
              </a:rPr>
              <a:t>**special precautions needed</a:t>
            </a:r>
          </a:p>
        </p:txBody>
      </p:sp>
    </p:spTree>
    <p:extLst>
      <p:ext uri="{BB962C8B-B14F-4D97-AF65-F5344CB8AC3E}">
        <p14:creationId xmlns:p14="http://schemas.microsoft.com/office/powerpoint/2010/main" val="255126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Electric arc furnace (EAF)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Primary Steelmaking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08777"/>
              </p:ext>
            </p:extLst>
          </p:nvPr>
        </p:nvGraphicFramePr>
        <p:xfrm>
          <a:off x="474260" y="1195020"/>
          <a:ext cx="8536701" cy="206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6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6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pt-BR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(Air brake)</a:t>
                      </a:r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sparks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</a:t>
                      </a: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50"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 System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sparks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/>
                      <a:r>
                        <a:rPr lang="pt-BR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Bearings</a:t>
                      </a:r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380 – 460 base oil viscosity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Open Gears and Plates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1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Ladle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Secondary Steelmaking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19986"/>
              </p:ext>
            </p:extLst>
          </p:nvPr>
        </p:nvGraphicFramePr>
        <p:xfrm>
          <a:off x="495300" y="1195020"/>
          <a:ext cx="8153400" cy="19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pt-BR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Compressor (Air brake)</a:t>
                      </a:r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DIN 51506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VDL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sparks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M4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Compressor A Syn </a:t>
                      </a:r>
                      <a:endParaRPr lang="en-US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 System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ZA" sz="7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sparks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/>
                      <a:r>
                        <a:rPr lang="pt-BR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 Bearings</a:t>
                      </a:r>
                      <a:endParaRPr lang="en-US" sz="7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380 – 460 base oil viscosity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rgbClr val="FF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ctr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Open Gears and Plates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59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Continuous Casting Machine</a:t>
            </a:r>
            <a:endParaRPr lang="en-ZA" sz="7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Continuous Casting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210"/>
              </p:ext>
            </p:extLst>
          </p:nvPr>
        </p:nvGraphicFramePr>
        <p:xfrm>
          <a:off x="458337" y="1183590"/>
          <a:ext cx="8228462" cy="16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pt-BR" sz="6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Special</a:t>
                      </a:r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Contact</a:t>
                      </a:r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6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</a:t>
                      </a:r>
                      <a:r>
                        <a:rPr lang="en-ZA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load carrying</a:t>
                      </a:r>
                      <a:endParaRPr lang="en-ZA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600" b="1" kern="1200" noProof="0" dirty="0">
                        <a:solidFill>
                          <a:schemeClr val="tx2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Slewing bearing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sparks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carrying</a:t>
                      </a:r>
                      <a:endParaRPr lang="en-US" sz="600" baseline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XHL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  <a:r>
                        <a:rPr lang="en-ZA" sz="6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 PAG*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/>
                      <a:r>
                        <a:rPr lang="pt-BR" sz="60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</a:t>
                      </a:r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System</a:t>
                      </a:r>
                      <a:endParaRPr lang="en-US" sz="6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</a:t>
                      </a:r>
                      <a:endParaRPr lang="en-US" sz="600" baseline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rgbClr val="E8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/>
          </a:p>
        </p:txBody>
      </p:sp>
      <p:sp>
        <p:nvSpPr>
          <p:cNvPr id="7" name="Rectangle 6"/>
          <p:cNvSpPr/>
          <p:nvPr/>
        </p:nvSpPr>
        <p:spPr>
          <a:xfrm>
            <a:off x="4876800" y="3083854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ZA" sz="600" dirty="0">
                <a:ea typeface="Verdana" panose="020B0604030504040204" pitchFamily="34" charset="0"/>
                <a:cs typeface="Verdana" panose="020B0604030504040204" pitchFamily="34" charset="0"/>
              </a:rPr>
              <a:t>**special precautions needed</a:t>
            </a:r>
          </a:p>
        </p:txBody>
      </p:sp>
    </p:spTree>
    <p:extLst>
      <p:ext uri="{BB962C8B-B14F-4D97-AF65-F5344CB8AC3E}">
        <p14:creationId xmlns:p14="http://schemas.microsoft.com/office/powerpoint/2010/main" val="380925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Conveyor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23559"/>
              </p:ext>
            </p:extLst>
          </p:nvPr>
        </p:nvGraphicFramePr>
        <p:xfrm>
          <a:off x="461749" y="1200150"/>
          <a:ext cx="8225051" cy="2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Coupling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CG 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and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oil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centrifugal force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PE HS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Idler roller bearing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Filled for life - special low viscosity grease (contact OEM for initial fill)</a:t>
                      </a:r>
                    </a:p>
                  </a:txBody>
                  <a:tcPr marL="27000" marR="27000" marT="27000" marB="2700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974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Hot Rolling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Hot Rolling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85241"/>
              </p:ext>
            </p:extLst>
          </p:nvPr>
        </p:nvGraphicFramePr>
        <p:xfrm>
          <a:off x="471983" y="1197745"/>
          <a:ext cx="8214816" cy="274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l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ZA" sz="6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(Furnace, Roller Table, Finishing Roller)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6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380 – 460 base oil viscosity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Load carrying</a:t>
                      </a:r>
                      <a:endParaRPr lang="en-ZA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</a:t>
                      </a:r>
                      <a:r>
                        <a:rPr lang="en-ZA" sz="6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Morgan Bearing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</a:t>
                      </a:r>
                      <a:r>
                        <a:rPr lang="en-ZA" sz="600" b="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VG 100 – 460</a:t>
                      </a:r>
                    </a:p>
                    <a:p>
                      <a:pPr algn="l">
                        <a:defRPr/>
                      </a:pPr>
                      <a:r>
                        <a:rPr lang="en-ZA" sz="600" b="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  <a:endParaRPr lang="en-ZA" sz="600" b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ZA" sz="600" b="1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Rapid</a:t>
                      </a:r>
                      <a:r>
                        <a:rPr lang="en-ZA" sz="600" b="1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1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demulsibility</a:t>
                      </a:r>
                      <a:endParaRPr lang="en-ZA" sz="600" b="1" baseline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ZA" sz="600" b="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endParaRPr lang="en-ZA" sz="600" b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Mill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Mill NT Series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6800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r>
                        <a:rPr lang="en-ZA" sz="600" b="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(Rollers,  Roller Tables, Finishing Rollers, Winders</a:t>
                      </a:r>
                      <a:endParaRPr lang="en-ZA" sz="6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320 or 460</a:t>
                      </a:r>
                    </a:p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pt-BR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  <a:r>
                        <a:rPr lang="en-ZA" sz="6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 PAG**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 System (</a:t>
                      </a:r>
                      <a:r>
                        <a:rPr lang="en-ZA" sz="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Rolling Gearbox / Reducer, Roller Table)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6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Open Gears (Grease) - </a:t>
                      </a:r>
                      <a:r>
                        <a:rPr lang="en-ZA" sz="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Winder</a:t>
                      </a:r>
                      <a:endParaRPr lang="en-ZA" sz="600" b="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251.01</a:t>
                      </a:r>
                    </a:p>
                    <a:p>
                      <a:r>
                        <a:rPr lang="en-US" sz="6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r>
                        <a:rPr lang="en-US" sz="6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 Steel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  <a:p>
                      <a:pPr algn="l" fontAlgn="t"/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TMG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Cooling bed support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600" baseline="0" noProof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600" noProof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0250"/>
            <a:ext cx="9144000" cy="510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ZA" sz="1350"/>
          </a:p>
        </p:txBody>
      </p:sp>
      <p:sp>
        <p:nvSpPr>
          <p:cNvPr id="8" name="Rectangle 7"/>
          <p:cNvSpPr/>
          <p:nvPr/>
        </p:nvSpPr>
        <p:spPr>
          <a:xfrm>
            <a:off x="6477000" y="4095750"/>
            <a:ext cx="13324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ZA" sz="600" dirty="0">
                <a:ea typeface="Verdana" panose="020B0604030504040204" pitchFamily="34" charset="0"/>
                <a:cs typeface="Verdana" panose="020B0604030504040204" pitchFamily="34" charset="0"/>
              </a:rPr>
              <a:t>**special precautions needed</a:t>
            </a:r>
          </a:p>
        </p:txBody>
      </p:sp>
    </p:spTree>
    <p:extLst>
      <p:ext uri="{BB962C8B-B14F-4D97-AF65-F5344CB8AC3E}">
        <p14:creationId xmlns:p14="http://schemas.microsoft.com/office/powerpoint/2010/main" val="2641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Gas turbine or Gas engines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 generation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933"/>
              </p:ext>
            </p:extLst>
          </p:nvPr>
        </p:nvGraphicFramePr>
        <p:xfrm>
          <a:off x="457200" y="1225170"/>
          <a:ext cx="8229601" cy="1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544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27000" marR="27000" marT="27000" marB="2700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27000" marR="27000" marT="27000" marB="2700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>
                          <a:latin typeface="+mn-lt"/>
                        </a:rPr>
                        <a:t>Products</a:t>
                      </a:r>
                    </a:p>
                  </a:txBody>
                  <a:tcPr marL="27000" marR="27000" marT="27000" marB="27000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4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27000" marR="27000" marT="27000" marB="27000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27000" marR="27000" marT="27000" marB="27000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/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turbine (with/without associated geardrives)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Siemens,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Alstom, GE, Toshiba, Mitsubishi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foaming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Rapid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air release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Water separability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Thermal stability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/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turbine (without associated geardrives)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Siemens,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Alstom, GE, Toshiba, Mitsubishi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foaming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Rapid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air release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Water separability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Thermal stability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60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Jenteram</a:t>
                      </a: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engine</a:t>
                      </a:r>
                    </a:p>
                    <a:p>
                      <a:pPr algn="l"/>
                      <a:endParaRPr lang="en-ZA" sz="60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Wartsilla</a:t>
                      </a:r>
                    </a:p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ash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TBN retention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Soot control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Low deposits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PETRONAS GEO BLG or Petronas 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10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Cranes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11502"/>
              </p:ext>
            </p:extLst>
          </p:nvPr>
        </p:nvGraphicFramePr>
        <p:xfrm>
          <a:off x="467436" y="1210590"/>
          <a:ext cx="8219364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6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320 or 460</a:t>
                      </a:r>
                    </a:p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FZG</a:t>
                      </a:r>
                    </a:p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Temperature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ZA" sz="600" b="0" noProof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  <a:endParaRPr lang="en-ZA" sz="600" b="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ZA" sz="6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6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380 – 460 base oil viscosity</a:t>
                      </a:r>
                    </a:p>
                    <a:p>
                      <a:pPr algn="l"/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6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</a:t>
                      </a:r>
                      <a:r>
                        <a:rPr lang="en-ZA" sz="6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load carrying</a:t>
                      </a:r>
                      <a:endParaRPr lang="en-ZA" sz="6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6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</a:t>
                      </a:r>
                      <a:r>
                        <a:rPr lang="en-ZA" sz="6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6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088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Dump trucks and loaders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66653"/>
              </p:ext>
            </p:extLst>
          </p:nvPr>
        </p:nvGraphicFramePr>
        <p:xfrm>
          <a:off x="457200" y="1200150"/>
          <a:ext cx="8229601" cy="32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ZA" sz="700" dirty="0">
                          <a:latin typeface="+mn-lt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F2B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700" noProof="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5000 E 15W40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30W ** 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Converter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30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30W ** 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 / Steering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10W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10W ** 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 Hydraulic System</a:t>
                      </a:r>
                      <a:endParaRPr lang="en-ZA" sz="7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resistant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Fire Resistance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HFC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FR </a:t>
                      </a:r>
                    </a:p>
                  </a:txBody>
                  <a:tcPr marL="7144" marR="7144" marT="7144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 Drive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SAE 50</a:t>
                      </a:r>
                    </a:p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TO-4 series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drain intervals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Powertrans</a:t>
                      </a:r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T4 50W ** 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With solid lubricants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kern="1200" noProof="0" dirty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01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Blowers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55121"/>
              </p:ext>
            </p:extLst>
          </p:nvPr>
        </p:nvGraphicFramePr>
        <p:xfrm>
          <a:off x="457200" y="1200150"/>
          <a:ext cx="8229600" cy="15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endParaRPr lang="en-ZA" sz="7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 / Bearings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 *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48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Pumps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22087"/>
              </p:ext>
            </p:extLst>
          </p:nvPr>
        </p:nvGraphicFramePr>
        <p:xfrm>
          <a:off x="457200" y="1200150"/>
          <a:ext cx="8229599" cy="14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</a:t>
                      </a:r>
                      <a:r>
                        <a:rPr lang="en-ZA" sz="60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68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HV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600" u="none" strike="noStrike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600" b="0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17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03043"/>
              </p:ext>
            </p:extLst>
          </p:nvPr>
        </p:nvGraphicFramePr>
        <p:xfrm>
          <a:off x="457200" y="1200150"/>
          <a:ext cx="8229600" cy="10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Air compressor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51506-VDL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Oxidation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Foam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tendencies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M2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M4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Compressor A Syn PAO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Air Compressors</a:t>
            </a:r>
          </a:p>
        </p:txBody>
      </p:sp>
    </p:spTree>
    <p:extLst>
      <p:ext uri="{BB962C8B-B14F-4D97-AF65-F5344CB8AC3E}">
        <p14:creationId xmlns:p14="http://schemas.microsoft.com/office/powerpoint/2010/main" val="206585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5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713771"/>
              </p:ext>
            </p:extLst>
          </p:nvPr>
        </p:nvGraphicFramePr>
        <p:xfrm>
          <a:off x="457200" y="1200150"/>
          <a:ext cx="8229602" cy="25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6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6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(Grease)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600" u="none" strike="noStrike" kern="12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Bearings (Oil)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Diesel Engine Oil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Engine Oil 15W40 / 10W40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Cold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idling periods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Soot handling</a:t>
                      </a:r>
                      <a:endParaRPr lang="en-US" sz="6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LD 7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5000 E 15W40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Urania 7000 E 10W40 **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0"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Cooling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Coolant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Fluid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Long periods</a:t>
                      </a: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 of 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600" baseline="0" noProof="0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11 **</a:t>
                      </a:r>
                    </a:p>
                    <a:p>
                      <a:endParaRPr lang="en-US" sz="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PETRONAS </a:t>
                      </a:r>
                      <a:r>
                        <a:rPr lang="en-US" sz="600" noProof="0" dirty="0" err="1">
                          <a:solidFill>
                            <a:schemeClr val="tx1"/>
                          </a:solidFill>
                        </a:rPr>
                        <a:t>Paraflu</a:t>
                      </a:r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 Up Ready **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6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 and high speed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Gas Turbine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 properties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Demulsibity</a:t>
                      </a:r>
                      <a:endParaRPr lang="en-ZA" sz="6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6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Antiwear</a:t>
                      </a:r>
                      <a:r>
                        <a:rPr lang="en-ZA" sz="6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properties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G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PETRONAS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Jenteram</a:t>
                      </a:r>
                      <a:r>
                        <a:rPr lang="en-ZA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ZA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</a:t>
                      </a:r>
                      <a:endParaRPr lang="en-ZA" sz="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Back Up Generators - Diesel &amp; Gas Turbine</a:t>
            </a:r>
          </a:p>
        </p:txBody>
      </p:sp>
    </p:spTree>
    <p:extLst>
      <p:ext uri="{BB962C8B-B14F-4D97-AF65-F5344CB8AC3E}">
        <p14:creationId xmlns:p14="http://schemas.microsoft.com/office/powerpoint/2010/main" val="3537031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General</a:t>
            </a: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58802"/>
              </p:ext>
            </p:extLst>
          </p:nvPr>
        </p:nvGraphicFramePr>
        <p:xfrm>
          <a:off x="457200" y="1200150"/>
          <a:ext cx="8229599" cy="207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Cutting fluids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emulsion stability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Excellent lubricity and anti-weld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Anti-rust, anti-corrosion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Anti-sludge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Anti-bacterial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dirty="0" err="1"/>
                        <a:t>Mecafluid</a:t>
                      </a:r>
                      <a:r>
                        <a:rPr lang="en-ZA" sz="700" dirty="0"/>
                        <a:t> SM 59** 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dirty="0" err="1"/>
                        <a:t>Mecafluid</a:t>
                      </a:r>
                      <a:r>
                        <a:rPr lang="en-ZA" sz="700" dirty="0"/>
                        <a:t> S 2006 **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7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points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EP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range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HM</a:t>
                      </a:r>
                      <a:r>
                        <a:rPr lang="en-US" sz="700" u="none" strike="noStrike" kern="1200" baseline="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specification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Good air release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u="none" strike="noStrike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  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way oils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ISO VG 68 and 220</a:t>
                      </a:r>
                    </a:p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Cincinnati Machine Spec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Pumpability</a:t>
                      </a: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</a:t>
                      </a:r>
                      <a:r>
                        <a:rPr lang="en-US" sz="70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sprayability</a:t>
                      </a:r>
                      <a:endParaRPr lang="en-US" sz="700" u="none" strike="noStrike" kern="12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Adhesive characteristics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pressure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Slideway</a:t>
                      </a:r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7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Machinery Workshops</a:t>
            </a:r>
          </a:p>
        </p:txBody>
      </p:sp>
    </p:spTree>
    <p:extLst>
      <p:ext uri="{BB962C8B-B14F-4D97-AF65-F5344CB8AC3E}">
        <p14:creationId xmlns:p14="http://schemas.microsoft.com/office/powerpoint/2010/main" val="396982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Jaw Crusher (Primary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34386"/>
              </p:ext>
            </p:extLst>
          </p:nvPr>
        </p:nvGraphicFramePr>
        <p:xfrm>
          <a:off x="457200" y="1200150"/>
          <a:ext cx="8229599" cy="20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 / Roller bearings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life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2/460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4-7 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5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Cone Crusher (Secondary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93504"/>
              </p:ext>
            </p:extLst>
          </p:nvPr>
        </p:nvGraphicFramePr>
        <p:xfrm>
          <a:off x="466298" y="1200150"/>
          <a:ext cx="8220501" cy="29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7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90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Gyratory Crusher (Secondary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7358"/>
              </p:ext>
            </p:extLst>
          </p:nvPr>
        </p:nvGraphicFramePr>
        <p:xfrm>
          <a:off x="457200" y="1200150"/>
          <a:ext cx="8229600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59" marR="659" marT="659" marB="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</a:t>
                      </a:r>
                    </a:p>
                  </a:txBody>
                  <a:tcPr marL="764" marR="764" marT="76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4" marR="764" marT="76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4" marR="764" marT="76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27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Impact Crusher (Secondary Crusher)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92568"/>
              </p:ext>
            </p:extLst>
          </p:nvPr>
        </p:nvGraphicFramePr>
        <p:xfrm>
          <a:off x="457200" y="1200150"/>
          <a:ext cx="8229602" cy="29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Plain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4EP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(Grease)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and low temperature handling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stability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MEP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LiCa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MG XHL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Spider bush bearing (oil)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</a:p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Dry 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Filterability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5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Breaker Screen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 - Screening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50699"/>
              </p:ext>
            </p:extLst>
          </p:nvPr>
        </p:nvGraphicFramePr>
        <p:xfrm>
          <a:off x="457200" y="1200150"/>
          <a:ext cx="8229601" cy="12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Greased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 EP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tolerance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2/380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LiX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Hydraulics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rtl="0" fontAlgn="ctr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VI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lvl="0"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ZA" sz="700" u="none" strike="noStrike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Wet and Dry Filterability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 metal compatibility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171450" indent="-171450" algn="l" rtl="0" fontAlgn="ctr"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Rust and corrosion protection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</a:t>
                      </a:r>
                      <a:r>
                        <a:rPr lang="en-ZA" sz="7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HV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Hydraulic ESF </a:t>
                      </a:r>
                    </a:p>
                    <a:p>
                      <a:pPr algn="l" fontAlgn="t"/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Mixer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42314"/>
              </p:ext>
            </p:extLst>
          </p:nvPr>
        </p:nvGraphicFramePr>
        <p:xfrm>
          <a:off x="457200" y="1200150"/>
          <a:ext cx="8229602" cy="12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Gearbox / Reducer</a:t>
                      </a:r>
                      <a:endParaRPr lang="en-ZA" sz="7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AGMA 4EP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Micropitting</a:t>
                      </a: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resistance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load capability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foaming tendencies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 </a:t>
                      </a:r>
                      <a:r>
                        <a:rPr lang="en-US" sz="7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separability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MEP*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FL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Gear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Larry / Charge car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Coking plant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89573"/>
              </p:ext>
            </p:extLst>
          </p:nvPr>
        </p:nvGraphicFramePr>
        <p:xfrm>
          <a:off x="457200" y="1200150"/>
          <a:ext cx="8305801" cy="12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Component Part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Spec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Lube </a:t>
                      </a:r>
                      <a:r>
                        <a:rPr lang="pt-BR" sz="700" baseline="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Requirements</a:t>
                      </a:r>
                      <a:endParaRPr lang="pt-BR" sz="7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BR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Standard</a:t>
                      </a:r>
                    </a:p>
                  </a:txBody>
                  <a:tcPr marL="68580" marR="68580" marT="34290" marB="34290" anchor="ctr"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Premium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b="1" dirty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Supreme</a:t>
                      </a:r>
                    </a:p>
                  </a:txBody>
                  <a:tcPr marL="68580" marR="68580" marT="34290" marB="34290" anchor="ctr"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l"/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Contact Bearing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 complex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/ Ca </a:t>
                      </a:r>
                      <a:r>
                        <a:rPr lang="en-US" sz="700" baseline="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Sulfonate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complex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380 – 460 base oil viscosity</a:t>
                      </a:r>
                    </a:p>
                    <a:p>
                      <a:pPr algn="l"/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 handling polymer thickener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Extreme </a:t>
                      </a: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ZA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Dust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</a:t>
                      </a:r>
                      <a:r>
                        <a:rPr lang="en-ZA" sz="700" b="0" kern="1200" baseline="0" noProof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EP 2 </a:t>
                      </a:r>
                      <a:endParaRPr lang="en-ZA" sz="700" b="0" kern="1200" noProof="0" dirty="0">
                        <a:solidFill>
                          <a:srgbClr val="FF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</a:t>
                      </a:r>
                      <a:r>
                        <a:rPr lang="en-ZA" sz="7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CaSX</a:t>
                      </a: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/>
                      </a:pPr>
                      <a:r>
                        <a:rPr lang="en-ZA" sz="700" b="0" kern="12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LiX Syn</a:t>
                      </a:r>
                      <a:r>
                        <a:rPr lang="en-ZA" sz="700" b="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2/220</a:t>
                      </a:r>
                      <a:endParaRPr lang="en-ZA" sz="700" b="0" kern="12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Electric Motor Bearings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NLGI 2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Long life at high temperature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Low bleed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70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Medium</a:t>
                      </a:r>
                      <a:r>
                        <a:rPr lang="en-US" sz="700" baseline="0" noProof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high speed</a:t>
                      </a:r>
                      <a:endParaRPr lang="en-US" sz="700" noProof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Li 2 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PETRONAS Grease PU</a:t>
                      </a:r>
                    </a:p>
                  </a:txBody>
                  <a:tcPr marL="27000" marR="27000" marT="27000" marB="27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</a:t>
                      </a:r>
                    </a:p>
                  </a:txBody>
                  <a:tcPr marL="27000" marR="27000" marT="27000" marB="27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924480"/>
      </p:ext>
    </p:extLst>
  </p:cSld>
  <p:clrMapOvr>
    <a:masterClrMapping/>
  </p:clrMapOvr>
</p:sld>
</file>

<file path=ppt/theme/theme1.xml><?xml version="1.0" encoding="utf-8"?>
<a:theme xmlns:a="http://schemas.openxmlformats.org/drawingml/2006/main" name="PETRONAS Default Template">
  <a:themeElements>
    <a:clrScheme name="PETRONAS">
      <a:dk1>
        <a:srgbClr val="333333"/>
      </a:dk1>
      <a:lt1>
        <a:srgbClr val="FFFFFF"/>
      </a:lt1>
      <a:dk2>
        <a:srgbClr val="00B1A9"/>
      </a:dk2>
      <a:lt2>
        <a:srgbClr val="FFFFFF"/>
      </a:lt2>
      <a:accent1>
        <a:srgbClr val="402B53"/>
      </a:accent1>
      <a:accent2>
        <a:srgbClr val="68468B"/>
      </a:accent2>
      <a:accent3>
        <a:srgbClr val="615E9A"/>
      </a:accent3>
      <a:accent4>
        <a:srgbClr val="94BDE5"/>
      </a:accent4>
      <a:accent5>
        <a:srgbClr val="3A5441"/>
      </a:accent5>
      <a:accent6>
        <a:srgbClr val="D4D652"/>
      </a:accent6>
      <a:hlink>
        <a:srgbClr val="0000FF"/>
      </a:hlink>
      <a:folHlink>
        <a:srgbClr val="800080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_POWERPOINT_2014_Verdana (cropped).pptx" id="{4F3C02E4-4AD6-476C-A6BE-40B09D8BD9D3}" vid="{BD33EC4C-5F21-4062-9DFF-AC0D9EE6A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TRONAS">
    <a:dk1>
      <a:srgbClr val="333333"/>
    </a:dk1>
    <a:lt1>
      <a:srgbClr val="FFFFFF"/>
    </a:lt1>
    <a:dk2>
      <a:srgbClr val="00B1A9"/>
    </a:dk2>
    <a:lt2>
      <a:srgbClr val="FFFFFF"/>
    </a:lt2>
    <a:accent1>
      <a:srgbClr val="402B53"/>
    </a:accent1>
    <a:accent2>
      <a:srgbClr val="68468B"/>
    </a:accent2>
    <a:accent3>
      <a:srgbClr val="615E9A"/>
    </a:accent3>
    <a:accent4>
      <a:srgbClr val="94BDE5"/>
    </a:accent4>
    <a:accent5>
      <a:srgbClr val="3A5441"/>
    </a:accent5>
    <a:accent6>
      <a:srgbClr val="D4D652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D2CE278BF7645949FF48407ACF404" ma:contentTypeVersion="0" ma:contentTypeDescription="Create a new document." ma:contentTypeScope="" ma:versionID="da576ff0bfc29ae747c76780365ba1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
</file>

<file path=customXml/itemProps1.xml><?xml version="1.0" encoding="utf-8"?>
<ds:datastoreItem xmlns:ds="http://schemas.openxmlformats.org/officeDocument/2006/customXml" ds:itemID="{B2693202-4C90-4E0C-A160-EB9FED31BA97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7B7D528-8D4B-40F3-BEEA-99CB0C5B7D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8D088F-EBD4-404A-A48D-936FC984F2E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AC25FE7-E72F-4052-B665-9E79FBDB0A6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</TotalTime>
  <Words>3604</Words>
  <Application>Microsoft Office PowerPoint</Application>
  <PresentationFormat>On-screen Show (16:9)</PresentationFormat>
  <Paragraphs>1356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Verdana</vt:lpstr>
      <vt:lpstr>PETRONAS Default Template</vt:lpstr>
      <vt:lpstr>Coking plant – Coal yard</vt:lpstr>
      <vt:lpstr>Coking plant</vt:lpstr>
      <vt:lpstr>Coking plant</vt:lpstr>
      <vt:lpstr>Coking plant</vt:lpstr>
      <vt:lpstr>Coking plant</vt:lpstr>
      <vt:lpstr>Coking plant</vt:lpstr>
      <vt:lpstr>Coking plant - Screening</vt:lpstr>
      <vt:lpstr>Coking plant</vt:lpstr>
      <vt:lpstr>Coking plant</vt:lpstr>
      <vt:lpstr>Coking plant</vt:lpstr>
      <vt:lpstr>Coking plant</vt:lpstr>
      <vt:lpstr>Coking plant</vt:lpstr>
      <vt:lpstr>Coking plant - Screening</vt:lpstr>
      <vt:lpstr>Iron Production</vt:lpstr>
      <vt:lpstr>Hot Metal Pre-treatment</vt:lpstr>
      <vt:lpstr>Primary Steelmaking</vt:lpstr>
      <vt:lpstr>Primary Steelmaking</vt:lpstr>
      <vt:lpstr>Secondary Steelmaking</vt:lpstr>
      <vt:lpstr>Continuous Casting</vt:lpstr>
      <vt:lpstr>Hot Rolling</vt:lpstr>
      <vt:lpstr>Power generation</vt:lpstr>
      <vt:lpstr>General</vt:lpstr>
      <vt:lpstr>General</vt:lpstr>
      <vt:lpstr>General</vt:lpstr>
      <vt:lpstr>General</vt:lpstr>
      <vt:lpstr>General</vt:lpstr>
      <vt:lpstr>General</vt:lpstr>
      <vt:lpstr>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P37r0n45DCS_Open</dc:subject>
  <dc:creator>Samantha.Evans@engenoil.com</dc:creator>
  <cp:lastModifiedBy>Ashlin Darius Govindasamy</cp:lastModifiedBy>
  <cp:revision>499</cp:revision>
  <cp:lastPrinted>2014-04-08T03:31:13Z</cp:lastPrinted>
  <dcterms:created xsi:type="dcterms:W3CDTF">2015-01-06T03:25:52Z</dcterms:created>
  <dcterms:modified xsi:type="dcterms:W3CDTF">2024-04-08T12:45:20Z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0x010100C0ED2CE278BF7645949FF48407ACF404</vt:lpwstr>
  </property>
  <property fmtid="{D5CDD505-2E9C-101B-9397-08002B2CF9AE}" pid="3" name="docIndexRef">
    <vt:lpwstr>21665506-dcc7-4254-b937-0dc6516a0a8b</vt:lpwstr>
  </property>
  <property fmtid="{D5CDD505-2E9C-101B-9397-08002B2CF9AE}" pid="4" name="bjSaver">
    <vt:lpwstr>64pn7ybKpPo8UuuHeFpMaho8ltPdKMg+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/&gt;&lt;/sisl&gt;</vt:lpwstr>
  </property>
  <property fmtid="{D5CDD505-2E9C-101B-9397-08002B2CF9AE}" pid="7" name="bjDocumentSecurityLabel">
    <vt:lpwstr>[Open] </vt:lpwstr>
  </property>
  <property fmtid="{D5CDD505-2E9C-101B-9397-08002B2CF9AE}" pid="8" name="DCSMetadata">
    <vt:lpwstr>P37r0n45DCS_Open</vt:lpwstr>
  </property>
</Properties>
</file>