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722" r:id="rId6"/>
    <p:sldId id="724" r:id="rId7"/>
    <p:sldId id="726" r:id="rId8"/>
    <p:sldId id="728" r:id="rId9"/>
    <p:sldId id="732" r:id="rId10"/>
    <p:sldId id="734" r:id="rId11"/>
    <p:sldId id="736" r:id="rId12"/>
    <p:sldId id="738" r:id="rId13"/>
    <p:sldId id="740" r:id="rId14"/>
    <p:sldId id="742" r:id="rId15"/>
    <p:sldId id="744" r:id="rId16"/>
    <p:sldId id="695" r:id="rId17"/>
    <p:sldId id="697" r:id="rId18"/>
    <p:sldId id="699" r:id="rId19"/>
    <p:sldId id="701" r:id="rId20"/>
    <p:sldId id="703" r:id="rId21"/>
    <p:sldId id="705" r:id="rId22"/>
    <p:sldId id="707" r:id="rId23"/>
    <p:sldId id="709" r:id="rId24"/>
    <p:sldId id="711" r:id="rId25"/>
    <p:sldId id="713" r:id="rId26"/>
    <p:sldId id="715" r:id="rId27"/>
    <p:sldId id="718" r:id="rId28"/>
    <p:sldId id="665" r:id="rId29"/>
    <p:sldId id="667" r:id="rId30"/>
    <p:sldId id="671" r:id="rId31"/>
    <p:sldId id="674" r:id="rId32"/>
    <p:sldId id="676" r:id="rId33"/>
    <p:sldId id="678" r:id="rId34"/>
    <p:sldId id="680" r:id="rId35"/>
    <p:sldId id="682" r:id="rId36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000000"/>
    <a:srgbClr val="00B1A9"/>
    <a:srgbClr val="FFFFCC"/>
    <a:srgbClr val="3A5441"/>
    <a:srgbClr val="CDB686"/>
    <a:srgbClr val="94BDE5"/>
    <a:srgbClr val="D4D652"/>
    <a:srgbClr val="40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6271" autoAdjust="0"/>
  </p:normalViewPr>
  <p:slideViewPr>
    <p:cSldViewPr>
      <p:cViewPr varScale="1">
        <p:scale>
          <a:sx n="104" d="100"/>
          <a:sy n="104" d="100"/>
        </p:scale>
        <p:origin x="67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758"/>
    </p:cViewPr>
  </p:sorterViewPr>
  <p:notesViewPr>
    <p:cSldViewPr showGuides="1">
      <p:cViewPr varScale="1">
        <p:scale>
          <a:sx n="89" d="100"/>
          <a:sy n="89" d="100"/>
        </p:scale>
        <p:origin x="1896" y="86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84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3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26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1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98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8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7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Juice Extraction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37861"/>
              </p:ext>
            </p:extLst>
          </p:nvPr>
        </p:nvGraphicFramePr>
        <p:xfrm>
          <a:off x="457200" y="1200150"/>
          <a:ext cx="8229601" cy="210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Mill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Synthetic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biodegradable oil with high viscosity (10.000 to 25.000)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noProof="0" dirty="0">
                          <a:solidFill>
                            <a:schemeClr val="tx2"/>
                          </a:solidFill>
                          <a:latin typeface="+mn-lt"/>
                        </a:rPr>
                        <a:t>Product available soon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Open Gear/ final drives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Lubricant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Viscosity with EP + Micro Pitting Resistance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noProof="0" dirty="0">
                          <a:solidFill>
                            <a:schemeClr val="tx2"/>
                          </a:solidFill>
                          <a:latin typeface="+mn-lt"/>
                        </a:rPr>
                        <a:t>Product available soon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45843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32353"/>
              </p:ext>
            </p:extLst>
          </p:nvPr>
        </p:nvGraphicFramePr>
        <p:xfrm>
          <a:off x="457200" y="1200150"/>
          <a:ext cx="8229600" cy="2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-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1-2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Good adhesive properties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noProof="0" dirty="0">
                          <a:solidFill>
                            <a:schemeClr val="tx2"/>
                          </a:solidFill>
                          <a:latin typeface="+mn-lt"/>
                        </a:rPr>
                        <a:t>Product</a:t>
                      </a:r>
                      <a:r>
                        <a:rPr lang="en-US" sz="700" b="1" baseline="0" noProof="0" dirty="0">
                          <a:solidFill>
                            <a:schemeClr val="tx2"/>
                          </a:solidFill>
                          <a:latin typeface="+mn-lt"/>
                        </a:rPr>
                        <a:t> available soon</a:t>
                      </a:r>
                      <a:endParaRPr lang="en-US" sz="700" b="1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Support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12313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Sorting and Storage</a:t>
            </a:r>
            <a:endParaRPr lang="en-ZA" sz="75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85424"/>
              </p:ext>
            </p:extLst>
          </p:nvPr>
        </p:nvGraphicFramePr>
        <p:xfrm>
          <a:off x="457200" y="1200150"/>
          <a:ext cx="8229601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Mingler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 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83839"/>
              </p:ext>
            </p:extLst>
          </p:nvPr>
        </p:nvGraphicFramePr>
        <p:xfrm>
          <a:off x="457200" y="1200150"/>
          <a:ext cx="8229601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18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Centrifugals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1171"/>
              </p:ext>
            </p:extLst>
          </p:nvPr>
        </p:nvGraphicFramePr>
        <p:xfrm>
          <a:off x="457200" y="1200150"/>
          <a:ext cx="8229600" cy="12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Hydraulic System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HLP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</a:t>
                      </a:r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 HV 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ESF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0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Melter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7231"/>
              </p:ext>
            </p:extLst>
          </p:nvPr>
        </p:nvGraphicFramePr>
        <p:xfrm>
          <a:off x="457200" y="1200150"/>
          <a:ext cx="8229601" cy="17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Hydraulic System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HLP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 HV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ESF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10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Strainer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3353"/>
              </p:ext>
            </p:extLst>
          </p:nvPr>
        </p:nvGraphicFramePr>
        <p:xfrm>
          <a:off x="457200" y="1200150"/>
          <a:ext cx="8229600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1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Carbonation Saturators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68197"/>
              </p:ext>
            </p:extLst>
          </p:nvPr>
        </p:nvGraphicFramePr>
        <p:xfrm>
          <a:off x="457200" y="1200150"/>
          <a:ext cx="8229601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 with polymer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 VG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Circula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Filtration (</a:t>
            </a:r>
            <a:r>
              <a:rPr lang="en-ZA" dirty="0"/>
              <a:t>Rotary auto filter / Filter Press)</a:t>
            </a:r>
            <a:endParaRPr lang="en-ZA" sz="75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5109"/>
              </p:ext>
            </p:extLst>
          </p:nvPr>
        </p:nvGraphicFramePr>
        <p:xfrm>
          <a:off x="457200" y="1200150"/>
          <a:ext cx="8229599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De-</a:t>
            </a:r>
            <a:r>
              <a:rPr lang="en-US" dirty="0" err="1"/>
              <a:t>colourization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9778"/>
              </p:ext>
            </p:extLst>
          </p:nvPr>
        </p:nvGraphicFramePr>
        <p:xfrm>
          <a:off x="457200" y="1200150"/>
          <a:ext cx="8229601" cy="14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 with polymer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 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 VG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Evaporators / Pans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43001"/>
              </p:ext>
            </p:extLst>
          </p:nvPr>
        </p:nvGraphicFramePr>
        <p:xfrm>
          <a:off x="457200" y="1200150"/>
          <a:ext cx="8229600" cy="2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 with polymer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 VG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Compressor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Diffuser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Juice Extraction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2446"/>
              </p:ext>
            </p:extLst>
          </p:nvPr>
        </p:nvGraphicFramePr>
        <p:xfrm>
          <a:off x="457200" y="1175310"/>
          <a:ext cx="8229601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Main drive  Gearbox and bottle screw  Reducers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460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Support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Grease</a:t>
                      </a:r>
                      <a:r>
                        <a:rPr lang="en-US" sz="700" baseline="0" noProof="0" dirty="0"/>
                        <a:t> Lithium Complex + MO2</a:t>
                      </a:r>
                      <a:endParaRPr lang="en-US" sz="700" noProof="0" dirty="0"/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Mechanical shock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PETRONAS Grease  </a:t>
                      </a:r>
                      <a:r>
                        <a:rPr lang="en-US" sz="700" noProof="0" dirty="0" err="1"/>
                        <a:t>LiX</a:t>
                      </a:r>
                      <a:r>
                        <a:rPr lang="en-US" sz="700" noProof="0" dirty="0"/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noProof="0" dirty="0"/>
                        <a:t>PETRONAS Grease </a:t>
                      </a:r>
                      <a:r>
                        <a:rPr lang="en-US" sz="700" baseline="0" noProof="0" dirty="0" err="1"/>
                        <a:t>LiCa</a:t>
                      </a:r>
                      <a:r>
                        <a:rPr lang="en-US" sz="700" baseline="0" noProof="0" dirty="0"/>
                        <a:t> MG HL</a:t>
                      </a:r>
                      <a:endParaRPr lang="en-US" sz="700" noProof="0" dirty="0"/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</a:t>
                      </a:r>
                      <a:r>
                        <a:rPr lang="en-US" sz="700" b="0" baseline="0" noProof="0" dirty="0">
                          <a:solidFill>
                            <a:schemeClr val="tx1"/>
                          </a:solidFill>
                        </a:rPr>
                        <a:t> Grease  </a:t>
                      </a:r>
                      <a:r>
                        <a:rPr lang="en-US" sz="700" b="0" baseline="0" noProof="0" dirty="0" err="1">
                          <a:solidFill>
                            <a:schemeClr val="tx1"/>
                          </a:solidFill>
                        </a:rPr>
                        <a:t>LiCa</a:t>
                      </a:r>
                      <a:r>
                        <a:rPr lang="en-US" sz="700" b="0" baseline="0" noProof="0" dirty="0">
                          <a:solidFill>
                            <a:schemeClr val="tx1"/>
                          </a:solidFill>
                        </a:rPr>
                        <a:t> MG XHL</a:t>
                      </a:r>
                      <a:endParaRPr lang="en-US" sz="7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73281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Centrifugals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8970"/>
              </p:ext>
            </p:extLst>
          </p:nvPr>
        </p:nvGraphicFramePr>
        <p:xfrm>
          <a:off x="457200" y="1200150"/>
          <a:ext cx="8229600" cy="13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Hydraulic System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HLP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seperatibility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</a:t>
                      </a:r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 HV </a:t>
                      </a:r>
                    </a:p>
                    <a:p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Hydraulic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ESF 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rgbClr val="A1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Granulators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0605"/>
              </p:ext>
            </p:extLst>
          </p:nvPr>
        </p:nvGraphicFramePr>
        <p:xfrm>
          <a:off x="457200" y="1183590"/>
          <a:ext cx="8229602" cy="18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6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Sugar Screens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81540"/>
              </p:ext>
            </p:extLst>
          </p:nvPr>
        </p:nvGraphicFramePr>
        <p:xfrm>
          <a:off x="445825" y="1200150"/>
          <a:ext cx="8240974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7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Packaging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Sugar Refining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14487"/>
              </p:ext>
            </p:extLst>
          </p:nvPr>
        </p:nvGraphicFramePr>
        <p:xfrm>
          <a:off x="474260" y="1200150"/>
          <a:ext cx="8212540" cy="19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2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Steam/Power Generation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2046"/>
              </p:ext>
            </p:extLst>
          </p:nvPr>
        </p:nvGraphicFramePr>
        <p:xfrm>
          <a:off x="457200" y="1200150"/>
          <a:ext cx="8229601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Grate 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460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PAG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Grate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MEP</a:t>
                      </a:r>
                    </a:p>
                    <a:p>
                      <a:pPr algn="l" fontAlgn="b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</a:p>
                    <a:p>
                      <a:pPr algn="l" rtl="0" fontAlgn="t"/>
                      <a:endParaRPr lang="pt-BR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Turbines 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FD and ID fans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Environment contamination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02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Turbines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Steam/Power Generation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61319"/>
              </p:ext>
            </p:extLst>
          </p:nvPr>
        </p:nvGraphicFramePr>
        <p:xfrm>
          <a:off x="460612" y="1200150"/>
          <a:ext cx="8226188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(if not direct drive)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 oil 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seperability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Anti 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oil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seperability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Anti wear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Generator Bearings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4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Fermentation and Distillery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Ethanol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47123"/>
              </p:ext>
            </p:extLst>
          </p:nvPr>
        </p:nvGraphicFramePr>
        <p:xfrm>
          <a:off x="457200" y="1200150"/>
          <a:ext cx="8229600" cy="16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Turbine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oil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68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 VG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Anti wear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94855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67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47263"/>
              </p:ext>
            </p:extLst>
          </p:nvPr>
        </p:nvGraphicFramePr>
        <p:xfrm>
          <a:off x="457200" y="1200150"/>
          <a:ext cx="8229599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7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1233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</p:spTree>
    <p:extLst>
      <p:ext uri="{BB962C8B-B14F-4D97-AF65-F5344CB8AC3E}">
        <p14:creationId xmlns:p14="http://schemas.microsoft.com/office/powerpoint/2010/main" val="370692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Dewatering Mill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Juice Extraction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8481"/>
              </p:ext>
            </p:extLst>
          </p:nvPr>
        </p:nvGraphicFramePr>
        <p:xfrm>
          <a:off x="457200" y="1200150"/>
          <a:ext cx="8229601" cy="210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Mill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Synthetic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biodegradable oil with high viscosity (10.000 to 25.000)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noProof="0" dirty="0">
                          <a:solidFill>
                            <a:schemeClr val="tx2"/>
                          </a:solidFill>
                          <a:latin typeface="+mn-lt"/>
                        </a:rPr>
                        <a:t>Product available soon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Open Gear/ final drives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Lubricant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Viscosity with EP + Micro Pitting Resistance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noProof="0" dirty="0">
                          <a:solidFill>
                            <a:schemeClr val="tx2"/>
                          </a:solidFill>
                          <a:latin typeface="+mn-lt"/>
                        </a:rPr>
                        <a:t>Product available soon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320 - 680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783267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73185"/>
              </p:ext>
            </p:extLst>
          </p:nvPr>
        </p:nvGraphicFramePr>
        <p:xfrm>
          <a:off x="457200" y="1200150"/>
          <a:ext cx="8229602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</p:spTree>
    <p:extLst>
      <p:ext uri="{BB962C8B-B14F-4D97-AF65-F5344CB8AC3E}">
        <p14:creationId xmlns:p14="http://schemas.microsoft.com/office/powerpoint/2010/main" val="2153821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05245"/>
              </p:ext>
            </p:extLst>
          </p:nvPr>
        </p:nvGraphicFramePr>
        <p:xfrm>
          <a:off x="464024" y="1200150"/>
          <a:ext cx="8222777" cy="187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dirty="0" err="1"/>
                        <a:t>Mecafluid</a:t>
                      </a:r>
                      <a:r>
                        <a:rPr lang="en-ZA" sz="600" dirty="0"/>
                        <a:t> SM 59**</a:t>
                      </a:r>
                    </a:p>
                    <a:p>
                      <a:pPr algn="l" fontAlgn="t"/>
                      <a:endParaRPr lang="en-ZA" sz="600" dirty="0"/>
                    </a:p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dirty="0" err="1"/>
                        <a:t>Mecafluid</a:t>
                      </a:r>
                      <a:r>
                        <a:rPr lang="en-ZA" sz="600" dirty="0"/>
                        <a:t> S 2006 **</a:t>
                      </a:r>
                    </a:p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6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</p:spTree>
    <p:extLst>
      <p:ext uri="{BB962C8B-B14F-4D97-AF65-F5344CB8AC3E}">
        <p14:creationId xmlns:p14="http://schemas.microsoft.com/office/powerpoint/2010/main" val="37382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Conveyors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Juice Extraction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75134"/>
              </p:ext>
            </p:extLst>
          </p:nvPr>
        </p:nvGraphicFramePr>
        <p:xfrm>
          <a:off x="457200" y="1200150"/>
          <a:ext cx="8229601" cy="13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 at high temperatures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Good EP properties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foam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PAG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tolerance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Clarifier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1720"/>
              </p:ext>
            </p:extLst>
          </p:nvPr>
        </p:nvGraphicFramePr>
        <p:xfrm>
          <a:off x="457200" y="1200150"/>
          <a:ext cx="8229600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1504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Cane Mud Filters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35574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Axial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Mechanical shock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Evaporators / Pans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1911"/>
              </p:ext>
            </p:extLst>
          </p:nvPr>
        </p:nvGraphicFramePr>
        <p:xfrm>
          <a:off x="457200" y="1200150"/>
          <a:ext cx="8229601" cy="2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VG 220 with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 with polymer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Pump bearings 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ISO VG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4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Crystalliser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97691"/>
              </p:ext>
            </p:extLst>
          </p:nvPr>
        </p:nvGraphicFramePr>
        <p:xfrm>
          <a:off x="457200" y="1200150"/>
          <a:ext cx="8229600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4-7EP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Excessive dust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speed with high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 to 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FL</a:t>
                      </a:r>
                      <a:endParaRPr lang="en-ZA" sz="7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PAG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1" y="20250"/>
            <a:ext cx="9144001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04158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Centrifugals</a:t>
            </a:r>
            <a:endParaRPr lang="en-US" sz="75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Raw Sugar Production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01634"/>
              </p:ext>
            </p:extLst>
          </p:nvPr>
        </p:nvGraphicFramePr>
        <p:xfrm>
          <a:off x="457200" y="1200150"/>
          <a:ext cx="8229600" cy="105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Grease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Lithium/Calcium Complex NGLI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Contamination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Electric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Motor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Non electricity conduction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343087252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F3CC8-900C-46FE-BA76-BF6F6C68CD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5316</TotalTime>
  <Words>3110</Words>
  <Application>Microsoft Office PowerPoint</Application>
  <PresentationFormat>On-screen Show (16:9)</PresentationFormat>
  <Paragraphs>1215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PETRONAS Default Template</vt:lpstr>
      <vt:lpstr>Juice Extraction</vt:lpstr>
      <vt:lpstr>Juice Extraction</vt:lpstr>
      <vt:lpstr>Juice Extraction</vt:lpstr>
      <vt:lpstr>Juice Extraction</vt:lpstr>
      <vt:lpstr>Raw Sugar Production</vt:lpstr>
      <vt:lpstr>Raw Sugar Production</vt:lpstr>
      <vt:lpstr>Raw Sugar Production</vt:lpstr>
      <vt:lpstr>Raw Sugar Production</vt:lpstr>
      <vt:lpstr>Raw Sugar Production</vt:lpstr>
      <vt:lpstr>Raw Sugar Production</vt:lpstr>
      <vt:lpstr>Raw Sugar Production</vt:lpstr>
      <vt:lpstr>Sugar Refining 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Sugar Refining</vt:lpstr>
      <vt:lpstr>Steam/Power Generation</vt:lpstr>
      <vt:lpstr>Steam/Power Generation</vt:lpstr>
      <vt:lpstr>Ethanol Production</vt:lpstr>
      <vt:lpstr>General</vt:lpstr>
      <vt:lpstr>General</vt:lpstr>
      <vt:lpstr>General</vt:lpstr>
      <vt:lpstr>General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663</cp:revision>
  <cp:lastPrinted>2014-04-08T03:31:13Z</cp:lastPrinted>
  <dcterms:created xsi:type="dcterms:W3CDTF">2015-01-06T03:25:52Z</dcterms:created>
  <dcterms:modified xsi:type="dcterms:W3CDTF">2024-04-08T12:07:15Z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