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8"/>
  </p:notesMasterIdLst>
  <p:handoutMasterIdLst>
    <p:handoutMasterId r:id="rId39"/>
  </p:handoutMasterIdLst>
  <p:sldIdLst>
    <p:sldId id="517" r:id="rId6"/>
    <p:sldId id="341" r:id="rId7"/>
    <p:sldId id="343" r:id="rId8"/>
    <p:sldId id="345" r:id="rId9"/>
    <p:sldId id="346" r:id="rId10"/>
    <p:sldId id="432" r:id="rId11"/>
    <p:sldId id="434" r:id="rId12"/>
    <p:sldId id="436" r:id="rId13"/>
    <p:sldId id="438" r:id="rId14"/>
    <p:sldId id="440" r:id="rId15"/>
    <p:sldId id="442" r:id="rId16"/>
    <p:sldId id="446" r:id="rId17"/>
    <p:sldId id="448" r:id="rId18"/>
    <p:sldId id="450" r:id="rId19"/>
    <p:sldId id="452" r:id="rId20"/>
    <p:sldId id="454" r:id="rId21"/>
    <p:sldId id="458" r:id="rId22"/>
    <p:sldId id="460" r:id="rId23"/>
    <p:sldId id="463" r:id="rId24"/>
    <p:sldId id="465" r:id="rId25"/>
    <p:sldId id="467" r:id="rId26"/>
    <p:sldId id="469" r:id="rId27"/>
    <p:sldId id="471" r:id="rId28"/>
    <p:sldId id="473" r:id="rId29"/>
    <p:sldId id="477" r:id="rId30"/>
    <p:sldId id="480" r:id="rId31"/>
    <p:sldId id="482" r:id="rId32"/>
    <p:sldId id="490" r:id="rId33"/>
    <p:sldId id="494" r:id="rId34"/>
    <p:sldId id="496" r:id="rId35"/>
    <p:sldId id="498" r:id="rId36"/>
    <p:sldId id="500" r:id="rId37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02F"/>
    <a:srgbClr val="E8E8E9"/>
    <a:srgbClr val="615E9A"/>
    <a:srgbClr val="D4D652"/>
    <a:srgbClr val="CDB686"/>
    <a:srgbClr val="94BDE5"/>
    <a:srgbClr val="402B53"/>
    <a:srgbClr val="68468B"/>
    <a:srgbClr val="3A5441"/>
    <a:srgbClr val="3C3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5" autoAdjust="0"/>
    <p:restoredTop sz="50067" autoAdjust="0"/>
  </p:normalViewPr>
  <p:slideViewPr>
    <p:cSldViewPr>
      <p:cViewPr varScale="1">
        <p:scale>
          <a:sx n="109" d="100"/>
          <a:sy n="109" d="100"/>
        </p:scale>
        <p:origin x="965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9666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20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928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928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573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171450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428750"/>
            <a:ext cx="6439416" cy="40005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188595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742950"/>
            <a:ext cx="8229600" cy="12573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4859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2000" y="4936309"/>
            <a:ext cx="91440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525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525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1543050"/>
            <a:ext cx="8229600" cy="2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21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Dump Trucks, Wheel Loaders, Bulldozers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Surface 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8265"/>
              </p:ext>
            </p:extLst>
          </p:nvPr>
        </p:nvGraphicFramePr>
        <p:xfrm>
          <a:off x="465909" y="1200150"/>
          <a:ext cx="8220891" cy="29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0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** 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8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Conveyor / Pipeline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71173"/>
              </p:ext>
            </p:extLst>
          </p:nvPr>
        </p:nvGraphicFramePr>
        <p:xfrm>
          <a:off x="457200" y="1200150"/>
          <a:ext cx="8229599" cy="222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Micropitting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NLGI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Conveyor Back stop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</a:t>
                      </a:r>
                      <a:r>
                        <a:rPr lang="pt-BR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74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Idler rollers bearing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Filled for life - special low viscosity grease (contact OEM for initial fill)</a:t>
                      </a:r>
                      <a:endParaRPr lang="en-ZA" sz="7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Railcars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93757"/>
              </p:ext>
            </p:extLst>
          </p:nvPr>
        </p:nvGraphicFramePr>
        <p:xfrm>
          <a:off x="457200" y="1200150"/>
          <a:ext cx="8229599" cy="28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Engine (Two stroke)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SAE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40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Cold starting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idling periods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handling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Urania CD 40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Engine (Four stroke)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15W-40 / 10W -40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Cold starting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idling periods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handling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TO-4 series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High load capability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 solid lubricants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</a:rPr>
                        <a:t>Electric Motors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NLGI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Pantograph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grease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2.5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With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graphite solids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Anti-wear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LiCa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GEP 2.5</a:t>
                      </a:r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61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Gyratory Crusher (Primary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458856"/>
              </p:ext>
            </p:extLst>
          </p:nvPr>
        </p:nvGraphicFramePr>
        <p:xfrm>
          <a:off x="457200" y="1200150"/>
          <a:ext cx="8229600" cy="29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</a:t>
                      </a:r>
                      <a:r>
                        <a:rPr lang="en-ZA" sz="700" b="1" u="none" strike="noStrike" baseline="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58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Jaw Crusher (Primary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57250"/>
              </p:ext>
            </p:extLst>
          </p:nvPr>
        </p:nvGraphicFramePr>
        <p:xfrm>
          <a:off x="457200" y="1200150"/>
          <a:ext cx="8229602" cy="20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 / Roller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MEP*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957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Impact Crusher (Primary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00959"/>
              </p:ext>
            </p:extLst>
          </p:nvPr>
        </p:nvGraphicFramePr>
        <p:xfrm>
          <a:off x="457200" y="1200150"/>
          <a:ext cx="8229601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436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36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04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700" baseline="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04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04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38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4-7EP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38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38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68580" marR="68580" marT="34290" marB="3429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0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Cone Crusher (Secondary &amp;/or Tertiary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1634"/>
              </p:ext>
            </p:extLst>
          </p:nvPr>
        </p:nvGraphicFramePr>
        <p:xfrm>
          <a:off x="457200" y="1200150"/>
          <a:ext cx="8229600" cy="292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19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338091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Roller Crusher (</a:t>
            </a:r>
            <a:r>
              <a:rPr lang="en-ZA"/>
              <a:t>Secondary &amp;/or </a:t>
            </a:r>
            <a:r>
              <a:rPr lang="en-ZA" dirty="0"/>
              <a:t>Tertiary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84728"/>
              </p:ext>
            </p:extLst>
          </p:nvPr>
        </p:nvGraphicFramePr>
        <p:xfrm>
          <a:off x="457200" y="1200150"/>
          <a:ext cx="8229601" cy="243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9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Press bearings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Press 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33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Grizzly Screen / Vibrating Screen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Screening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01142"/>
              </p:ext>
            </p:extLst>
          </p:nvPr>
        </p:nvGraphicFramePr>
        <p:xfrm>
          <a:off x="457200" y="1200150"/>
          <a:ext cx="8229600" cy="158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9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549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9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87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67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5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Rotary Screen (Trommel)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Screening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98315"/>
              </p:ext>
            </p:extLst>
          </p:nvPr>
        </p:nvGraphicFramePr>
        <p:xfrm>
          <a:off x="457200" y="1200150"/>
          <a:ext cx="8229599" cy="2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and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</a:t>
                      </a:r>
                      <a:r>
                        <a:rPr lang="en-US" sz="7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centrifugal force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Idler roller bearing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Filled for life - special low viscosity grease (contact OEM for initial fill)</a:t>
                      </a:r>
                    </a:p>
                  </a:txBody>
                  <a:tcPr marL="27000" marR="27000" marT="27000" marB="2700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93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Conveyor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34019"/>
              </p:ext>
            </p:extLst>
          </p:nvPr>
        </p:nvGraphicFramePr>
        <p:xfrm>
          <a:off x="457200" y="1200150"/>
          <a:ext cx="8229601" cy="2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Idler roller bearing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Filled for life - special low viscosity grease (contact OEM for initial fill)</a:t>
                      </a:r>
                    </a:p>
                  </a:txBody>
                  <a:tcPr marL="27000" marR="27000" marT="27000" marB="2700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64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ZA" dirty="0"/>
              <a:t>Power shovels, bucket-wheel excavators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Surface 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80049"/>
              </p:ext>
            </p:extLst>
          </p:nvPr>
        </p:nvGraphicFramePr>
        <p:xfrm>
          <a:off x="533401" y="1080000"/>
          <a:ext cx="8153398" cy="378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71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and Generator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Urania LD 7 **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Urania 5000 E 15W40 **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Urania 7000 E 10W40 **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Slew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ing gear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Liebher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r, Bell (white solids)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Semi Syn SR (Slew Ring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kern="12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kern="12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Generator –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Electric Motor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Steel Ropes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Gengear XEP Series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Conveyor bearings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sp>
        <p:nvSpPr>
          <p:cNvPr id="7" name="TextBox 6"/>
          <p:cNvSpPr txBox="1"/>
          <p:nvPr/>
        </p:nvSpPr>
        <p:spPr>
          <a:xfrm>
            <a:off x="1257299" y="4914900"/>
            <a:ext cx="7429499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ZA" sz="600" i="1" dirty="0"/>
          </a:p>
        </p:txBody>
      </p:sp>
    </p:spTree>
    <p:extLst>
      <p:ext uri="{BB962C8B-B14F-4D97-AF65-F5344CB8AC3E}">
        <p14:creationId xmlns:p14="http://schemas.microsoft.com/office/powerpoint/2010/main" val="230973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Chutes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60785"/>
              </p:ext>
            </p:extLst>
          </p:nvPr>
        </p:nvGraphicFramePr>
        <p:xfrm>
          <a:off x="457200" y="1200150"/>
          <a:ext cx="8229599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43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8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Induction fans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74195"/>
              </p:ext>
            </p:extLst>
          </p:nvPr>
        </p:nvGraphicFramePr>
        <p:xfrm>
          <a:off x="457200" y="1200150"/>
          <a:ext cx="8229599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- Plain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4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Bucket Elevators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50399"/>
              </p:ext>
            </p:extLst>
          </p:nvPr>
        </p:nvGraphicFramePr>
        <p:xfrm>
          <a:off x="457200" y="1200150"/>
          <a:ext cx="8229601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Plummer block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 Syn 2/460</a:t>
                      </a:r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4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Screw Conveyors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10604"/>
              </p:ext>
            </p:extLst>
          </p:nvPr>
        </p:nvGraphicFramePr>
        <p:xfrm>
          <a:off x="457200" y="1200150"/>
          <a:ext cx="8229599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Plummer block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 Syn 2/460</a:t>
                      </a:r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9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Air Slides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7156"/>
              </p:ext>
            </p:extLst>
          </p:nvPr>
        </p:nvGraphicFramePr>
        <p:xfrm>
          <a:off x="457200" y="1200150"/>
          <a:ext cx="8229599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13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Milling </a:t>
            </a:r>
            <a:r>
              <a:rPr lang="en-ZA"/>
              <a:t>(Horizontal</a:t>
            </a:r>
            <a:r>
              <a:rPr lang="en-ZA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Grinding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5316"/>
              </p:ext>
            </p:extLst>
          </p:nvPr>
        </p:nvGraphicFramePr>
        <p:xfrm>
          <a:off x="457200" y="1047750"/>
          <a:ext cx="8153401" cy="387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series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Slipper pad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Slipper pad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series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Girth Gear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 and sprayability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183732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Sand Pump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Pumping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40408"/>
              </p:ext>
            </p:extLst>
          </p:nvPr>
        </p:nvGraphicFramePr>
        <p:xfrm>
          <a:off x="457200" y="1193387"/>
          <a:ext cx="8229599" cy="99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 Syn 2/460</a:t>
                      </a:r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606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Slurry Pump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Pumping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02899"/>
              </p:ext>
            </p:extLst>
          </p:nvPr>
        </p:nvGraphicFramePr>
        <p:xfrm>
          <a:off x="457200" y="1200150"/>
          <a:ext cx="8229599" cy="174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Roller and Thrust Bearings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Roller and Thrust Bearings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CaSX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8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 Syn 2/460</a:t>
                      </a:r>
                      <a:endParaRPr lang="pt-BR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437566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Spiral Classifier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Classification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68289"/>
              </p:ext>
            </p:extLst>
          </p:nvPr>
        </p:nvGraphicFramePr>
        <p:xfrm>
          <a:off x="457200" y="1200150"/>
          <a:ext cx="8229599" cy="72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1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36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Flotation Cells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Separation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25123"/>
              </p:ext>
            </p:extLst>
          </p:nvPr>
        </p:nvGraphicFramePr>
        <p:xfrm>
          <a:off x="457200" y="1200150"/>
          <a:ext cx="8229600" cy="27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07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383827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Drill Rigs (blasting)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Surface Mining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07446"/>
              </p:ext>
            </p:extLst>
          </p:nvPr>
        </p:nvGraphicFramePr>
        <p:xfrm>
          <a:off x="533400" y="1080000"/>
          <a:ext cx="8153399" cy="351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7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1200" noProof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</a:t>
                      </a:r>
                      <a:r>
                        <a:rPr lang="en-US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 M4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 </a:t>
                      </a:r>
                      <a:endParaRPr lang="en-US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Rod thread lubricant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Chemical corrosion resistance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AS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Ceramic Paste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 2/220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Slewing ring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60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Drill fluid</a:t>
                      </a:r>
                    </a:p>
                  </a:txBody>
                  <a:tcPr marL="27000" marR="27000" marT="27000" marB="27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product available</a:t>
                      </a:r>
                    </a:p>
                  </a:txBody>
                  <a:tcPr marL="27000" marR="27000" marT="27000" marB="27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CE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8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Magnetic Separators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Separation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95167"/>
              </p:ext>
            </p:extLst>
          </p:nvPr>
        </p:nvGraphicFramePr>
        <p:xfrm>
          <a:off x="455022" y="1200150"/>
          <a:ext cx="8231777" cy="11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8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546835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Launders / Clarifier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Separation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31861"/>
              </p:ext>
            </p:extLst>
          </p:nvPr>
        </p:nvGraphicFramePr>
        <p:xfrm>
          <a:off x="455022" y="1180350"/>
          <a:ext cx="8231777" cy="27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PAG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</a:t>
                      </a:r>
                      <a:r>
                        <a:rPr lang="en-ZA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2/460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937396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Diamond grease belt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Separation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20618"/>
              </p:ext>
            </p:extLst>
          </p:nvPr>
        </p:nvGraphicFramePr>
        <p:xfrm>
          <a:off x="457200" y="1210419"/>
          <a:ext cx="8229600" cy="2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1" u="none" strike="noStrike" kern="1200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Recovery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Cone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penetration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Penetration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Congealing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point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No</a:t>
                      </a:r>
                      <a:r>
                        <a:rPr lang="en-ZA" sz="700" b="1" i="0" u="none" strike="noStrike" baseline="0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 product available yet</a:t>
                      </a:r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PAG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92142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4488"/>
              </p:ext>
            </p:extLst>
          </p:nvPr>
        </p:nvGraphicFramePr>
        <p:xfrm>
          <a:off x="533400" y="1080000"/>
          <a:ext cx="8153402" cy="35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3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Pulley Bearings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6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 and sprayability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1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6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Slewing ring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Liebher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r, Bell (white solids)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6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Torque Converter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Alstom</a:t>
                      </a:r>
                    </a:p>
                    <a:p>
                      <a:pPr algn="l" rtl="0" fontAlgn="ctr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Flender</a:t>
                      </a:r>
                    </a:p>
                    <a:p>
                      <a:pPr algn="l" rtl="0" fontAlgn="ctr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Siemens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Extended drain interval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Draglines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Surface Mining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400" y="4696167"/>
            <a:ext cx="2057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dirty="0"/>
              <a:t>Continued on next slide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203553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35893"/>
              </p:ext>
            </p:extLst>
          </p:nvPr>
        </p:nvGraphicFramePr>
        <p:xfrm>
          <a:off x="533401" y="1080001"/>
          <a:ext cx="8153398" cy="253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71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/ Generator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 starting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Urania 5000 E 15W40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Planetaries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MEP *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**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()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495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Walking Cam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600" kern="12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kern="1200" noProof="0" dirty="0">
                          <a:solidFill>
                            <a:srgbClr val="C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product available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Draglines cont.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Surface Mining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77001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Wheel Loaders, Bulldozers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00303"/>
              </p:ext>
            </p:extLst>
          </p:nvPr>
        </p:nvGraphicFramePr>
        <p:xfrm>
          <a:off x="457200" y="1200150"/>
          <a:ext cx="8229598" cy="29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00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Stacker / Reclaimer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60874"/>
              </p:ext>
            </p:extLst>
          </p:nvPr>
        </p:nvGraphicFramePr>
        <p:xfrm>
          <a:off x="457200" y="1200150"/>
          <a:ext cx="8229599" cy="29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 and sprayability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700" baseline="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Slideway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69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Collectors </a:t>
            </a:r>
            <a:r>
              <a:rPr lang="en-ZA" dirty="0"/>
              <a:t>(Reclaimer)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16982"/>
              </p:ext>
            </p:extLst>
          </p:nvPr>
        </p:nvGraphicFramePr>
        <p:xfrm>
          <a:off x="457200" y="1200150"/>
          <a:ext cx="8229600" cy="29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 and sprayability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</a:t>
                      </a:r>
                      <a:r>
                        <a:rPr lang="en-US" sz="700" baseline="0" noProof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corrosion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Slideway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96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Trucks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Material Handling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40326"/>
              </p:ext>
            </p:extLst>
          </p:nvPr>
        </p:nvGraphicFramePr>
        <p:xfrm>
          <a:off x="455023" y="1200150"/>
          <a:ext cx="8231778" cy="28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1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/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30W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50W **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3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7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065644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D2CE278BF7645949FF48407ACF404" ma:contentTypeVersion="0" ma:contentTypeDescription="Create a new document." ma:contentTypeScope="" ma:versionID="da576ff0bfc29ae747c76780365ba1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
</file>

<file path=customXml/itemProps1.xml><?xml version="1.0" encoding="utf-8"?>
<ds:datastoreItem xmlns:ds="http://schemas.openxmlformats.org/officeDocument/2006/customXml" ds:itemID="{1D938134-434A-4494-B2A5-9171AAD3C4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693202-4C90-4E0C-A160-EB9FED31BA97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Template_PowerPoint_Presentation</Template>
  <TotalTime>871</TotalTime>
  <Words>4602</Words>
  <Application>Microsoft Office PowerPoint</Application>
  <PresentationFormat>On-screen Show (16:9)</PresentationFormat>
  <Paragraphs>1747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Verdana</vt:lpstr>
      <vt:lpstr>PETRONAS Default Template</vt:lpstr>
      <vt:lpstr>Surface Mining</vt:lpstr>
      <vt:lpstr>Surface Mining</vt:lpstr>
      <vt:lpstr>Surface Mining</vt:lpstr>
      <vt:lpstr>Surface Mining</vt:lpstr>
      <vt:lpstr>Surface Mining</vt:lpstr>
      <vt:lpstr>Material Handling</vt:lpstr>
      <vt:lpstr>Material Handling</vt:lpstr>
      <vt:lpstr>Material Handling</vt:lpstr>
      <vt:lpstr>Material Handling</vt:lpstr>
      <vt:lpstr>Material Handling</vt:lpstr>
      <vt:lpstr>Material Handling</vt:lpstr>
      <vt:lpstr>Crushing</vt:lpstr>
      <vt:lpstr>Crushing</vt:lpstr>
      <vt:lpstr>Crushing</vt:lpstr>
      <vt:lpstr>Crushing</vt:lpstr>
      <vt:lpstr>Crushing</vt:lpstr>
      <vt:lpstr>Screening</vt:lpstr>
      <vt:lpstr>Screening</vt:lpstr>
      <vt:lpstr>Transfers</vt:lpstr>
      <vt:lpstr>Transfers</vt:lpstr>
      <vt:lpstr>Transfers</vt:lpstr>
      <vt:lpstr>Transfers</vt:lpstr>
      <vt:lpstr>Transfers</vt:lpstr>
      <vt:lpstr>Transfers</vt:lpstr>
      <vt:lpstr>Grinding</vt:lpstr>
      <vt:lpstr>Pumping</vt:lpstr>
      <vt:lpstr>Pumping</vt:lpstr>
      <vt:lpstr>Classification</vt:lpstr>
      <vt:lpstr>Separation</vt:lpstr>
      <vt:lpstr>Separation</vt:lpstr>
      <vt:lpstr>Separation</vt:lpstr>
      <vt:lpstr>Separation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Darius Govindasamy</cp:lastModifiedBy>
  <cp:revision>181</cp:revision>
  <cp:lastPrinted>2014-04-08T03:31:13Z</cp:lastPrinted>
  <dcterms:created xsi:type="dcterms:W3CDTF">2015-01-06T03:25:52Z</dcterms:created>
  <dcterms:modified xsi:type="dcterms:W3CDTF">2024-04-08T12:11:16Z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0x010100C0ED2CE278BF7645949FF48407ACF404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